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112"/>
  </p:notesMasterIdLst>
  <p:handoutMasterIdLst>
    <p:handoutMasterId r:id="rId113"/>
  </p:handoutMasterIdLst>
  <p:sldIdLst>
    <p:sldId id="256" r:id="rId2"/>
    <p:sldId id="777" r:id="rId3"/>
    <p:sldId id="579" r:id="rId4"/>
    <p:sldId id="711" r:id="rId5"/>
    <p:sldId id="724" r:id="rId6"/>
    <p:sldId id="716" r:id="rId7"/>
    <p:sldId id="721" r:id="rId8"/>
    <p:sldId id="720" r:id="rId9"/>
    <p:sldId id="722" r:id="rId10"/>
    <p:sldId id="726" r:id="rId11"/>
    <p:sldId id="727" r:id="rId12"/>
    <p:sldId id="728" r:id="rId13"/>
    <p:sldId id="717" r:id="rId14"/>
    <p:sldId id="719" r:id="rId15"/>
    <p:sldId id="713" r:id="rId16"/>
    <p:sldId id="541" r:id="rId17"/>
    <p:sldId id="543" r:id="rId18"/>
    <p:sldId id="544" r:id="rId19"/>
    <p:sldId id="547" r:id="rId20"/>
    <p:sldId id="732" r:id="rId21"/>
    <p:sldId id="733" r:id="rId22"/>
    <p:sldId id="734" r:id="rId23"/>
    <p:sldId id="735" r:id="rId24"/>
    <p:sldId id="546" r:id="rId25"/>
    <p:sldId id="776" r:id="rId26"/>
    <p:sldId id="725" r:id="rId27"/>
    <p:sldId id="555" r:id="rId28"/>
    <p:sldId id="559" r:id="rId29"/>
    <p:sldId id="560" r:id="rId30"/>
    <p:sldId id="561" r:id="rId31"/>
    <p:sldId id="723" r:id="rId32"/>
    <p:sldId id="741" r:id="rId33"/>
    <p:sldId id="552" r:id="rId34"/>
    <p:sldId id="737" r:id="rId35"/>
    <p:sldId id="738" r:id="rId36"/>
    <p:sldId id="739" r:id="rId37"/>
    <p:sldId id="740" r:id="rId38"/>
    <p:sldId id="558" r:id="rId39"/>
    <p:sldId id="582" r:id="rId40"/>
    <p:sldId id="553" r:id="rId41"/>
    <p:sldId id="742" r:id="rId42"/>
    <p:sldId id="743" r:id="rId43"/>
    <p:sldId id="744" r:id="rId44"/>
    <p:sldId id="556" r:id="rId45"/>
    <p:sldId id="557" r:id="rId46"/>
    <p:sldId id="550" r:id="rId47"/>
    <p:sldId id="583" r:id="rId48"/>
    <p:sldId id="571" r:id="rId49"/>
    <p:sldId id="577" r:id="rId50"/>
    <p:sldId id="581" r:id="rId51"/>
    <p:sldId id="589" r:id="rId52"/>
    <p:sldId id="590" r:id="rId53"/>
    <p:sldId id="591" r:id="rId54"/>
    <p:sldId id="569" r:id="rId55"/>
    <p:sldId id="729" r:id="rId56"/>
    <p:sldId id="562" r:id="rId57"/>
    <p:sldId id="564" r:id="rId58"/>
    <p:sldId id="730" r:id="rId59"/>
    <p:sldId id="565" r:id="rId60"/>
    <p:sldId id="745" r:id="rId61"/>
    <p:sldId id="746" r:id="rId62"/>
    <p:sldId id="731" r:id="rId63"/>
    <p:sldId id="622" r:id="rId64"/>
    <p:sldId id="621" r:id="rId65"/>
    <p:sldId id="748" r:id="rId66"/>
    <p:sldId id="659" r:id="rId67"/>
    <p:sldId id="660" r:id="rId68"/>
    <p:sldId id="661" r:id="rId69"/>
    <p:sldId id="662" r:id="rId70"/>
    <p:sldId id="663" r:id="rId71"/>
    <p:sldId id="664" r:id="rId72"/>
    <p:sldId id="665" r:id="rId73"/>
    <p:sldId id="666" r:id="rId74"/>
    <p:sldId id="667" r:id="rId75"/>
    <p:sldId id="774" r:id="rId76"/>
    <p:sldId id="679" r:id="rId77"/>
    <p:sldId id="668" r:id="rId78"/>
    <p:sldId id="680" r:id="rId79"/>
    <p:sldId id="669" r:id="rId80"/>
    <p:sldId id="757" r:id="rId81"/>
    <p:sldId id="758" r:id="rId82"/>
    <p:sldId id="754" r:id="rId83"/>
    <p:sldId id="755" r:id="rId84"/>
    <p:sldId id="756" r:id="rId85"/>
    <p:sldId id="762" r:id="rId86"/>
    <p:sldId id="759" r:id="rId87"/>
    <p:sldId id="760" r:id="rId88"/>
    <p:sldId id="753" r:id="rId89"/>
    <p:sldId id="761" r:id="rId90"/>
    <p:sldId id="764" r:id="rId91"/>
    <p:sldId id="763" r:id="rId92"/>
    <p:sldId id="765" r:id="rId93"/>
    <p:sldId id="766" r:id="rId94"/>
    <p:sldId id="767" r:id="rId95"/>
    <p:sldId id="768" r:id="rId96"/>
    <p:sldId id="769" r:id="rId97"/>
    <p:sldId id="770" r:id="rId98"/>
    <p:sldId id="771" r:id="rId99"/>
    <p:sldId id="772" r:id="rId100"/>
    <p:sldId id="773" r:id="rId101"/>
    <p:sldId id="775" r:id="rId102"/>
    <p:sldId id="751" r:id="rId103"/>
    <p:sldId id="686" r:id="rId104"/>
    <p:sldId id="687" r:id="rId105"/>
    <p:sldId id="688" r:id="rId106"/>
    <p:sldId id="689" r:id="rId107"/>
    <p:sldId id="690" r:id="rId108"/>
    <p:sldId id="691" r:id="rId109"/>
    <p:sldId id="692" r:id="rId110"/>
    <p:sldId id="750" r:id="rId111"/>
  </p:sldIdLst>
  <p:sldSz cx="9144000" cy="6858000" type="screen4x3"/>
  <p:notesSz cx="7315200" cy="96012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CCFF"/>
    <a:srgbClr val="CC3300"/>
    <a:srgbClr val="33CC33"/>
    <a:srgbClr val="3333CC"/>
    <a:srgbClr val="B400B4"/>
    <a:srgbClr val="FFFF00"/>
    <a:srgbClr val="6666FF"/>
    <a:srgbClr val="0099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3808" autoAdjust="0"/>
  </p:normalViewPr>
  <p:slideViewPr>
    <p:cSldViewPr>
      <p:cViewPr varScale="1">
        <p:scale>
          <a:sx n="125" d="100"/>
          <a:sy n="125" d="100"/>
        </p:scale>
        <p:origin x="-1188" y="-96"/>
      </p:cViewPr>
      <p:guideLst>
        <p:guide orient="horz" pos="2160"/>
        <p:guide pos="2880"/>
      </p:guideLst>
    </p:cSldViewPr>
  </p:slideViewPr>
  <p:outlineViewPr>
    <p:cViewPr>
      <p:scale>
        <a:sx n="33" d="100"/>
        <a:sy n="33" d="100"/>
      </p:scale>
      <p:origin x="0" y="3306"/>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3" Type="http://schemas.openxmlformats.org/officeDocument/2006/relationships/slide" Target="slides/slide69.xml"/><Relationship Id="rId7" Type="http://schemas.openxmlformats.org/officeDocument/2006/relationships/slide" Target="slides/slide78.xml"/><Relationship Id="rId2" Type="http://schemas.openxmlformats.org/officeDocument/2006/relationships/slide" Target="slides/slide67.xml"/><Relationship Id="rId1" Type="http://schemas.openxmlformats.org/officeDocument/2006/relationships/slide" Target="slides/slide64.xml"/><Relationship Id="rId6" Type="http://schemas.openxmlformats.org/officeDocument/2006/relationships/slide" Target="slides/slide77.xml"/><Relationship Id="rId5" Type="http://schemas.openxmlformats.org/officeDocument/2006/relationships/slide" Target="slides/slide73.xml"/><Relationship Id="rId4" Type="http://schemas.openxmlformats.org/officeDocument/2006/relationships/slide" Target="slides/slide71.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png"/></Relationships>
</file>

<file path=ppt/diagrams/_rels/data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image" Target="../media/image9.png"/><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image" Target="../media/image9.png"/><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C7A14-793B-459D-A7EC-940DA86DC24C}" type="doc">
      <dgm:prSet loTypeId="urn:microsoft.com/office/officeart/2005/8/layout/cycle7" loCatId="cycle" qsTypeId="urn:microsoft.com/office/officeart/2005/8/quickstyle/3d3" qsCatId="3D" csTypeId="urn:microsoft.com/office/officeart/2005/8/colors/colorful1" csCatId="colorful"/>
      <dgm:spPr/>
      <dgm:t>
        <a:bodyPr/>
        <a:lstStyle/>
        <a:p>
          <a:endParaRPr lang="en-US"/>
        </a:p>
      </dgm:t>
    </dgm:pt>
    <dgm:pt modelId="{97E454B3-BA54-438B-9E7D-162AA854FA19}">
      <dgm:prSet/>
      <dgm:spPr/>
      <dgm:t>
        <a:bodyPr/>
        <a:lstStyle/>
        <a:p>
          <a:pPr rtl="0"/>
          <a:r>
            <a:rPr lang="en-US" smtClean="0"/>
            <a:t>Amira</a:t>
          </a:r>
          <a:endParaRPr lang="en-US"/>
        </a:p>
      </dgm:t>
    </dgm:pt>
    <dgm:pt modelId="{1FA80AA5-BA46-4BED-85AC-B408E628CD66}" type="parTrans" cxnId="{57B64FF8-156E-4D9B-B4FB-C368BCDC6CA5}">
      <dgm:prSet/>
      <dgm:spPr/>
      <dgm:t>
        <a:bodyPr/>
        <a:lstStyle/>
        <a:p>
          <a:endParaRPr lang="en-US"/>
        </a:p>
      </dgm:t>
    </dgm:pt>
    <dgm:pt modelId="{5AE1150E-9EF3-48A2-9E3B-26B86BE8C91A}" type="sibTrans" cxnId="{57B64FF8-156E-4D9B-B4FB-C368BCDC6CA5}">
      <dgm:prSet/>
      <dgm:spPr/>
      <dgm:t>
        <a:bodyPr/>
        <a:lstStyle/>
        <a:p>
          <a:endParaRPr lang="en-US"/>
        </a:p>
      </dgm:t>
    </dgm:pt>
    <dgm:pt modelId="{37BA056D-D070-4B7F-9D4A-C0C003B1BA7E}">
      <dgm:prSet/>
      <dgm:spPr/>
      <dgm:t>
        <a:bodyPr/>
        <a:lstStyle/>
        <a:p>
          <a:pPr rtl="0"/>
          <a:r>
            <a:rPr lang="en-US" smtClean="0"/>
            <a:t>AVS</a:t>
          </a:r>
          <a:endParaRPr lang="en-US"/>
        </a:p>
      </dgm:t>
    </dgm:pt>
    <dgm:pt modelId="{7DEBCE9E-E169-495E-A19E-E8B750D4D060}" type="parTrans" cxnId="{5CB37ACE-CB99-49FD-8A4E-D0608928BC45}">
      <dgm:prSet/>
      <dgm:spPr/>
      <dgm:t>
        <a:bodyPr/>
        <a:lstStyle/>
        <a:p>
          <a:endParaRPr lang="en-US"/>
        </a:p>
      </dgm:t>
    </dgm:pt>
    <dgm:pt modelId="{6AE32082-24BE-4293-B00E-479912A0E338}" type="sibTrans" cxnId="{5CB37ACE-CB99-49FD-8A4E-D0608928BC45}">
      <dgm:prSet/>
      <dgm:spPr/>
      <dgm:t>
        <a:bodyPr/>
        <a:lstStyle/>
        <a:p>
          <a:endParaRPr lang="en-US"/>
        </a:p>
      </dgm:t>
    </dgm:pt>
    <dgm:pt modelId="{36323076-A804-4E12-83CB-1ACFF06C3245}">
      <dgm:prSet/>
      <dgm:spPr/>
      <dgm:t>
        <a:bodyPr/>
        <a:lstStyle/>
        <a:p>
          <a:pPr rtl="0"/>
          <a:r>
            <a:rPr lang="en-US" smtClean="0"/>
            <a:t>Visit/Paraview</a:t>
          </a:r>
          <a:endParaRPr lang="en-US"/>
        </a:p>
      </dgm:t>
    </dgm:pt>
    <dgm:pt modelId="{CB6CF003-93C4-4A2B-A777-892D223F0C32}" type="parTrans" cxnId="{06F9559B-2C6C-4FCA-84C3-48A2B74E4A5E}">
      <dgm:prSet/>
      <dgm:spPr/>
      <dgm:t>
        <a:bodyPr/>
        <a:lstStyle/>
        <a:p>
          <a:endParaRPr lang="en-US"/>
        </a:p>
      </dgm:t>
    </dgm:pt>
    <dgm:pt modelId="{4C36121C-AF51-4C84-B141-978D201F96BC}" type="sibTrans" cxnId="{06F9559B-2C6C-4FCA-84C3-48A2B74E4A5E}">
      <dgm:prSet/>
      <dgm:spPr/>
      <dgm:t>
        <a:bodyPr/>
        <a:lstStyle/>
        <a:p>
          <a:endParaRPr lang="en-US"/>
        </a:p>
      </dgm:t>
    </dgm:pt>
    <dgm:pt modelId="{07454578-F983-4DB6-A033-AEC539095530}">
      <dgm:prSet/>
      <dgm:spPr/>
      <dgm:t>
        <a:bodyPr/>
        <a:lstStyle/>
        <a:p>
          <a:pPr rtl="0"/>
          <a:r>
            <a:rPr lang="en-US" smtClean="0"/>
            <a:t>OpenDX</a:t>
          </a:r>
          <a:endParaRPr lang="en-US"/>
        </a:p>
      </dgm:t>
    </dgm:pt>
    <dgm:pt modelId="{E65C6A3B-859F-400B-9972-38924DD3CE98}" type="parTrans" cxnId="{F583FAEC-F56E-4A53-82EA-AE1569C4E9E0}">
      <dgm:prSet/>
      <dgm:spPr/>
      <dgm:t>
        <a:bodyPr/>
        <a:lstStyle/>
        <a:p>
          <a:endParaRPr lang="en-US"/>
        </a:p>
      </dgm:t>
    </dgm:pt>
    <dgm:pt modelId="{6BD0728D-767B-4B6C-B118-946306750BAB}" type="sibTrans" cxnId="{F583FAEC-F56E-4A53-82EA-AE1569C4E9E0}">
      <dgm:prSet/>
      <dgm:spPr/>
      <dgm:t>
        <a:bodyPr/>
        <a:lstStyle/>
        <a:p>
          <a:endParaRPr lang="en-US"/>
        </a:p>
      </dgm:t>
    </dgm:pt>
    <dgm:pt modelId="{B3CF9EAC-E7C4-4991-860E-F3F0D58D5479}">
      <dgm:prSet/>
      <dgm:spPr/>
      <dgm:t>
        <a:bodyPr/>
        <a:lstStyle/>
        <a:p>
          <a:pPr rtl="0"/>
          <a:r>
            <a:rPr lang="en-US" smtClean="0"/>
            <a:t>Vish</a:t>
          </a:r>
          <a:endParaRPr lang="en-US"/>
        </a:p>
      </dgm:t>
    </dgm:pt>
    <dgm:pt modelId="{3DA2C419-0597-4807-93E6-8A2757AA9794}" type="parTrans" cxnId="{F700EB44-744A-4BDE-BE27-8310982F1FA9}">
      <dgm:prSet/>
      <dgm:spPr/>
      <dgm:t>
        <a:bodyPr/>
        <a:lstStyle/>
        <a:p>
          <a:endParaRPr lang="en-US"/>
        </a:p>
      </dgm:t>
    </dgm:pt>
    <dgm:pt modelId="{C6DAE897-B833-41C7-9565-952EE86E12F7}" type="sibTrans" cxnId="{F700EB44-744A-4BDE-BE27-8310982F1FA9}">
      <dgm:prSet/>
      <dgm:spPr/>
      <dgm:t>
        <a:bodyPr/>
        <a:lstStyle/>
        <a:p>
          <a:endParaRPr lang="en-US"/>
        </a:p>
      </dgm:t>
    </dgm:pt>
    <dgm:pt modelId="{DA5AD31C-20F1-4A50-B389-B1A05923FEF7}" type="pres">
      <dgm:prSet presAssocID="{BEDC7A14-793B-459D-A7EC-940DA86DC24C}" presName="Name0" presStyleCnt="0">
        <dgm:presLayoutVars>
          <dgm:dir/>
          <dgm:resizeHandles val="exact"/>
        </dgm:presLayoutVars>
      </dgm:prSet>
      <dgm:spPr/>
      <dgm:t>
        <a:bodyPr/>
        <a:lstStyle/>
        <a:p>
          <a:endParaRPr lang="en-US"/>
        </a:p>
      </dgm:t>
    </dgm:pt>
    <dgm:pt modelId="{37D1A92F-A68F-44FF-A081-CC7BBB797374}" type="pres">
      <dgm:prSet presAssocID="{97E454B3-BA54-438B-9E7D-162AA854FA19}" presName="node" presStyleLbl="node1" presStyleIdx="0" presStyleCnt="5">
        <dgm:presLayoutVars>
          <dgm:bulletEnabled val="1"/>
        </dgm:presLayoutVars>
      </dgm:prSet>
      <dgm:spPr/>
      <dgm:t>
        <a:bodyPr/>
        <a:lstStyle/>
        <a:p>
          <a:endParaRPr lang="en-US"/>
        </a:p>
      </dgm:t>
    </dgm:pt>
    <dgm:pt modelId="{0578DE38-74F1-460D-809A-71CBAE5A9194}" type="pres">
      <dgm:prSet presAssocID="{5AE1150E-9EF3-48A2-9E3B-26B86BE8C91A}" presName="sibTrans" presStyleLbl="sibTrans2D1" presStyleIdx="0" presStyleCnt="5"/>
      <dgm:spPr/>
      <dgm:t>
        <a:bodyPr/>
        <a:lstStyle/>
        <a:p>
          <a:endParaRPr lang="en-US"/>
        </a:p>
      </dgm:t>
    </dgm:pt>
    <dgm:pt modelId="{74A57396-AB41-40B6-89F0-1FAE160ADFFC}" type="pres">
      <dgm:prSet presAssocID="{5AE1150E-9EF3-48A2-9E3B-26B86BE8C91A}" presName="connectorText" presStyleLbl="sibTrans2D1" presStyleIdx="0" presStyleCnt="5"/>
      <dgm:spPr/>
      <dgm:t>
        <a:bodyPr/>
        <a:lstStyle/>
        <a:p>
          <a:endParaRPr lang="en-US"/>
        </a:p>
      </dgm:t>
    </dgm:pt>
    <dgm:pt modelId="{43C48A03-9587-4AFB-89C5-08E99C7D937F}" type="pres">
      <dgm:prSet presAssocID="{37BA056D-D070-4B7F-9D4A-C0C003B1BA7E}" presName="node" presStyleLbl="node1" presStyleIdx="1" presStyleCnt="5">
        <dgm:presLayoutVars>
          <dgm:bulletEnabled val="1"/>
        </dgm:presLayoutVars>
      </dgm:prSet>
      <dgm:spPr/>
      <dgm:t>
        <a:bodyPr/>
        <a:lstStyle/>
        <a:p>
          <a:endParaRPr lang="en-US"/>
        </a:p>
      </dgm:t>
    </dgm:pt>
    <dgm:pt modelId="{B954AE4A-57EB-41D8-BE41-11ABC4AD34BD}" type="pres">
      <dgm:prSet presAssocID="{6AE32082-24BE-4293-B00E-479912A0E338}" presName="sibTrans" presStyleLbl="sibTrans2D1" presStyleIdx="1" presStyleCnt="5"/>
      <dgm:spPr/>
      <dgm:t>
        <a:bodyPr/>
        <a:lstStyle/>
        <a:p>
          <a:endParaRPr lang="en-US"/>
        </a:p>
      </dgm:t>
    </dgm:pt>
    <dgm:pt modelId="{05A4FDF1-9670-44F6-8B47-F3D42B157162}" type="pres">
      <dgm:prSet presAssocID="{6AE32082-24BE-4293-B00E-479912A0E338}" presName="connectorText" presStyleLbl="sibTrans2D1" presStyleIdx="1" presStyleCnt="5"/>
      <dgm:spPr/>
      <dgm:t>
        <a:bodyPr/>
        <a:lstStyle/>
        <a:p>
          <a:endParaRPr lang="en-US"/>
        </a:p>
      </dgm:t>
    </dgm:pt>
    <dgm:pt modelId="{51D939D5-DDB7-44B4-9BA8-5216295E1AF7}" type="pres">
      <dgm:prSet presAssocID="{36323076-A804-4E12-83CB-1ACFF06C3245}" presName="node" presStyleLbl="node1" presStyleIdx="2" presStyleCnt="5">
        <dgm:presLayoutVars>
          <dgm:bulletEnabled val="1"/>
        </dgm:presLayoutVars>
      </dgm:prSet>
      <dgm:spPr/>
      <dgm:t>
        <a:bodyPr/>
        <a:lstStyle/>
        <a:p>
          <a:endParaRPr lang="en-US"/>
        </a:p>
      </dgm:t>
    </dgm:pt>
    <dgm:pt modelId="{64F5407D-BA3F-4D28-9BC8-BD173766F84C}" type="pres">
      <dgm:prSet presAssocID="{4C36121C-AF51-4C84-B141-978D201F96BC}" presName="sibTrans" presStyleLbl="sibTrans2D1" presStyleIdx="2" presStyleCnt="5"/>
      <dgm:spPr/>
      <dgm:t>
        <a:bodyPr/>
        <a:lstStyle/>
        <a:p>
          <a:endParaRPr lang="en-US"/>
        </a:p>
      </dgm:t>
    </dgm:pt>
    <dgm:pt modelId="{00F4923A-FB80-4E5F-8338-FE3DF3417259}" type="pres">
      <dgm:prSet presAssocID="{4C36121C-AF51-4C84-B141-978D201F96BC}" presName="connectorText" presStyleLbl="sibTrans2D1" presStyleIdx="2" presStyleCnt="5"/>
      <dgm:spPr/>
      <dgm:t>
        <a:bodyPr/>
        <a:lstStyle/>
        <a:p>
          <a:endParaRPr lang="en-US"/>
        </a:p>
      </dgm:t>
    </dgm:pt>
    <dgm:pt modelId="{D8664326-E571-470C-B952-426BAF2656D6}" type="pres">
      <dgm:prSet presAssocID="{07454578-F983-4DB6-A033-AEC539095530}" presName="node" presStyleLbl="node1" presStyleIdx="3" presStyleCnt="5">
        <dgm:presLayoutVars>
          <dgm:bulletEnabled val="1"/>
        </dgm:presLayoutVars>
      </dgm:prSet>
      <dgm:spPr/>
      <dgm:t>
        <a:bodyPr/>
        <a:lstStyle/>
        <a:p>
          <a:endParaRPr lang="en-US"/>
        </a:p>
      </dgm:t>
    </dgm:pt>
    <dgm:pt modelId="{61F6E9B8-EB16-45C6-A725-FB129C95EE84}" type="pres">
      <dgm:prSet presAssocID="{6BD0728D-767B-4B6C-B118-946306750BAB}" presName="sibTrans" presStyleLbl="sibTrans2D1" presStyleIdx="3" presStyleCnt="5"/>
      <dgm:spPr/>
      <dgm:t>
        <a:bodyPr/>
        <a:lstStyle/>
        <a:p>
          <a:endParaRPr lang="en-US"/>
        </a:p>
      </dgm:t>
    </dgm:pt>
    <dgm:pt modelId="{BBCA8C48-AF8E-4555-9E4F-5137DC2EE83A}" type="pres">
      <dgm:prSet presAssocID="{6BD0728D-767B-4B6C-B118-946306750BAB}" presName="connectorText" presStyleLbl="sibTrans2D1" presStyleIdx="3" presStyleCnt="5"/>
      <dgm:spPr/>
      <dgm:t>
        <a:bodyPr/>
        <a:lstStyle/>
        <a:p>
          <a:endParaRPr lang="en-US"/>
        </a:p>
      </dgm:t>
    </dgm:pt>
    <dgm:pt modelId="{8FD06379-4C2C-4EB2-B598-A95310E195EB}" type="pres">
      <dgm:prSet presAssocID="{B3CF9EAC-E7C4-4991-860E-F3F0D58D5479}" presName="node" presStyleLbl="node1" presStyleIdx="4" presStyleCnt="5">
        <dgm:presLayoutVars>
          <dgm:bulletEnabled val="1"/>
        </dgm:presLayoutVars>
      </dgm:prSet>
      <dgm:spPr/>
      <dgm:t>
        <a:bodyPr/>
        <a:lstStyle/>
        <a:p>
          <a:endParaRPr lang="en-US"/>
        </a:p>
      </dgm:t>
    </dgm:pt>
    <dgm:pt modelId="{602B8DD1-DB8D-4A76-9F7C-A419AC65D742}" type="pres">
      <dgm:prSet presAssocID="{C6DAE897-B833-41C7-9565-952EE86E12F7}" presName="sibTrans" presStyleLbl="sibTrans2D1" presStyleIdx="4" presStyleCnt="5"/>
      <dgm:spPr/>
      <dgm:t>
        <a:bodyPr/>
        <a:lstStyle/>
        <a:p>
          <a:endParaRPr lang="en-US"/>
        </a:p>
      </dgm:t>
    </dgm:pt>
    <dgm:pt modelId="{AF32D20E-4C88-446B-B8DB-B59B00370DAB}" type="pres">
      <dgm:prSet presAssocID="{C6DAE897-B833-41C7-9565-952EE86E12F7}" presName="connectorText" presStyleLbl="sibTrans2D1" presStyleIdx="4" presStyleCnt="5"/>
      <dgm:spPr/>
      <dgm:t>
        <a:bodyPr/>
        <a:lstStyle/>
        <a:p>
          <a:endParaRPr lang="en-US"/>
        </a:p>
      </dgm:t>
    </dgm:pt>
  </dgm:ptLst>
  <dgm:cxnLst>
    <dgm:cxn modelId="{4D9D1625-25F2-4028-9104-5A92D00D61BC}" type="presOf" srcId="{6AE32082-24BE-4293-B00E-479912A0E338}" destId="{05A4FDF1-9670-44F6-8B47-F3D42B157162}" srcOrd="1" destOrd="0" presId="urn:microsoft.com/office/officeart/2005/8/layout/cycle7"/>
    <dgm:cxn modelId="{059BD33F-3369-4584-B2F8-C31CE7473B2F}" type="presOf" srcId="{37BA056D-D070-4B7F-9D4A-C0C003B1BA7E}" destId="{43C48A03-9587-4AFB-89C5-08E99C7D937F}" srcOrd="0" destOrd="0" presId="urn:microsoft.com/office/officeart/2005/8/layout/cycle7"/>
    <dgm:cxn modelId="{B8E37F08-7832-4D84-880C-362CC3C63737}" type="presOf" srcId="{6BD0728D-767B-4B6C-B118-946306750BAB}" destId="{61F6E9B8-EB16-45C6-A725-FB129C95EE84}" srcOrd="0" destOrd="0" presId="urn:microsoft.com/office/officeart/2005/8/layout/cycle7"/>
    <dgm:cxn modelId="{9D883204-9EC8-4AC0-8E55-569A9AFB99AE}" type="presOf" srcId="{36323076-A804-4E12-83CB-1ACFF06C3245}" destId="{51D939D5-DDB7-44B4-9BA8-5216295E1AF7}" srcOrd="0" destOrd="0" presId="urn:microsoft.com/office/officeart/2005/8/layout/cycle7"/>
    <dgm:cxn modelId="{426131A4-546A-4628-83DF-54742030B5EF}" type="presOf" srcId="{4C36121C-AF51-4C84-B141-978D201F96BC}" destId="{00F4923A-FB80-4E5F-8338-FE3DF3417259}" srcOrd="1" destOrd="0" presId="urn:microsoft.com/office/officeart/2005/8/layout/cycle7"/>
    <dgm:cxn modelId="{15D2F1D2-03E2-4DDD-BA2F-0EF94619EDD0}" type="presOf" srcId="{97E454B3-BA54-438B-9E7D-162AA854FA19}" destId="{37D1A92F-A68F-44FF-A081-CC7BBB797374}" srcOrd="0" destOrd="0" presId="urn:microsoft.com/office/officeart/2005/8/layout/cycle7"/>
    <dgm:cxn modelId="{4EED7D1C-1569-4320-991E-FD49E588B369}" type="presOf" srcId="{5AE1150E-9EF3-48A2-9E3B-26B86BE8C91A}" destId="{74A57396-AB41-40B6-89F0-1FAE160ADFFC}" srcOrd="1" destOrd="0" presId="urn:microsoft.com/office/officeart/2005/8/layout/cycle7"/>
    <dgm:cxn modelId="{0EC968B5-D08D-47A8-892F-7F3E0983341D}" type="presOf" srcId="{6AE32082-24BE-4293-B00E-479912A0E338}" destId="{B954AE4A-57EB-41D8-BE41-11ABC4AD34BD}" srcOrd="0" destOrd="0" presId="urn:microsoft.com/office/officeart/2005/8/layout/cycle7"/>
    <dgm:cxn modelId="{F583FAEC-F56E-4A53-82EA-AE1569C4E9E0}" srcId="{BEDC7A14-793B-459D-A7EC-940DA86DC24C}" destId="{07454578-F983-4DB6-A033-AEC539095530}" srcOrd="3" destOrd="0" parTransId="{E65C6A3B-859F-400B-9972-38924DD3CE98}" sibTransId="{6BD0728D-767B-4B6C-B118-946306750BAB}"/>
    <dgm:cxn modelId="{5A3CC828-4225-47F8-88F1-2820288A2D50}" type="presOf" srcId="{C6DAE897-B833-41C7-9565-952EE86E12F7}" destId="{AF32D20E-4C88-446B-B8DB-B59B00370DAB}" srcOrd="1" destOrd="0" presId="urn:microsoft.com/office/officeart/2005/8/layout/cycle7"/>
    <dgm:cxn modelId="{82600683-25E5-445F-A170-623EE7F569B6}" type="presOf" srcId="{4C36121C-AF51-4C84-B141-978D201F96BC}" destId="{64F5407D-BA3F-4D28-9BC8-BD173766F84C}" srcOrd="0" destOrd="0" presId="urn:microsoft.com/office/officeart/2005/8/layout/cycle7"/>
    <dgm:cxn modelId="{D22FC76F-548E-477B-8B80-601228DC16A9}" type="presOf" srcId="{B3CF9EAC-E7C4-4991-860E-F3F0D58D5479}" destId="{8FD06379-4C2C-4EB2-B598-A95310E195EB}" srcOrd="0" destOrd="0" presId="urn:microsoft.com/office/officeart/2005/8/layout/cycle7"/>
    <dgm:cxn modelId="{F609B556-B36F-4DFB-BAE9-4C81C807A9D2}" type="presOf" srcId="{C6DAE897-B833-41C7-9565-952EE86E12F7}" destId="{602B8DD1-DB8D-4A76-9F7C-A419AC65D742}" srcOrd="0" destOrd="0" presId="urn:microsoft.com/office/officeart/2005/8/layout/cycle7"/>
    <dgm:cxn modelId="{5CB37ACE-CB99-49FD-8A4E-D0608928BC45}" srcId="{BEDC7A14-793B-459D-A7EC-940DA86DC24C}" destId="{37BA056D-D070-4B7F-9D4A-C0C003B1BA7E}" srcOrd="1" destOrd="0" parTransId="{7DEBCE9E-E169-495E-A19E-E8B750D4D060}" sibTransId="{6AE32082-24BE-4293-B00E-479912A0E338}"/>
    <dgm:cxn modelId="{F700EB44-744A-4BDE-BE27-8310982F1FA9}" srcId="{BEDC7A14-793B-459D-A7EC-940DA86DC24C}" destId="{B3CF9EAC-E7C4-4991-860E-F3F0D58D5479}" srcOrd="4" destOrd="0" parTransId="{3DA2C419-0597-4807-93E6-8A2757AA9794}" sibTransId="{C6DAE897-B833-41C7-9565-952EE86E12F7}"/>
    <dgm:cxn modelId="{06F9559B-2C6C-4FCA-84C3-48A2B74E4A5E}" srcId="{BEDC7A14-793B-459D-A7EC-940DA86DC24C}" destId="{36323076-A804-4E12-83CB-1ACFF06C3245}" srcOrd="2" destOrd="0" parTransId="{CB6CF003-93C4-4A2B-A777-892D223F0C32}" sibTransId="{4C36121C-AF51-4C84-B141-978D201F96BC}"/>
    <dgm:cxn modelId="{B569E105-D59E-482B-9DB9-B62A5684E5B2}" type="presOf" srcId="{5AE1150E-9EF3-48A2-9E3B-26B86BE8C91A}" destId="{0578DE38-74F1-460D-809A-71CBAE5A9194}" srcOrd="0" destOrd="0" presId="urn:microsoft.com/office/officeart/2005/8/layout/cycle7"/>
    <dgm:cxn modelId="{6A7ACF79-EFD6-4CF1-BF36-23CBCC60FCF5}" type="presOf" srcId="{BEDC7A14-793B-459D-A7EC-940DA86DC24C}" destId="{DA5AD31C-20F1-4A50-B389-B1A05923FEF7}" srcOrd="0" destOrd="0" presId="urn:microsoft.com/office/officeart/2005/8/layout/cycle7"/>
    <dgm:cxn modelId="{57B64FF8-156E-4D9B-B4FB-C368BCDC6CA5}" srcId="{BEDC7A14-793B-459D-A7EC-940DA86DC24C}" destId="{97E454B3-BA54-438B-9E7D-162AA854FA19}" srcOrd="0" destOrd="0" parTransId="{1FA80AA5-BA46-4BED-85AC-B408E628CD66}" sibTransId="{5AE1150E-9EF3-48A2-9E3B-26B86BE8C91A}"/>
    <dgm:cxn modelId="{E4C55D63-D3A1-4E7D-B56F-F6CF75BC7C6A}" type="presOf" srcId="{6BD0728D-767B-4B6C-B118-946306750BAB}" destId="{BBCA8C48-AF8E-4555-9E4F-5137DC2EE83A}" srcOrd="1" destOrd="0" presId="urn:microsoft.com/office/officeart/2005/8/layout/cycle7"/>
    <dgm:cxn modelId="{45C95A63-8E43-496E-A8FE-6FB2F3AFD59A}" type="presOf" srcId="{07454578-F983-4DB6-A033-AEC539095530}" destId="{D8664326-E571-470C-B952-426BAF2656D6}" srcOrd="0" destOrd="0" presId="urn:microsoft.com/office/officeart/2005/8/layout/cycle7"/>
    <dgm:cxn modelId="{300D3C50-CB61-42B1-ABDA-7B0769DDAD6F}" type="presParOf" srcId="{DA5AD31C-20F1-4A50-B389-B1A05923FEF7}" destId="{37D1A92F-A68F-44FF-A081-CC7BBB797374}" srcOrd="0" destOrd="0" presId="urn:microsoft.com/office/officeart/2005/8/layout/cycle7"/>
    <dgm:cxn modelId="{9865EF29-9875-437B-A62C-0E6D4B2BF4B1}" type="presParOf" srcId="{DA5AD31C-20F1-4A50-B389-B1A05923FEF7}" destId="{0578DE38-74F1-460D-809A-71CBAE5A9194}" srcOrd="1" destOrd="0" presId="urn:microsoft.com/office/officeart/2005/8/layout/cycle7"/>
    <dgm:cxn modelId="{9FEE5C64-EA32-4098-BAA9-9859F739F5AB}" type="presParOf" srcId="{0578DE38-74F1-460D-809A-71CBAE5A9194}" destId="{74A57396-AB41-40B6-89F0-1FAE160ADFFC}" srcOrd="0" destOrd="0" presId="urn:microsoft.com/office/officeart/2005/8/layout/cycle7"/>
    <dgm:cxn modelId="{213C49C6-A14D-4CD0-B3AF-AF165A5CF005}" type="presParOf" srcId="{DA5AD31C-20F1-4A50-B389-B1A05923FEF7}" destId="{43C48A03-9587-4AFB-89C5-08E99C7D937F}" srcOrd="2" destOrd="0" presId="urn:microsoft.com/office/officeart/2005/8/layout/cycle7"/>
    <dgm:cxn modelId="{1CC06AC0-DD0A-4DBC-B725-36EE8F440CEA}" type="presParOf" srcId="{DA5AD31C-20F1-4A50-B389-B1A05923FEF7}" destId="{B954AE4A-57EB-41D8-BE41-11ABC4AD34BD}" srcOrd="3" destOrd="0" presId="urn:microsoft.com/office/officeart/2005/8/layout/cycle7"/>
    <dgm:cxn modelId="{4795408A-5B1A-4DC0-8EFC-CBD6BD437BBD}" type="presParOf" srcId="{B954AE4A-57EB-41D8-BE41-11ABC4AD34BD}" destId="{05A4FDF1-9670-44F6-8B47-F3D42B157162}" srcOrd="0" destOrd="0" presId="urn:microsoft.com/office/officeart/2005/8/layout/cycle7"/>
    <dgm:cxn modelId="{4698B8C6-84B9-46F4-9768-FA5330E86856}" type="presParOf" srcId="{DA5AD31C-20F1-4A50-B389-B1A05923FEF7}" destId="{51D939D5-DDB7-44B4-9BA8-5216295E1AF7}" srcOrd="4" destOrd="0" presId="urn:microsoft.com/office/officeart/2005/8/layout/cycle7"/>
    <dgm:cxn modelId="{E5CCE177-1DDE-440E-BF50-BC3189A38415}" type="presParOf" srcId="{DA5AD31C-20F1-4A50-B389-B1A05923FEF7}" destId="{64F5407D-BA3F-4D28-9BC8-BD173766F84C}" srcOrd="5" destOrd="0" presId="urn:microsoft.com/office/officeart/2005/8/layout/cycle7"/>
    <dgm:cxn modelId="{0AA560C9-C057-4571-96A3-7D0D96585C9B}" type="presParOf" srcId="{64F5407D-BA3F-4D28-9BC8-BD173766F84C}" destId="{00F4923A-FB80-4E5F-8338-FE3DF3417259}" srcOrd="0" destOrd="0" presId="urn:microsoft.com/office/officeart/2005/8/layout/cycle7"/>
    <dgm:cxn modelId="{133961F8-2846-4587-8E42-A7D43161692D}" type="presParOf" srcId="{DA5AD31C-20F1-4A50-B389-B1A05923FEF7}" destId="{D8664326-E571-470C-B952-426BAF2656D6}" srcOrd="6" destOrd="0" presId="urn:microsoft.com/office/officeart/2005/8/layout/cycle7"/>
    <dgm:cxn modelId="{822AB032-5751-43BC-9DE3-609D253FFADB}" type="presParOf" srcId="{DA5AD31C-20F1-4A50-B389-B1A05923FEF7}" destId="{61F6E9B8-EB16-45C6-A725-FB129C95EE84}" srcOrd="7" destOrd="0" presId="urn:microsoft.com/office/officeart/2005/8/layout/cycle7"/>
    <dgm:cxn modelId="{8FE0C15A-407B-43D7-9E61-03D3E0410074}" type="presParOf" srcId="{61F6E9B8-EB16-45C6-A725-FB129C95EE84}" destId="{BBCA8C48-AF8E-4555-9E4F-5137DC2EE83A}" srcOrd="0" destOrd="0" presId="urn:microsoft.com/office/officeart/2005/8/layout/cycle7"/>
    <dgm:cxn modelId="{0B1EF4AC-B4AE-4F5E-8A29-97D5EE2D872C}" type="presParOf" srcId="{DA5AD31C-20F1-4A50-B389-B1A05923FEF7}" destId="{8FD06379-4C2C-4EB2-B598-A95310E195EB}" srcOrd="8" destOrd="0" presId="urn:microsoft.com/office/officeart/2005/8/layout/cycle7"/>
    <dgm:cxn modelId="{54D4D012-36BB-450A-B895-61087477950C}" type="presParOf" srcId="{DA5AD31C-20F1-4A50-B389-B1A05923FEF7}" destId="{602B8DD1-DB8D-4A76-9F7C-A419AC65D742}" srcOrd="9" destOrd="0" presId="urn:microsoft.com/office/officeart/2005/8/layout/cycle7"/>
    <dgm:cxn modelId="{40910635-8F9B-4D4E-A0E5-9C8F81B968E3}" type="presParOf" srcId="{602B8DD1-DB8D-4A76-9F7C-A419AC65D742}" destId="{AF32D20E-4C88-446B-B8DB-B59B00370DA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4B8E6-FAA2-4E55-96F2-C8F5601D9F4C}" type="doc">
      <dgm:prSet loTypeId="urn:microsoft.com/office/officeart/2005/8/layout/arrow5" loCatId="relationship" qsTypeId="urn:microsoft.com/office/officeart/2005/8/quickstyle/simple3" qsCatId="simple" csTypeId="urn:microsoft.com/office/officeart/2005/8/colors/colorful1" csCatId="colorful" phldr="1"/>
      <dgm:spPr/>
      <dgm:t>
        <a:bodyPr/>
        <a:lstStyle/>
        <a:p>
          <a:endParaRPr lang="en-US"/>
        </a:p>
      </dgm:t>
    </dgm:pt>
    <dgm:pt modelId="{76E43FFC-B01E-4FB9-A175-81B22B271CC8}">
      <dgm:prSet/>
      <dgm:spPr/>
      <dgm:t>
        <a:bodyPr/>
        <a:lstStyle/>
        <a:p>
          <a:pPr rtl="0"/>
          <a:r>
            <a:rPr lang="en-US" dirty="0" smtClean="0"/>
            <a:t>No commonly agreed data model exists for scientific visualization!</a:t>
          </a:r>
          <a:endParaRPr lang="en-US" dirty="0"/>
        </a:p>
      </dgm:t>
    </dgm:pt>
    <dgm:pt modelId="{D74179A5-51C0-429C-B7B4-F39E01A030AE}" type="parTrans" cxnId="{36D01B1B-E12F-4C5A-A37F-ADC9E2D52625}">
      <dgm:prSet/>
      <dgm:spPr/>
      <dgm:t>
        <a:bodyPr/>
        <a:lstStyle/>
        <a:p>
          <a:endParaRPr lang="en-US"/>
        </a:p>
      </dgm:t>
    </dgm:pt>
    <dgm:pt modelId="{E2C9057B-85ED-440B-BA9C-3C62D01DB089}" type="sibTrans" cxnId="{36D01B1B-E12F-4C5A-A37F-ADC9E2D52625}">
      <dgm:prSet/>
      <dgm:spPr/>
      <dgm:t>
        <a:bodyPr/>
        <a:lstStyle/>
        <a:p>
          <a:endParaRPr lang="en-US"/>
        </a:p>
      </dgm:t>
    </dgm:pt>
    <dgm:pt modelId="{E41BB189-D7A9-4B96-9CFF-3CF3DCCA5070}">
      <dgm:prSet/>
      <dgm:spPr/>
      <dgm:t>
        <a:bodyPr/>
        <a:lstStyle/>
        <a:p>
          <a:pPr rtl="0"/>
          <a:r>
            <a:rPr lang="en-US" dirty="0" smtClean="0"/>
            <a:t>Data </a:t>
          </a:r>
          <a:r>
            <a:rPr lang="en-US" b="1" i="1" dirty="0" smtClean="0">
              <a:solidFill>
                <a:srgbClr val="FF0000"/>
              </a:solidFill>
            </a:rPr>
            <a:t>can not</a:t>
          </a:r>
          <a:r>
            <a:rPr lang="en-US" b="1" dirty="0" smtClean="0">
              <a:solidFill>
                <a:srgbClr val="FF0000"/>
              </a:solidFill>
            </a:rPr>
            <a:t> </a:t>
          </a:r>
          <a:r>
            <a:rPr lang="en-US" dirty="0" smtClean="0"/>
            <a:t>be shared among different visualization software!</a:t>
          </a:r>
          <a:endParaRPr lang="en-US" dirty="0"/>
        </a:p>
      </dgm:t>
    </dgm:pt>
    <dgm:pt modelId="{4B3DA5DF-A4BF-4D4A-9C0D-4921F0451749}" type="parTrans" cxnId="{799D8E48-350E-4694-8A02-18BA9DF5C41F}">
      <dgm:prSet/>
      <dgm:spPr/>
      <dgm:t>
        <a:bodyPr/>
        <a:lstStyle/>
        <a:p>
          <a:endParaRPr lang="en-US"/>
        </a:p>
      </dgm:t>
    </dgm:pt>
    <dgm:pt modelId="{2F8998FF-0004-4771-ADF0-CBD7F5D13F11}" type="sibTrans" cxnId="{799D8E48-350E-4694-8A02-18BA9DF5C41F}">
      <dgm:prSet/>
      <dgm:spPr/>
      <dgm:t>
        <a:bodyPr/>
        <a:lstStyle/>
        <a:p>
          <a:endParaRPr lang="en-US"/>
        </a:p>
      </dgm:t>
    </dgm:pt>
    <dgm:pt modelId="{A1E604A0-A557-4249-96E6-A01B247A6F4E}" type="pres">
      <dgm:prSet presAssocID="{C9E4B8E6-FAA2-4E55-96F2-C8F5601D9F4C}" presName="diagram" presStyleCnt="0">
        <dgm:presLayoutVars>
          <dgm:dir/>
          <dgm:resizeHandles val="exact"/>
        </dgm:presLayoutVars>
      </dgm:prSet>
      <dgm:spPr/>
      <dgm:t>
        <a:bodyPr/>
        <a:lstStyle/>
        <a:p>
          <a:endParaRPr lang="en-US"/>
        </a:p>
      </dgm:t>
    </dgm:pt>
    <dgm:pt modelId="{90AFE31C-006D-45EE-83CA-74CDFF05D3C0}" type="pres">
      <dgm:prSet presAssocID="{76E43FFC-B01E-4FB9-A175-81B22B271CC8}" presName="arrow" presStyleLbl="node1" presStyleIdx="0" presStyleCnt="2">
        <dgm:presLayoutVars>
          <dgm:bulletEnabled val="1"/>
        </dgm:presLayoutVars>
      </dgm:prSet>
      <dgm:spPr/>
      <dgm:t>
        <a:bodyPr/>
        <a:lstStyle/>
        <a:p>
          <a:endParaRPr lang="en-US"/>
        </a:p>
      </dgm:t>
    </dgm:pt>
    <dgm:pt modelId="{26F050CF-2CD2-4803-A9B4-E88688D111CA}" type="pres">
      <dgm:prSet presAssocID="{E41BB189-D7A9-4B96-9CFF-3CF3DCCA5070}" presName="arrow" presStyleLbl="node1" presStyleIdx="1" presStyleCnt="2">
        <dgm:presLayoutVars>
          <dgm:bulletEnabled val="1"/>
        </dgm:presLayoutVars>
      </dgm:prSet>
      <dgm:spPr/>
      <dgm:t>
        <a:bodyPr/>
        <a:lstStyle/>
        <a:p>
          <a:endParaRPr lang="en-US"/>
        </a:p>
      </dgm:t>
    </dgm:pt>
  </dgm:ptLst>
  <dgm:cxnLst>
    <dgm:cxn modelId="{DC835FA0-5432-4BBD-A34B-7EC9AA85599B}" type="presOf" srcId="{76E43FFC-B01E-4FB9-A175-81B22B271CC8}" destId="{90AFE31C-006D-45EE-83CA-74CDFF05D3C0}" srcOrd="0" destOrd="0" presId="urn:microsoft.com/office/officeart/2005/8/layout/arrow5"/>
    <dgm:cxn modelId="{1F3834E7-D047-4D84-B6BE-AFF57967300D}" type="presOf" srcId="{C9E4B8E6-FAA2-4E55-96F2-C8F5601D9F4C}" destId="{A1E604A0-A557-4249-96E6-A01B247A6F4E}" srcOrd="0" destOrd="0" presId="urn:microsoft.com/office/officeart/2005/8/layout/arrow5"/>
    <dgm:cxn modelId="{36D01B1B-E12F-4C5A-A37F-ADC9E2D52625}" srcId="{C9E4B8E6-FAA2-4E55-96F2-C8F5601D9F4C}" destId="{76E43FFC-B01E-4FB9-A175-81B22B271CC8}" srcOrd="0" destOrd="0" parTransId="{D74179A5-51C0-429C-B7B4-F39E01A030AE}" sibTransId="{E2C9057B-85ED-440B-BA9C-3C62D01DB089}"/>
    <dgm:cxn modelId="{043B5152-35E7-4611-B8F2-9C80AA949859}" type="presOf" srcId="{E41BB189-D7A9-4B96-9CFF-3CF3DCCA5070}" destId="{26F050CF-2CD2-4803-A9B4-E88688D111CA}" srcOrd="0" destOrd="0" presId="urn:microsoft.com/office/officeart/2005/8/layout/arrow5"/>
    <dgm:cxn modelId="{799D8E48-350E-4694-8A02-18BA9DF5C41F}" srcId="{C9E4B8E6-FAA2-4E55-96F2-C8F5601D9F4C}" destId="{E41BB189-D7A9-4B96-9CFF-3CF3DCCA5070}" srcOrd="1" destOrd="0" parTransId="{4B3DA5DF-A4BF-4D4A-9C0D-4921F0451749}" sibTransId="{2F8998FF-0004-4771-ADF0-CBD7F5D13F11}"/>
    <dgm:cxn modelId="{EF9047B0-6F56-48E1-88BB-39DE831C5EB6}" type="presParOf" srcId="{A1E604A0-A557-4249-96E6-A01B247A6F4E}" destId="{90AFE31C-006D-45EE-83CA-74CDFF05D3C0}" srcOrd="0" destOrd="0" presId="urn:microsoft.com/office/officeart/2005/8/layout/arrow5"/>
    <dgm:cxn modelId="{5B719E2F-E6E2-4C2B-AFE3-9A993810C64B}" type="presParOf" srcId="{A1E604A0-A557-4249-96E6-A01B247A6F4E}" destId="{26F050CF-2CD2-4803-A9B4-E88688D111C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DC7A14-793B-459D-A7EC-940DA86DC24C}" type="doc">
      <dgm:prSet loTypeId="urn:microsoft.com/office/officeart/2005/8/layout/cycle7" loCatId="cycle" qsTypeId="urn:microsoft.com/office/officeart/2005/8/quickstyle/3d3" qsCatId="3D" csTypeId="urn:microsoft.com/office/officeart/2005/8/colors/colorful1" csCatId="colorful"/>
      <dgm:spPr/>
      <dgm:t>
        <a:bodyPr/>
        <a:lstStyle/>
        <a:p>
          <a:endParaRPr lang="en-US"/>
        </a:p>
      </dgm:t>
    </dgm:pt>
    <dgm:pt modelId="{97E454B3-BA54-438B-9E7D-162AA854FA19}">
      <dgm:prSet/>
      <dgm:spPr/>
      <dgm:t>
        <a:bodyPr/>
        <a:lstStyle/>
        <a:p>
          <a:pPr rtl="0"/>
          <a:r>
            <a:rPr lang="en-US" smtClean="0"/>
            <a:t>Amira</a:t>
          </a:r>
          <a:endParaRPr lang="en-US"/>
        </a:p>
      </dgm:t>
    </dgm:pt>
    <dgm:pt modelId="{1FA80AA5-BA46-4BED-85AC-B408E628CD66}" type="parTrans" cxnId="{57B64FF8-156E-4D9B-B4FB-C368BCDC6CA5}">
      <dgm:prSet/>
      <dgm:spPr/>
      <dgm:t>
        <a:bodyPr/>
        <a:lstStyle/>
        <a:p>
          <a:endParaRPr lang="en-US"/>
        </a:p>
      </dgm:t>
    </dgm:pt>
    <dgm:pt modelId="{5AE1150E-9EF3-48A2-9E3B-26B86BE8C91A}" type="sibTrans" cxnId="{57B64FF8-156E-4D9B-B4FB-C368BCDC6CA5}">
      <dgm:prSet/>
      <dgm:spPr/>
      <dgm:t>
        <a:bodyPr/>
        <a:lstStyle/>
        <a:p>
          <a:endParaRPr lang="en-US"/>
        </a:p>
      </dgm:t>
    </dgm:pt>
    <dgm:pt modelId="{37BA056D-D070-4B7F-9D4A-C0C003B1BA7E}">
      <dgm:prSet/>
      <dgm:spPr/>
      <dgm:t>
        <a:bodyPr/>
        <a:lstStyle/>
        <a:p>
          <a:pPr rtl="0"/>
          <a:r>
            <a:rPr lang="en-US" smtClean="0"/>
            <a:t>AVS</a:t>
          </a:r>
          <a:endParaRPr lang="en-US"/>
        </a:p>
      </dgm:t>
    </dgm:pt>
    <dgm:pt modelId="{7DEBCE9E-E169-495E-A19E-E8B750D4D060}" type="parTrans" cxnId="{5CB37ACE-CB99-49FD-8A4E-D0608928BC45}">
      <dgm:prSet/>
      <dgm:spPr/>
      <dgm:t>
        <a:bodyPr/>
        <a:lstStyle/>
        <a:p>
          <a:endParaRPr lang="en-US"/>
        </a:p>
      </dgm:t>
    </dgm:pt>
    <dgm:pt modelId="{6AE32082-24BE-4293-B00E-479912A0E338}" type="sibTrans" cxnId="{5CB37ACE-CB99-49FD-8A4E-D0608928BC45}">
      <dgm:prSet/>
      <dgm:spPr/>
      <dgm:t>
        <a:bodyPr/>
        <a:lstStyle/>
        <a:p>
          <a:endParaRPr lang="en-US"/>
        </a:p>
      </dgm:t>
    </dgm:pt>
    <dgm:pt modelId="{36323076-A804-4E12-83CB-1ACFF06C3245}">
      <dgm:prSet/>
      <dgm:spPr/>
      <dgm:t>
        <a:bodyPr/>
        <a:lstStyle/>
        <a:p>
          <a:pPr rtl="0"/>
          <a:r>
            <a:rPr lang="en-US" smtClean="0"/>
            <a:t>Visit/Paraview</a:t>
          </a:r>
          <a:endParaRPr lang="en-US"/>
        </a:p>
      </dgm:t>
    </dgm:pt>
    <dgm:pt modelId="{CB6CF003-93C4-4A2B-A777-892D223F0C32}" type="parTrans" cxnId="{06F9559B-2C6C-4FCA-84C3-48A2B74E4A5E}">
      <dgm:prSet/>
      <dgm:spPr/>
      <dgm:t>
        <a:bodyPr/>
        <a:lstStyle/>
        <a:p>
          <a:endParaRPr lang="en-US"/>
        </a:p>
      </dgm:t>
    </dgm:pt>
    <dgm:pt modelId="{4C36121C-AF51-4C84-B141-978D201F96BC}" type="sibTrans" cxnId="{06F9559B-2C6C-4FCA-84C3-48A2B74E4A5E}">
      <dgm:prSet/>
      <dgm:spPr/>
      <dgm:t>
        <a:bodyPr/>
        <a:lstStyle/>
        <a:p>
          <a:endParaRPr lang="en-US"/>
        </a:p>
      </dgm:t>
    </dgm:pt>
    <dgm:pt modelId="{07454578-F983-4DB6-A033-AEC539095530}">
      <dgm:prSet/>
      <dgm:spPr/>
      <dgm:t>
        <a:bodyPr/>
        <a:lstStyle/>
        <a:p>
          <a:pPr rtl="0"/>
          <a:r>
            <a:rPr lang="en-US" smtClean="0"/>
            <a:t>OpenDX</a:t>
          </a:r>
          <a:endParaRPr lang="en-US"/>
        </a:p>
      </dgm:t>
    </dgm:pt>
    <dgm:pt modelId="{E65C6A3B-859F-400B-9972-38924DD3CE98}" type="parTrans" cxnId="{F583FAEC-F56E-4A53-82EA-AE1569C4E9E0}">
      <dgm:prSet/>
      <dgm:spPr/>
      <dgm:t>
        <a:bodyPr/>
        <a:lstStyle/>
        <a:p>
          <a:endParaRPr lang="en-US"/>
        </a:p>
      </dgm:t>
    </dgm:pt>
    <dgm:pt modelId="{6BD0728D-767B-4B6C-B118-946306750BAB}" type="sibTrans" cxnId="{F583FAEC-F56E-4A53-82EA-AE1569C4E9E0}">
      <dgm:prSet/>
      <dgm:spPr/>
      <dgm:t>
        <a:bodyPr/>
        <a:lstStyle/>
        <a:p>
          <a:endParaRPr lang="en-US"/>
        </a:p>
      </dgm:t>
    </dgm:pt>
    <dgm:pt modelId="{B3CF9EAC-E7C4-4991-860E-F3F0D58D5479}">
      <dgm:prSet/>
      <dgm:spPr/>
      <dgm:t>
        <a:bodyPr/>
        <a:lstStyle/>
        <a:p>
          <a:pPr rtl="0"/>
          <a:r>
            <a:rPr lang="en-US" smtClean="0"/>
            <a:t>Vish</a:t>
          </a:r>
          <a:endParaRPr lang="en-US"/>
        </a:p>
      </dgm:t>
    </dgm:pt>
    <dgm:pt modelId="{3DA2C419-0597-4807-93E6-8A2757AA9794}" type="parTrans" cxnId="{F700EB44-744A-4BDE-BE27-8310982F1FA9}">
      <dgm:prSet/>
      <dgm:spPr/>
      <dgm:t>
        <a:bodyPr/>
        <a:lstStyle/>
        <a:p>
          <a:endParaRPr lang="en-US"/>
        </a:p>
      </dgm:t>
    </dgm:pt>
    <dgm:pt modelId="{C6DAE897-B833-41C7-9565-952EE86E12F7}" type="sibTrans" cxnId="{F700EB44-744A-4BDE-BE27-8310982F1FA9}">
      <dgm:prSet/>
      <dgm:spPr/>
      <dgm:t>
        <a:bodyPr/>
        <a:lstStyle/>
        <a:p>
          <a:endParaRPr lang="en-US"/>
        </a:p>
      </dgm:t>
    </dgm:pt>
    <dgm:pt modelId="{DA5AD31C-20F1-4A50-B389-B1A05923FEF7}" type="pres">
      <dgm:prSet presAssocID="{BEDC7A14-793B-459D-A7EC-940DA86DC24C}" presName="Name0" presStyleCnt="0">
        <dgm:presLayoutVars>
          <dgm:dir/>
          <dgm:resizeHandles val="exact"/>
        </dgm:presLayoutVars>
      </dgm:prSet>
      <dgm:spPr/>
      <dgm:t>
        <a:bodyPr/>
        <a:lstStyle/>
        <a:p>
          <a:endParaRPr lang="en-US"/>
        </a:p>
      </dgm:t>
    </dgm:pt>
    <dgm:pt modelId="{37D1A92F-A68F-44FF-A081-CC7BBB797374}" type="pres">
      <dgm:prSet presAssocID="{97E454B3-BA54-438B-9E7D-162AA854FA19}" presName="node" presStyleLbl="node1" presStyleIdx="0" presStyleCnt="5">
        <dgm:presLayoutVars>
          <dgm:bulletEnabled val="1"/>
        </dgm:presLayoutVars>
      </dgm:prSet>
      <dgm:spPr/>
      <dgm:t>
        <a:bodyPr/>
        <a:lstStyle/>
        <a:p>
          <a:endParaRPr lang="en-US"/>
        </a:p>
      </dgm:t>
    </dgm:pt>
    <dgm:pt modelId="{0578DE38-74F1-460D-809A-71CBAE5A9194}" type="pres">
      <dgm:prSet presAssocID="{5AE1150E-9EF3-48A2-9E3B-26B86BE8C91A}" presName="sibTrans" presStyleLbl="sibTrans2D1" presStyleIdx="0" presStyleCnt="5"/>
      <dgm:spPr/>
      <dgm:t>
        <a:bodyPr/>
        <a:lstStyle/>
        <a:p>
          <a:endParaRPr lang="en-US"/>
        </a:p>
      </dgm:t>
    </dgm:pt>
    <dgm:pt modelId="{74A57396-AB41-40B6-89F0-1FAE160ADFFC}" type="pres">
      <dgm:prSet presAssocID="{5AE1150E-9EF3-48A2-9E3B-26B86BE8C91A}" presName="connectorText" presStyleLbl="sibTrans2D1" presStyleIdx="0" presStyleCnt="5"/>
      <dgm:spPr/>
      <dgm:t>
        <a:bodyPr/>
        <a:lstStyle/>
        <a:p>
          <a:endParaRPr lang="en-US"/>
        </a:p>
      </dgm:t>
    </dgm:pt>
    <dgm:pt modelId="{43C48A03-9587-4AFB-89C5-08E99C7D937F}" type="pres">
      <dgm:prSet presAssocID="{37BA056D-D070-4B7F-9D4A-C0C003B1BA7E}" presName="node" presStyleLbl="node1" presStyleIdx="1" presStyleCnt="5">
        <dgm:presLayoutVars>
          <dgm:bulletEnabled val="1"/>
        </dgm:presLayoutVars>
      </dgm:prSet>
      <dgm:spPr/>
      <dgm:t>
        <a:bodyPr/>
        <a:lstStyle/>
        <a:p>
          <a:endParaRPr lang="en-US"/>
        </a:p>
      </dgm:t>
    </dgm:pt>
    <dgm:pt modelId="{B954AE4A-57EB-41D8-BE41-11ABC4AD34BD}" type="pres">
      <dgm:prSet presAssocID="{6AE32082-24BE-4293-B00E-479912A0E338}" presName="sibTrans" presStyleLbl="sibTrans2D1" presStyleIdx="1" presStyleCnt="5"/>
      <dgm:spPr/>
      <dgm:t>
        <a:bodyPr/>
        <a:lstStyle/>
        <a:p>
          <a:endParaRPr lang="en-US"/>
        </a:p>
      </dgm:t>
    </dgm:pt>
    <dgm:pt modelId="{05A4FDF1-9670-44F6-8B47-F3D42B157162}" type="pres">
      <dgm:prSet presAssocID="{6AE32082-24BE-4293-B00E-479912A0E338}" presName="connectorText" presStyleLbl="sibTrans2D1" presStyleIdx="1" presStyleCnt="5"/>
      <dgm:spPr/>
      <dgm:t>
        <a:bodyPr/>
        <a:lstStyle/>
        <a:p>
          <a:endParaRPr lang="en-US"/>
        </a:p>
      </dgm:t>
    </dgm:pt>
    <dgm:pt modelId="{51D939D5-DDB7-44B4-9BA8-5216295E1AF7}" type="pres">
      <dgm:prSet presAssocID="{36323076-A804-4E12-83CB-1ACFF06C3245}" presName="node" presStyleLbl="node1" presStyleIdx="2" presStyleCnt="5">
        <dgm:presLayoutVars>
          <dgm:bulletEnabled val="1"/>
        </dgm:presLayoutVars>
      </dgm:prSet>
      <dgm:spPr/>
      <dgm:t>
        <a:bodyPr/>
        <a:lstStyle/>
        <a:p>
          <a:endParaRPr lang="en-US"/>
        </a:p>
      </dgm:t>
    </dgm:pt>
    <dgm:pt modelId="{64F5407D-BA3F-4D28-9BC8-BD173766F84C}" type="pres">
      <dgm:prSet presAssocID="{4C36121C-AF51-4C84-B141-978D201F96BC}" presName="sibTrans" presStyleLbl="sibTrans2D1" presStyleIdx="2" presStyleCnt="5"/>
      <dgm:spPr/>
      <dgm:t>
        <a:bodyPr/>
        <a:lstStyle/>
        <a:p>
          <a:endParaRPr lang="en-US"/>
        </a:p>
      </dgm:t>
    </dgm:pt>
    <dgm:pt modelId="{00F4923A-FB80-4E5F-8338-FE3DF3417259}" type="pres">
      <dgm:prSet presAssocID="{4C36121C-AF51-4C84-B141-978D201F96BC}" presName="connectorText" presStyleLbl="sibTrans2D1" presStyleIdx="2" presStyleCnt="5"/>
      <dgm:spPr/>
      <dgm:t>
        <a:bodyPr/>
        <a:lstStyle/>
        <a:p>
          <a:endParaRPr lang="en-US"/>
        </a:p>
      </dgm:t>
    </dgm:pt>
    <dgm:pt modelId="{D8664326-E571-470C-B952-426BAF2656D6}" type="pres">
      <dgm:prSet presAssocID="{07454578-F983-4DB6-A033-AEC539095530}" presName="node" presStyleLbl="node1" presStyleIdx="3" presStyleCnt="5">
        <dgm:presLayoutVars>
          <dgm:bulletEnabled val="1"/>
        </dgm:presLayoutVars>
      </dgm:prSet>
      <dgm:spPr/>
      <dgm:t>
        <a:bodyPr/>
        <a:lstStyle/>
        <a:p>
          <a:endParaRPr lang="en-US"/>
        </a:p>
      </dgm:t>
    </dgm:pt>
    <dgm:pt modelId="{61F6E9B8-EB16-45C6-A725-FB129C95EE84}" type="pres">
      <dgm:prSet presAssocID="{6BD0728D-767B-4B6C-B118-946306750BAB}" presName="sibTrans" presStyleLbl="sibTrans2D1" presStyleIdx="3" presStyleCnt="5"/>
      <dgm:spPr/>
      <dgm:t>
        <a:bodyPr/>
        <a:lstStyle/>
        <a:p>
          <a:endParaRPr lang="en-US"/>
        </a:p>
      </dgm:t>
    </dgm:pt>
    <dgm:pt modelId="{BBCA8C48-AF8E-4555-9E4F-5137DC2EE83A}" type="pres">
      <dgm:prSet presAssocID="{6BD0728D-767B-4B6C-B118-946306750BAB}" presName="connectorText" presStyleLbl="sibTrans2D1" presStyleIdx="3" presStyleCnt="5"/>
      <dgm:spPr/>
      <dgm:t>
        <a:bodyPr/>
        <a:lstStyle/>
        <a:p>
          <a:endParaRPr lang="en-US"/>
        </a:p>
      </dgm:t>
    </dgm:pt>
    <dgm:pt modelId="{8FD06379-4C2C-4EB2-B598-A95310E195EB}" type="pres">
      <dgm:prSet presAssocID="{B3CF9EAC-E7C4-4991-860E-F3F0D58D5479}" presName="node" presStyleLbl="node1" presStyleIdx="4" presStyleCnt="5">
        <dgm:presLayoutVars>
          <dgm:bulletEnabled val="1"/>
        </dgm:presLayoutVars>
      </dgm:prSet>
      <dgm:spPr/>
      <dgm:t>
        <a:bodyPr/>
        <a:lstStyle/>
        <a:p>
          <a:endParaRPr lang="en-US"/>
        </a:p>
      </dgm:t>
    </dgm:pt>
    <dgm:pt modelId="{602B8DD1-DB8D-4A76-9F7C-A419AC65D742}" type="pres">
      <dgm:prSet presAssocID="{C6DAE897-B833-41C7-9565-952EE86E12F7}" presName="sibTrans" presStyleLbl="sibTrans2D1" presStyleIdx="4" presStyleCnt="5"/>
      <dgm:spPr/>
      <dgm:t>
        <a:bodyPr/>
        <a:lstStyle/>
        <a:p>
          <a:endParaRPr lang="en-US"/>
        </a:p>
      </dgm:t>
    </dgm:pt>
    <dgm:pt modelId="{AF32D20E-4C88-446B-B8DB-B59B00370DAB}" type="pres">
      <dgm:prSet presAssocID="{C6DAE897-B833-41C7-9565-952EE86E12F7}" presName="connectorText" presStyleLbl="sibTrans2D1" presStyleIdx="4" presStyleCnt="5"/>
      <dgm:spPr/>
      <dgm:t>
        <a:bodyPr/>
        <a:lstStyle/>
        <a:p>
          <a:endParaRPr lang="en-US"/>
        </a:p>
      </dgm:t>
    </dgm:pt>
  </dgm:ptLst>
  <dgm:cxnLst>
    <dgm:cxn modelId="{7C14B195-195B-4C49-BDCD-3298E4B60187}" type="presOf" srcId="{36323076-A804-4E12-83CB-1ACFF06C3245}" destId="{51D939D5-DDB7-44B4-9BA8-5216295E1AF7}" srcOrd="0" destOrd="0" presId="urn:microsoft.com/office/officeart/2005/8/layout/cycle7"/>
    <dgm:cxn modelId="{6FF4078E-C66B-438C-9561-ACB1D4EF9894}" type="presOf" srcId="{BEDC7A14-793B-459D-A7EC-940DA86DC24C}" destId="{DA5AD31C-20F1-4A50-B389-B1A05923FEF7}" srcOrd="0" destOrd="0" presId="urn:microsoft.com/office/officeart/2005/8/layout/cycle7"/>
    <dgm:cxn modelId="{64483B4A-34CE-4EEF-BA5A-D32315452907}" type="presOf" srcId="{4C36121C-AF51-4C84-B141-978D201F96BC}" destId="{64F5407D-BA3F-4D28-9BC8-BD173766F84C}" srcOrd="0" destOrd="0" presId="urn:microsoft.com/office/officeart/2005/8/layout/cycle7"/>
    <dgm:cxn modelId="{2E2C1E04-AF39-43A1-8E76-8477497A8167}" type="presOf" srcId="{6BD0728D-767B-4B6C-B118-946306750BAB}" destId="{BBCA8C48-AF8E-4555-9E4F-5137DC2EE83A}" srcOrd="1" destOrd="0" presId="urn:microsoft.com/office/officeart/2005/8/layout/cycle7"/>
    <dgm:cxn modelId="{83B12A06-3099-4E65-8F42-E40DFE40081A}" type="presOf" srcId="{6BD0728D-767B-4B6C-B118-946306750BAB}" destId="{61F6E9B8-EB16-45C6-A725-FB129C95EE84}" srcOrd="0" destOrd="0" presId="urn:microsoft.com/office/officeart/2005/8/layout/cycle7"/>
    <dgm:cxn modelId="{78FDE2F1-F82B-4ED9-9107-DC3D2AE9C9BD}" type="presOf" srcId="{6AE32082-24BE-4293-B00E-479912A0E338}" destId="{05A4FDF1-9670-44F6-8B47-F3D42B157162}" srcOrd="1" destOrd="0" presId="urn:microsoft.com/office/officeart/2005/8/layout/cycle7"/>
    <dgm:cxn modelId="{8AB404C5-D9C1-4E86-8CBB-33D4E468F622}" type="presOf" srcId="{37BA056D-D070-4B7F-9D4A-C0C003B1BA7E}" destId="{43C48A03-9587-4AFB-89C5-08E99C7D937F}" srcOrd="0" destOrd="0" presId="urn:microsoft.com/office/officeart/2005/8/layout/cycle7"/>
    <dgm:cxn modelId="{F583FAEC-F56E-4A53-82EA-AE1569C4E9E0}" srcId="{BEDC7A14-793B-459D-A7EC-940DA86DC24C}" destId="{07454578-F983-4DB6-A033-AEC539095530}" srcOrd="3" destOrd="0" parTransId="{E65C6A3B-859F-400B-9972-38924DD3CE98}" sibTransId="{6BD0728D-767B-4B6C-B118-946306750BAB}"/>
    <dgm:cxn modelId="{7ED71B5E-E772-462D-85E4-427BF3106BEC}" type="presOf" srcId="{5AE1150E-9EF3-48A2-9E3B-26B86BE8C91A}" destId="{74A57396-AB41-40B6-89F0-1FAE160ADFFC}" srcOrd="1" destOrd="0" presId="urn:microsoft.com/office/officeart/2005/8/layout/cycle7"/>
    <dgm:cxn modelId="{F06B9330-41FD-481D-B1F8-E95942895BF4}" type="presOf" srcId="{5AE1150E-9EF3-48A2-9E3B-26B86BE8C91A}" destId="{0578DE38-74F1-460D-809A-71CBAE5A9194}" srcOrd="0" destOrd="0" presId="urn:microsoft.com/office/officeart/2005/8/layout/cycle7"/>
    <dgm:cxn modelId="{2BA6B26A-C322-4064-891B-EEA029EE233D}" type="presOf" srcId="{97E454B3-BA54-438B-9E7D-162AA854FA19}" destId="{37D1A92F-A68F-44FF-A081-CC7BBB797374}" srcOrd="0" destOrd="0" presId="urn:microsoft.com/office/officeart/2005/8/layout/cycle7"/>
    <dgm:cxn modelId="{5CB37ACE-CB99-49FD-8A4E-D0608928BC45}" srcId="{BEDC7A14-793B-459D-A7EC-940DA86DC24C}" destId="{37BA056D-D070-4B7F-9D4A-C0C003B1BA7E}" srcOrd="1" destOrd="0" parTransId="{7DEBCE9E-E169-495E-A19E-E8B750D4D060}" sibTransId="{6AE32082-24BE-4293-B00E-479912A0E338}"/>
    <dgm:cxn modelId="{F700EB44-744A-4BDE-BE27-8310982F1FA9}" srcId="{BEDC7A14-793B-459D-A7EC-940DA86DC24C}" destId="{B3CF9EAC-E7C4-4991-860E-F3F0D58D5479}" srcOrd="4" destOrd="0" parTransId="{3DA2C419-0597-4807-93E6-8A2757AA9794}" sibTransId="{C6DAE897-B833-41C7-9565-952EE86E12F7}"/>
    <dgm:cxn modelId="{06F9559B-2C6C-4FCA-84C3-48A2B74E4A5E}" srcId="{BEDC7A14-793B-459D-A7EC-940DA86DC24C}" destId="{36323076-A804-4E12-83CB-1ACFF06C3245}" srcOrd="2" destOrd="0" parTransId="{CB6CF003-93C4-4A2B-A777-892D223F0C32}" sibTransId="{4C36121C-AF51-4C84-B141-978D201F96BC}"/>
    <dgm:cxn modelId="{673ED079-0C2E-4152-8A1F-2ABA65B6BF04}" type="presOf" srcId="{6AE32082-24BE-4293-B00E-479912A0E338}" destId="{B954AE4A-57EB-41D8-BE41-11ABC4AD34BD}" srcOrd="0" destOrd="0" presId="urn:microsoft.com/office/officeart/2005/8/layout/cycle7"/>
    <dgm:cxn modelId="{2EA451A4-9DB1-4F33-958B-900E64272C58}" type="presOf" srcId="{C6DAE897-B833-41C7-9565-952EE86E12F7}" destId="{602B8DD1-DB8D-4A76-9F7C-A419AC65D742}" srcOrd="0" destOrd="0" presId="urn:microsoft.com/office/officeart/2005/8/layout/cycle7"/>
    <dgm:cxn modelId="{AEDF8011-27D3-486F-BBDA-EACC4C7D23AA}" type="presOf" srcId="{4C36121C-AF51-4C84-B141-978D201F96BC}" destId="{00F4923A-FB80-4E5F-8338-FE3DF3417259}" srcOrd="1" destOrd="0" presId="urn:microsoft.com/office/officeart/2005/8/layout/cycle7"/>
    <dgm:cxn modelId="{57B64FF8-156E-4D9B-B4FB-C368BCDC6CA5}" srcId="{BEDC7A14-793B-459D-A7EC-940DA86DC24C}" destId="{97E454B3-BA54-438B-9E7D-162AA854FA19}" srcOrd="0" destOrd="0" parTransId="{1FA80AA5-BA46-4BED-85AC-B408E628CD66}" sibTransId="{5AE1150E-9EF3-48A2-9E3B-26B86BE8C91A}"/>
    <dgm:cxn modelId="{16445F83-A22D-47BC-BCA8-247FE1572367}" type="presOf" srcId="{C6DAE897-B833-41C7-9565-952EE86E12F7}" destId="{AF32D20E-4C88-446B-B8DB-B59B00370DAB}" srcOrd="1" destOrd="0" presId="urn:microsoft.com/office/officeart/2005/8/layout/cycle7"/>
    <dgm:cxn modelId="{9E3851FC-BEC7-4CD1-A99B-77C09F54773F}" type="presOf" srcId="{B3CF9EAC-E7C4-4991-860E-F3F0D58D5479}" destId="{8FD06379-4C2C-4EB2-B598-A95310E195EB}" srcOrd="0" destOrd="0" presId="urn:microsoft.com/office/officeart/2005/8/layout/cycle7"/>
    <dgm:cxn modelId="{F6C1E594-7AB7-4498-AA1C-90045AA8665C}" type="presOf" srcId="{07454578-F983-4DB6-A033-AEC539095530}" destId="{D8664326-E571-470C-B952-426BAF2656D6}" srcOrd="0" destOrd="0" presId="urn:microsoft.com/office/officeart/2005/8/layout/cycle7"/>
    <dgm:cxn modelId="{F9D79DF8-4172-43E2-900E-296FAC0F3EA2}" type="presParOf" srcId="{DA5AD31C-20F1-4A50-B389-B1A05923FEF7}" destId="{37D1A92F-A68F-44FF-A081-CC7BBB797374}" srcOrd="0" destOrd="0" presId="urn:microsoft.com/office/officeart/2005/8/layout/cycle7"/>
    <dgm:cxn modelId="{1F994290-718E-42CF-AECA-1E30EBC009C7}" type="presParOf" srcId="{DA5AD31C-20F1-4A50-B389-B1A05923FEF7}" destId="{0578DE38-74F1-460D-809A-71CBAE5A9194}" srcOrd="1" destOrd="0" presId="urn:microsoft.com/office/officeart/2005/8/layout/cycle7"/>
    <dgm:cxn modelId="{62044C6F-5E83-4047-8DB1-6071D44545C1}" type="presParOf" srcId="{0578DE38-74F1-460D-809A-71CBAE5A9194}" destId="{74A57396-AB41-40B6-89F0-1FAE160ADFFC}" srcOrd="0" destOrd="0" presId="urn:microsoft.com/office/officeart/2005/8/layout/cycle7"/>
    <dgm:cxn modelId="{28AE0275-60C1-4584-9670-1800A92DADDF}" type="presParOf" srcId="{DA5AD31C-20F1-4A50-B389-B1A05923FEF7}" destId="{43C48A03-9587-4AFB-89C5-08E99C7D937F}" srcOrd="2" destOrd="0" presId="urn:microsoft.com/office/officeart/2005/8/layout/cycle7"/>
    <dgm:cxn modelId="{A3DFD131-26C7-4640-AA8B-663BBC23F713}" type="presParOf" srcId="{DA5AD31C-20F1-4A50-B389-B1A05923FEF7}" destId="{B954AE4A-57EB-41D8-BE41-11ABC4AD34BD}" srcOrd="3" destOrd="0" presId="urn:microsoft.com/office/officeart/2005/8/layout/cycle7"/>
    <dgm:cxn modelId="{279F0D3B-95CA-4B47-8ACD-AE3E93CCBE74}" type="presParOf" srcId="{B954AE4A-57EB-41D8-BE41-11ABC4AD34BD}" destId="{05A4FDF1-9670-44F6-8B47-F3D42B157162}" srcOrd="0" destOrd="0" presId="urn:microsoft.com/office/officeart/2005/8/layout/cycle7"/>
    <dgm:cxn modelId="{E70F3A3E-93E7-48E5-A6C4-4364AFC1DF87}" type="presParOf" srcId="{DA5AD31C-20F1-4A50-B389-B1A05923FEF7}" destId="{51D939D5-DDB7-44B4-9BA8-5216295E1AF7}" srcOrd="4" destOrd="0" presId="urn:microsoft.com/office/officeart/2005/8/layout/cycle7"/>
    <dgm:cxn modelId="{DA9D07F1-235D-4729-9DE3-70B0D0062344}" type="presParOf" srcId="{DA5AD31C-20F1-4A50-B389-B1A05923FEF7}" destId="{64F5407D-BA3F-4D28-9BC8-BD173766F84C}" srcOrd="5" destOrd="0" presId="urn:microsoft.com/office/officeart/2005/8/layout/cycle7"/>
    <dgm:cxn modelId="{7DA7EF45-85B0-41A0-BEE9-5E6C8741597B}" type="presParOf" srcId="{64F5407D-BA3F-4D28-9BC8-BD173766F84C}" destId="{00F4923A-FB80-4E5F-8338-FE3DF3417259}" srcOrd="0" destOrd="0" presId="urn:microsoft.com/office/officeart/2005/8/layout/cycle7"/>
    <dgm:cxn modelId="{8B8CD038-9A53-4C42-B199-0AB0DBE9E49A}" type="presParOf" srcId="{DA5AD31C-20F1-4A50-B389-B1A05923FEF7}" destId="{D8664326-E571-470C-B952-426BAF2656D6}" srcOrd="6" destOrd="0" presId="urn:microsoft.com/office/officeart/2005/8/layout/cycle7"/>
    <dgm:cxn modelId="{DC2FD087-C45D-42B4-A69E-D477D9FDBCD3}" type="presParOf" srcId="{DA5AD31C-20F1-4A50-B389-B1A05923FEF7}" destId="{61F6E9B8-EB16-45C6-A725-FB129C95EE84}" srcOrd="7" destOrd="0" presId="urn:microsoft.com/office/officeart/2005/8/layout/cycle7"/>
    <dgm:cxn modelId="{E0ECD40D-2192-407B-AEDD-CEFE7C6B5CBA}" type="presParOf" srcId="{61F6E9B8-EB16-45C6-A725-FB129C95EE84}" destId="{BBCA8C48-AF8E-4555-9E4F-5137DC2EE83A}" srcOrd="0" destOrd="0" presId="urn:microsoft.com/office/officeart/2005/8/layout/cycle7"/>
    <dgm:cxn modelId="{108BB89C-E408-4EC5-9EA6-CF04AD931026}" type="presParOf" srcId="{DA5AD31C-20F1-4A50-B389-B1A05923FEF7}" destId="{8FD06379-4C2C-4EB2-B598-A95310E195EB}" srcOrd="8" destOrd="0" presId="urn:microsoft.com/office/officeart/2005/8/layout/cycle7"/>
    <dgm:cxn modelId="{8C023852-BD59-4E55-B74B-343A544C2797}" type="presParOf" srcId="{DA5AD31C-20F1-4A50-B389-B1A05923FEF7}" destId="{602B8DD1-DB8D-4A76-9F7C-A419AC65D742}" srcOrd="9" destOrd="0" presId="urn:microsoft.com/office/officeart/2005/8/layout/cycle7"/>
    <dgm:cxn modelId="{54731249-0FC1-42F8-8B3B-F24E4A2C833A}" type="presParOf" srcId="{602B8DD1-DB8D-4A76-9F7C-A419AC65D742}" destId="{AF32D20E-4C88-446B-B8DB-B59B00370DA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CE2C23-3810-42D3-BA35-8C9C474B34BF}" type="doc">
      <dgm:prSet loTypeId="urn:microsoft.com/office/officeart/2005/8/layout/pictureOrgChart+Icon" loCatId="hierarchy" qsTypeId="urn:microsoft.com/office/officeart/2005/8/quickstyle/3d1" qsCatId="3D" csTypeId="urn:microsoft.com/office/officeart/2005/8/colors/accent1_2" csCatId="accent1" phldr="1"/>
      <dgm:spPr/>
      <dgm:t>
        <a:bodyPr/>
        <a:lstStyle/>
        <a:p>
          <a:endParaRPr lang="en-US"/>
        </a:p>
      </dgm:t>
    </dgm:pt>
    <dgm:pt modelId="{4FD5941F-117E-43BA-B7A1-C647C4CAC56D}">
      <dgm:prSet phldrT="[Text]"/>
      <dgm:spPr/>
      <dgm:t>
        <a:bodyPr/>
        <a:lstStyle/>
        <a:p>
          <a:r>
            <a:rPr lang="en-US" dirty="0" smtClean="0"/>
            <a:t>Regular Grid</a:t>
          </a:r>
          <a:endParaRPr lang="en-US" dirty="0"/>
        </a:p>
      </dgm:t>
    </dgm:pt>
    <dgm:pt modelId="{6536CE57-A2F3-4EFC-9AB0-1C8CF5016DF8}" type="parTrans" cxnId="{2C911250-1B70-4A5F-8776-B458A054C609}">
      <dgm:prSet/>
      <dgm:spPr/>
      <dgm:t>
        <a:bodyPr/>
        <a:lstStyle/>
        <a:p>
          <a:endParaRPr lang="en-US"/>
        </a:p>
      </dgm:t>
    </dgm:pt>
    <dgm:pt modelId="{3F959848-B9F3-4540-B8A5-2368A2520E14}" type="sibTrans" cxnId="{2C911250-1B70-4A5F-8776-B458A054C609}">
      <dgm:prSet/>
      <dgm:spPr/>
      <dgm:t>
        <a:bodyPr/>
        <a:lstStyle/>
        <a:p>
          <a:endParaRPr lang="en-US"/>
        </a:p>
      </dgm:t>
    </dgm:pt>
    <dgm:pt modelId="{27731240-02BF-45EB-BF63-3BCC3ADA8FA9}">
      <dgm:prSet phldrT="[Text]"/>
      <dgm:spPr/>
      <dgm:t>
        <a:bodyPr/>
        <a:lstStyle/>
        <a:p>
          <a:r>
            <a:rPr lang="en-US" smtClean="0"/>
            <a:t>Uniform </a:t>
          </a:r>
          <a:r>
            <a:rPr lang="en-US" dirty="0" smtClean="0"/>
            <a:t>Grid</a:t>
          </a:r>
          <a:endParaRPr lang="en-US" dirty="0"/>
        </a:p>
      </dgm:t>
    </dgm:pt>
    <dgm:pt modelId="{3D6C78F8-844F-4DE5-B1DE-97537B576D7C}" type="parTrans" cxnId="{2ECBD83E-619C-47CB-8A07-5E8F49F989B9}">
      <dgm:prSet/>
      <dgm:spPr/>
      <dgm:t>
        <a:bodyPr/>
        <a:lstStyle/>
        <a:p>
          <a:endParaRPr lang="en-US"/>
        </a:p>
      </dgm:t>
    </dgm:pt>
    <dgm:pt modelId="{2121C41C-CF43-4899-9534-55DF17B78093}" type="sibTrans" cxnId="{2ECBD83E-619C-47CB-8A07-5E8F49F989B9}">
      <dgm:prSet/>
      <dgm:spPr/>
      <dgm:t>
        <a:bodyPr/>
        <a:lstStyle/>
        <a:p>
          <a:endParaRPr lang="en-US"/>
        </a:p>
      </dgm:t>
    </dgm:pt>
    <dgm:pt modelId="{67531ED2-94D4-46EA-8791-6CB4F6597523}">
      <dgm:prSet phldrT="[Text]"/>
      <dgm:spPr/>
      <dgm:t>
        <a:bodyPr/>
        <a:lstStyle/>
        <a:p>
          <a:r>
            <a:rPr lang="en-US" smtClean="0"/>
            <a:t>Rectilinear </a:t>
          </a:r>
          <a:r>
            <a:rPr lang="en-US" dirty="0" smtClean="0"/>
            <a:t>Grid</a:t>
          </a:r>
          <a:endParaRPr lang="en-US" dirty="0"/>
        </a:p>
      </dgm:t>
    </dgm:pt>
    <dgm:pt modelId="{C92F09B9-4961-4BE2-8BE3-623406BAED5F}" type="parTrans" cxnId="{2106C004-B9D2-448F-9653-A19C75B0FC7A}">
      <dgm:prSet/>
      <dgm:spPr/>
      <dgm:t>
        <a:bodyPr/>
        <a:lstStyle/>
        <a:p>
          <a:endParaRPr lang="en-US"/>
        </a:p>
      </dgm:t>
    </dgm:pt>
    <dgm:pt modelId="{F5884174-9CB5-49AC-B176-CB4364EAE75F}" type="sibTrans" cxnId="{2106C004-B9D2-448F-9653-A19C75B0FC7A}">
      <dgm:prSet/>
      <dgm:spPr/>
      <dgm:t>
        <a:bodyPr/>
        <a:lstStyle/>
        <a:p>
          <a:endParaRPr lang="en-US"/>
        </a:p>
      </dgm:t>
    </dgm:pt>
    <dgm:pt modelId="{84A83259-A266-46A0-B06A-99B3F3022654}">
      <dgm:prSet phldrT="[Text]"/>
      <dgm:spPr/>
      <dgm:t>
        <a:bodyPr/>
        <a:lstStyle/>
        <a:p>
          <a:r>
            <a:rPr lang="en-US" dirty="0" smtClean="0"/>
            <a:t>Curvilinear Grid</a:t>
          </a:r>
          <a:endParaRPr lang="en-US" dirty="0"/>
        </a:p>
      </dgm:t>
    </dgm:pt>
    <dgm:pt modelId="{99564DF1-74C5-46B4-B40C-F9A82172AADE}" type="parTrans" cxnId="{82FDD53D-AD9C-4C59-B929-C4A6537629D5}">
      <dgm:prSet/>
      <dgm:spPr/>
      <dgm:t>
        <a:bodyPr/>
        <a:lstStyle/>
        <a:p>
          <a:endParaRPr lang="en-US"/>
        </a:p>
      </dgm:t>
    </dgm:pt>
    <dgm:pt modelId="{0876CFAD-39C7-42A8-86C4-E891EA3C12EA}" type="sibTrans" cxnId="{82FDD53D-AD9C-4C59-B929-C4A6537629D5}">
      <dgm:prSet/>
      <dgm:spPr/>
      <dgm:t>
        <a:bodyPr/>
        <a:lstStyle/>
        <a:p>
          <a:endParaRPr lang="en-US"/>
        </a:p>
      </dgm:t>
    </dgm:pt>
    <dgm:pt modelId="{016DB017-5BF0-4959-A11B-E23F690753FB}" type="pres">
      <dgm:prSet presAssocID="{71CE2C23-3810-42D3-BA35-8C9C474B34BF}" presName="hierChild1" presStyleCnt="0">
        <dgm:presLayoutVars>
          <dgm:orgChart val="1"/>
          <dgm:chPref val="1"/>
          <dgm:dir/>
          <dgm:animOne val="branch"/>
          <dgm:animLvl val="lvl"/>
          <dgm:resizeHandles/>
        </dgm:presLayoutVars>
      </dgm:prSet>
      <dgm:spPr/>
      <dgm:t>
        <a:bodyPr/>
        <a:lstStyle/>
        <a:p>
          <a:endParaRPr lang="en-US"/>
        </a:p>
      </dgm:t>
    </dgm:pt>
    <dgm:pt modelId="{E943F02E-0277-46BC-8308-CDABF706F786}" type="pres">
      <dgm:prSet presAssocID="{4FD5941F-117E-43BA-B7A1-C647C4CAC56D}" presName="hierRoot1" presStyleCnt="0">
        <dgm:presLayoutVars>
          <dgm:hierBranch val="init"/>
        </dgm:presLayoutVars>
      </dgm:prSet>
      <dgm:spPr/>
    </dgm:pt>
    <dgm:pt modelId="{D959CFF8-0CB6-45E7-BF84-B601F6B2FFA7}" type="pres">
      <dgm:prSet presAssocID="{4FD5941F-117E-43BA-B7A1-C647C4CAC56D}" presName="rootComposite1" presStyleCnt="0"/>
      <dgm:spPr/>
    </dgm:pt>
    <dgm:pt modelId="{76331B07-55D2-4171-8DC8-9AB0FC720A23}" type="pres">
      <dgm:prSet presAssocID="{4FD5941F-117E-43BA-B7A1-C647C4CAC56D}" presName="rootText1" presStyleLbl="node0" presStyleIdx="0" presStyleCnt="1" custScaleX="180024" custScaleY="167412">
        <dgm:presLayoutVars>
          <dgm:chPref val="3"/>
        </dgm:presLayoutVars>
      </dgm:prSet>
      <dgm:spPr/>
      <dgm:t>
        <a:bodyPr/>
        <a:lstStyle/>
        <a:p>
          <a:endParaRPr lang="en-US"/>
        </a:p>
      </dgm:t>
    </dgm:pt>
    <dgm:pt modelId="{8125A0D5-BCBB-4A6F-81F9-31B831EC1D7E}" type="pres">
      <dgm:prSet presAssocID="{4FD5941F-117E-43BA-B7A1-C647C4CAC56D}" presName="rootPict1" presStyleLbl="alignImgPlace1" presStyleIdx="0" presStyleCnt="4" custScaleX="180051" custScaleY="134255" custLinFactNeighborX="-70009" custLinFactNeighborY="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9A31ABE1-5F0F-40B5-8BBF-0793C7DB0F00}" type="pres">
      <dgm:prSet presAssocID="{4FD5941F-117E-43BA-B7A1-C647C4CAC56D}" presName="rootConnector1" presStyleLbl="node1" presStyleIdx="0" presStyleCnt="0"/>
      <dgm:spPr/>
      <dgm:t>
        <a:bodyPr/>
        <a:lstStyle/>
        <a:p>
          <a:endParaRPr lang="en-US"/>
        </a:p>
      </dgm:t>
    </dgm:pt>
    <dgm:pt modelId="{63A34E79-D34F-4A13-B593-1C0540CAC5CF}" type="pres">
      <dgm:prSet presAssocID="{4FD5941F-117E-43BA-B7A1-C647C4CAC56D}" presName="hierChild2" presStyleCnt="0"/>
      <dgm:spPr/>
    </dgm:pt>
    <dgm:pt modelId="{A1CAD2B3-9DC3-4124-ACBA-145B98056F67}" type="pres">
      <dgm:prSet presAssocID="{3D6C78F8-844F-4DE5-B1DE-97537B576D7C}" presName="Name37" presStyleLbl="parChTrans1D2" presStyleIdx="0" presStyleCnt="3"/>
      <dgm:spPr/>
      <dgm:t>
        <a:bodyPr/>
        <a:lstStyle/>
        <a:p>
          <a:endParaRPr lang="en-US"/>
        </a:p>
      </dgm:t>
    </dgm:pt>
    <dgm:pt modelId="{971AC82B-3EAF-4C38-A1CC-23815E71387F}" type="pres">
      <dgm:prSet presAssocID="{27731240-02BF-45EB-BF63-3BCC3ADA8FA9}" presName="hierRoot2" presStyleCnt="0">
        <dgm:presLayoutVars>
          <dgm:hierBranch val="init"/>
        </dgm:presLayoutVars>
      </dgm:prSet>
      <dgm:spPr/>
    </dgm:pt>
    <dgm:pt modelId="{DBD73693-12EE-455B-BF49-33BC5A7F6D07}" type="pres">
      <dgm:prSet presAssocID="{27731240-02BF-45EB-BF63-3BCC3ADA8FA9}" presName="rootComposite" presStyleCnt="0"/>
      <dgm:spPr/>
    </dgm:pt>
    <dgm:pt modelId="{660B8BA0-676E-459E-BA17-150F5A11CD07}" type="pres">
      <dgm:prSet presAssocID="{27731240-02BF-45EB-BF63-3BCC3ADA8FA9}" presName="rootText" presStyleLbl="node2" presStyleIdx="0" presStyleCnt="3">
        <dgm:presLayoutVars>
          <dgm:chPref val="3"/>
        </dgm:presLayoutVars>
      </dgm:prSet>
      <dgm:spPr/>
      <dgm:t>
        <a:bodyPr/>
        <a:lstStyle/>
        <a:p>
          <a:endParaRPr lang="en-US"/>
        </a:p>
      </dgm:t>
    </dgm:pt>
    <dgm:pt modelId="{8804D017-528D-48C4-8367-BAAD755E0F86}" type="pres">
      <dgm:prSet presAssocID="{27731240-02BF-45EB-BF63-3BCC3ADA8FA9}" presName="rootPict" presStyleLbl="align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dgm:spPr>
    </dgm:pt>
    <dgm:pt modelId="{F2180348-FDDA-499F-8500-AC63F562387C}" type="pres">
      <dgm:prSet presAssocID="{27731240-02BF-45EB-BF63-3BCC3ADA8FA9}" presName="rootConnector" presStyleLbl="node2" presStyleIdx="0" presStyleCnt="3"/>
      <dgm:spPr/>
      <dgm:t>
        <a:bodyPr/>
        <a:lstStyle/>
        <a:p>
          <a:endParaRPr lang="en-US"/>
        </a:p>
      </dgm:t>
    </dgm:pt>
    <dgm:pt modelId="{4BAFE02B-A0E2-4D90-ACD7-146E726EB2C4}" type="pres">
      <dgm:prSet presAssocID="{27731240-02BF-45EB-BF63-3BCC3ADA8FA9}" presName="hierChild4" presStyleCnt="0"/>
      <dgm:spPr/>
    </dgm:pt>
    <dgm:pt modelId="{C669C730-63AE-4053-92BD-47F943720402}" type="pres">
      <dgm:prSet presAssocID="{27731240-02BF-45EB-BF63-3BCC3ADA8FA9}" presName="hierChild5" presStyleCnt="0"/>
      <dgm:spPr/>
    </dgm:pt>
    <dgm:pt modelId="{4F71E6CE-F046-43F2-93D2-AF2900881D40}" type="pres">
      <dgm:prSet presAssocID="{C92F09B9-4961-4BE2-8BE3-623406BAED5F}" presName="Name37" presStyleLbl="parChTrans1D2" presStyleIdx="1" presStyleCnt="3"/>
      <dgm:spPr/>
      <dgm:t>
        <a:bodyPr/>
        <a:lstStyle/>
        <a:p>
          <a:endParaRPr lang="en-US"/>
        </a:p>
      </dgm:t>
    </dgm:pt>
    <dgm:pt modelId="{8B2ABAFA-93AF-4A5E-BD36-10E84AE9FAF6}" type="pres">
      <dgm:prSet presAssocID="{67531ED2-94D4-46EA-8791-6CB4F6597523}" presName="hierRoot2" presStyleCnt="0">
        <dgm:presLayoutVars>
          <dgm:hierBranch val="init"/>
        </dgm:presLayoutVars>
      </dgm:prSet>
      <dgm:spPr/>
    </dgm:pt>
    <dgm:pt modelId="{DBB6ED88-4473-4FBF-AEAD-289A31E8577F}" type="pres">
      <dgm:prSet presAssocID="{67531ED2-94D4-46EA-8791-6CB4F6597523}" presName="rootComposite" presStyleCnt="0"/>
      <dgm:spPr/>
    </dgm:pt>
    <dgm:pt modelId="{4FD25A14-1302-4E0C-A68F-967288F7B49C}" type="pres">
      <dgm:prSet presAssocID="{67531ED2-94D4-46EA-8791-6CB4F6597523}" presName="rootText" presStyleLbl="node2" presStyleIdx="1" presStyleCnt="3" custScaleX="114015">
        <dgm:presLayoutVars>
          <dgm:chPref val="3"/>
        </dgm:presLayoutVars>
      </dgm:prSet>
      <dgm:spPr/>
      <dgm:t>
        <a:bodyPr/>
        <a:lstStyle/>
        <a:p>
          <a:endParaRPr lang="en-US"/>
        </a:p>
      </dgm:t>
    </dgm:pt>
    <dgm:pt modelId="{4DE40860-22E8-4BF6-920C-6EF29303FE9D}" type="pres">
      <dgm:prSet presAssocID="{67531ED2-94D4-46EA-8791-6CB4F6597523}" presName="rootPict" presStyleLbl="alignImgPlace1" presStyleIdx="2" presStyleCnt="4" custScaleX="112433" custScaleY="865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15E028E8-3377-4F1A-95E2-8650277868F5}" type="pres">
      <dgm:prSet presAssocID="{67531ED2-94D4-46EA-8791-6CB4F6597523}" presName="rootConnector" presStyleLbl="node2" presStyleIdx="1" presStyleCnt="3"/>
      <dgm:spPr/>
      <dgm:t>
        <a:bodyPr/>
        <a:lstStyle/>
        <a:p>
          <a:endParaRPr lang="en-US"/>
        </a:p>
      </dgm:t>
    </dgm:pt>
    <dgm:pt modelId="{5C4320B0-95A8-4D1E-AAB1-6FFDD4161053}" type="pres">
      <dgm:prSet presAssocID="{67531ED2-94D4-46EA-8791-6CB4F6597523}" presName="hierChild4" presStyleCnt="0"/>
      <dgm:spPr/>
    </dgm:pt>
    <dgm:pt modelId="{327A055C-2DE2-434A-9487-FE0DC3E0F168}" type="pres">
      <dgm:prSet presAssocID="{67531ED2-94D4-46EA-8791-6CB4F6597523}" presName="hierChild5" presStyleCnt="0"/>
      <dgm:spPr/>
    </dgm:pt>
    <dgm:pt modelId="{034B81E3-FC90-4D32-B8C4-FF3D0615304F}" type="pres">
      <dgm:prSet presAssocID="{99564DF1-74C5-46B4-B40C-F9A82172AADE}" presName="Name37" presStyleLbl="parChTrans1D2" presStyleIdx="2" presStyleCnt="3"/>
      <dgm:spPr/>
      <dgm:t>
        <a:bodyPr/>
        <a:lstStyle/>
        <a:p>
          <a:endParaRPr lang="en-US"/>
        </a:p>
      </dgm:t>
    </dgm:pt>
    <dgm:pt modelId="{56C1BC1D-39A9-476F-890B-6D0DD6F62CEF}" type="pres">
      <dgm:prSet presAssocID="{84A83259-A266-46A0-B06A-99B3F3022654}" presName="hierRoot2" presStyleCnt="0">
        <dgm:presLayoutVars>
          <dgm:hierBranch val="init"/>
        </dgm:presLayoutVars>
      </dgm:prSet>
      <dgm:spPr/>
    </dgm:pt>
    <dgm:pt modelId="{FCBAAE44-7566-4FBE-B584-B462CC2F0B2E}" type="pres">
      <dgm:prSet presAssocID="{84A83259-A266-46A0-B06A-99B3F3022654}" presName="rootComposite" presStyleCnt="0"/>
      <dgm:spPr/>
    </dgm:pt>
    <dgm:pt modelId="{6AD55969-D2E6-41FA-99C2-2F937D8604A6}" type="pres">
      <dgm:prSet presAssocID="{84A83259-A266-46A0-B06A-99B3F3022654}" presName="rootText" presStyleLbl="node2" presStyleIdx="2" presStyleCnt="3">
        <dgm:presLayoutVars>
          <dgm:chPref val="3"/>
        </dgm:presLayoutVars>
      </dgm:prSet>
      <dgm:spPr/>
      <dgm:t>
        <a:bodyPr/>
        <a:lstStyle/>
        <a:p>
          <a:endParaRPr lang="en-US"/>
        </a:p>
      </dgm:t>
    </dgm:pt>
    <dgm:pt modelId="{1E2F82FC-5F54-4703-A4E9-9206A3EE930B}" type="pres">
      <dgm:prSet presAssocID="{84A83259-A266-46A0-B06A-99B3F3022654}" presName="rootPict" presStyleLbl="align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dgm:spPr>
    </dgm:pt>
    <dgm:pt modelId="{39DDFD1B-235F-4C7E-AFFF-00B058A218A3}" type="pres">
      <dgm:prSet presAssocID="{84A83259-A266-46A0-B06A-99B3F3022654}" presName="rootConnector" presStyleLbl="node2" presStyleIdx="2" presStyleCnt="3"/>
      <dgm:spPr/>
      <dgm:t>
        <a:bodyPr/>
        <a:lstStyle/>
        <a:p>
          <a:endParaRPr lang="en-US"/>
        </a:p>
      </dgm:t>
    </dgm:pt>
    <dgm:pt modelId="{EC7143C5-968A-4451-A44D-641CB8B09735}" type="pres">
      <dgm:prSet presAssocID="{84A83259-A266-46A0-B06A-99B3F3022654}" presName="hierChild4" presStyleCnt="0"/>
      <dgm:spPr/>
    </dgm:pt>
    <dgm:pt modelId="{6C7AAF52-DD8B-4626-8F4A-859636DA3025}" type="pres">
      <dgm:prSet presAssocID="{84A83259-A266-46A0-B06A-99B3F3022654}" presName="hierChild5" presStyleCnt="0"/>
      <dgm:spPr/>
    </dgm:pt>
    <dgm:pt modelId="{1970C5EC-48ED-4264-8788-372CE51A622B}" type="pres">
      <dgm:prSet presAssocID="{4FD5941F-117E-43BA-B7A1-C647C4CAC56D}" presName="hierChild3" presStyleCnt="0"/>
      <dgm:spPr/>
    </dgm:pt>
  </dgm:ptLst>
  <dgm:cxnLst>
    <dgm:cxn modelId="{559C3AB3-19DD-4771-A4E9-BDB4E4ADB3D4}" type="presOf" srcId="{4FD5941F-117E-43BA-B7A1-C647C4CAC56D}" destId="{76331B07-55D2-4171-8DC8-9AB0FC720A23}" srcOrd="0" destOrd="0" presId="urn:microsoft.com/office/officeart/2005/8/layout/pictureOrgChart+Icon"/>
    <dgm:cxn modelId="{82FDD53D-AD9C-4C59-B929-C4A6537629D5}" srcId="{4FD5941F-117E-43BA-B7A1-C647C4CAC56D}" destId="{84A83259-A266-46A0-B06A-99B3F3022654}" srcOrd="2" destOrd="0" parTransId="{99564DF1-74C5-46B4-B40C-F9A82172AADE}" sibTransId="{0876CFAD-39C7-42A8-86C4-E891EA3C12EA}"/>
    <dgm:cxn modelId="{BDEB276A-50CD-48FE-9F2E-9911D8E8AE53}" type="presOf" srcId="{67531ED2-94D4-46EA-8791-6CB4F6597523}" destId="{4FD25A14-1302-4E0C-A68F-967288F7B49C}" srcOrd="0" destOrd="0" presId="urn:microsoft.com/office/officeart/2005/8/layout/pictureOrgChart+Icon"/>
    <dgm:cxn modelId="{3FC8628F-8D1F-4B22-902F-C191490CB7EC}" type="presOf" srcId="{27731240-02BF-45EB-BF63-3BCC3ADA8FA9}" destId="{660B8BA0-676E-459E-BA17-150F5A11CD07}" srcOrd="0" destOrd="0" presId="urn:microsoft.com/office/officeart/2005/8/layout/pictureOrgChart+Icon"/>
    <dgm:cxn modelId="{2C911250-1B70-4A5F-8776-B458A054C609}" srcId="{71CE2C23-3810-42D3-BA35-8C9C474B34BF}" destId="{4FD5941F-117E-43BA-B7A1-C647C4CAC56D}" srcOrd="0" destOrd="0" parTransId="{6536CE57-A2F3-4EFC-9AB0-1C8CF5016DF8}" sibTransId="{3F959848-B9F3-4540-B8A5-2368A2520E14}"/>
    <dgm:cxn modelId="{2ECBD83E-619C-47CB-8A07-5E8F49F989B9}" srcId="{4FD5941F-117E-43BA-B7A1-C647C4CAC56D}" destId="{27731240-02BF-45EB-BF63-3BCC3ADA8FA9}" srcOrd="0" destOrd="0" parTransId="{3D6C78F8-844F-4DE5-B1DE-97537B576D7C}" sibTransId="{2121C41C-CF43-4899-9534-55DF17B78093}"/>
    <dgm:cxn modelId="{5ABFEC38-5546-4943-AEF0-43D37991B13B}" type="presOf" srcId="{84A83259-A266-46A0-B06A-99B3F3022654}" destId="{6AD55969-D2E6-41FA-99C2-2F937D8604A6}" srcOrd="0" destOrd="0" presId="urn:microsoft.com/office/officeart/2005/8/layout/pictureOrgChart+Icon"/>
    <dgm:cxn modelId="{D3AB0243-3B58-4A13-9275-BB51AFA9C244}" type="presOf" srcId="{71CE2C23-3810-42D3-BA35-8C9C474B34BF}" destId="{016DB017-5BF0-4959-A11B-E23F690753FB}" srcOrd="0" destOrd="0" presId="urn:microsoft.com/office/officeart/2005/8/layout/pictureOrgChart+Icon"/>
    <dgm:cxn modelId="{2921B652-C59F-4206-9ECC-972DCDF0628D}" type="presOf" srcId="{3D6C78F8-844F-4DE5-B1DE-97537B576D7C}" destId="{A1CAD2B3-9DC3-4124-ACBA-145B98056F67}" srcOrd="0" destOrd="0" presId="urn:microsoft.com/office/officeart/2005/8/layout/pictureOrgChart+Icon"/>
    <dgm:cxn modelId="{947B5B35-4010-4736-B251-A38D4610F810}" type="presOf" srcId="{27731240-02BF-45EB-BF63-3BCC3ADA8FA9}" destId="{F2180348-FDDA-499F-8500-AC63F562387C}" srcOrd="1" destOrd="0" presId="urn:microsoft.com/office/officeart/2005/8/layout/pictureOrgChart+Icon"/>
    <dgm:cxn modelId="{FD317C78-0E33-46CF-A63A-F495FE54E343}" type="presOf" srcId="{4FD5941F-117E-43BA-B7A1-C647C4CAC56D}" destId="{9A31ABE1-5F0F-40B5-8BBF-0793C7DB0F00}" srcOrd="1" destOrd="0" presId="urn:microsoft.com/office/officeart/2005/8/layout/pictureOrgChart+Icon"/>
    <dgm:cxn modelId="{3A77EF75-BE0B-497E-BCD5-760871D1BF79}" type="presOf" srcId="{67531ED2-94D4-46EA-8791-6CB4F6597523}" destId="{15E028E8-3377-4F1A-95E2-8650277868F5}" srcOrd="1" destOrd="0" presId="urn:microsoft.com/office/officeart/2005/8/layout/pictureOrgChart+Icon"/>
    <dgm:cxn modelId="{F7FD6B23-F046-4520-8607-2FAF95E2C419}" type="presOf" srcId="{84A83259-A266-46A0-B06A-99B3F3022654}" destId="{39DDFD1B-235F-4C7E-AFFF-00B058A218A3}" srcOrd="1" destOrd="0" presId="urn:microsoft.com/office/officeart/2005/8/layout/pictureOrgChart+Icon"/>
    <dgm:cxn modelId="{61A6A175-E198-4E9D-82DA-BE4DBB41B37C}" type="presOf" srcId="{C92F09B9-4961-4BE2-8BE3-623406BAED5F}" destId="{4F71E6CE-F046-43F2-93D2-AF2900881D40}" srcOrd="0" destOrd="0" presId="urn:microsoft.com/office/officeart/2005/8/layout/pictureOrgChart+Icon"/>
    <dgm:cxn modelId="{2106C004-B9D2-448F-9653-A19C75B0FC7A}" srcId="{4FD5941F-117E-43BA-B7A1-C647C4CAC56D}" destId="{67531ED2-94D4-46EA-8791-6CB4F6597523}" srcOrd="1" destOrd="0" parTransId="{C92F09B9-4961-4BE2-8BE3-623406BAED5F}" sibTransId="{F5884174-9CB5-49AC-B176-CB4364EAE75F}"/>
    <dgm:cxn modelId="{C96A6A84-3F5F-4CF9-9982-7A09D9B08CEB}" type="presOf" srcId="{99564DF1-74C5-46B4-B40C-F9A82172AADE}" destId="{034B81E3-FC90-4D32-B8C4-FF3D0615304F}" srcOrd="0" destOrd="0" presId="urn:microsoft.com/office/officeart/2005/8/layout/pictureOrgChart+Icon"/>
    <dgm:cxn modelId="{6BAF1CB8-F90E-4138-AB96-96755C8351D1}" type="presParOf" srcId="{016DB017-5BF0-4959-A11B-E23F690753FB}" destId="{E943F02E-0277-46BC-8308-CDABF706F786}" srcOrd="0" destOrd="0" presId="urn:microsoft.com/office/officeart/2005/8/layout/pictureOrgChart+Icon"/>
    <dgm:cxn modelId="{AFB1BB55-3CE7-4864-8F2D-6440354E1DED}" type="presParOf" srcId="{E943F02E-0277-46BC-8308-CDABF706F786}" destId="{D959CFF8-0CB6-45E7-BF84-B601F6B2FFA7}" srcOrd="0" destOrd="0" presId="urn:microsoft.com/office/officeart/2005/8/layout/pictureOrgChart+Icon"/>
    <dgm:cxn modelId="{CA8A0A58-AA1E-4053-9F19-7934ED861B66}" type="presParOf" srcId="{D959CFF8-0CB6-45E7-BF84-B601F6B2FFA7}" destId="{76331B07-55D2-4171-8DC8-9AB0FC720A23}" srcOrd="0" destOrd="0" presId="urn:microsoft.com/office/officeart/2005/8/layout/pictureOrgChart+Icon"/>
    <dgm:cxn modelId="{1F4E8241-009C-407C-B0E6-4610D60B16C2}" type="presParOf" srcId="{D959CFF8-0CB6-45E7-BF84-B601F6B2FFA7}" destId="{8125A0D5-BCBB-4A6F-81F9-31B831EC1D7E}" srcOrd="1" destOrd="0" presId="urn:microsoft.com/office/officeart/2005/8/layout/pictureOrgChart+Icon"/>
    <dgm:cxn modelId="{DFEF5EB0-100C-4343-B8B1-8FCA9779E075}" type="presParOf" srcId="{D959CFF8-0CB6-45E7-BF84-B601F6B2FFA7}" destId="{9A31ABE1-5F0F-40B5-8BBF-0793C7DB0F00}" srcOrd="2" destOrd="0" presId="urn:microsoft.com/office/officeart/2005/8/layout/pictureOrgChart+Icon"/>
    <dgm:cxn modelId="{E9F4F4A6-264D-47A8-82AE-52395896DB87}" type="presParOf" srcId="{E943F02E-0277-46BC-8308-CDABF706F786}" destId="{63A34E79-D34F-4A13-B593-1C0540CAC5CF}" srcOrd="1" destOrd="0" presId="urn:microsoft.com/office/officeart/2005/8/layout/pictureOrgChart+Icon"/>
    <dgm:cxn modelId="{64CDEF44-557E-49D5-B798-8AD35E0A651D}" type="presParOf" srcId="{63A34E79-D34F-4A13-B593-1C0540CAC5CF}" destId="{A1CAD2B3-9DC3-4124-ACBA-145B98056F67}" srcOrd="0" destOrd="0" presId="urn:microsoft.com/office/officeart/2005/8/layout/pictureOrgChart+Icon"/>
    <dgm:cxn modelId="{E195DF6E-A36F-4417-B85A-466D049C4B8A}" type="presParOf" srcId="{63A34E79-D34F-4A13-B593-1C0540CAC5CF}" destId="{971AC82B-3EAF-4C38-A1CC-23815E71387F}" srcOrd="1" destOrd="0" presId="urn:microsoft.com/office/officeart/2005/8/layout/pictureOrgChart+Icon"/>
    <dgm:cxn modelId="{BC9B6DA9-CE54-461F-98E6-093FAEB30F22}" type="presParOf" srcId="{971AC82B-3EAF-4C38-A1CC-23815E71387F}" destId="{DBD73693-12EE-455B-BF49-33BC5A7F6D07}" srcOrd="0" destOrd="0" presId="urn:microsoft.com/office/officeart/2005/8/layout/pictureOrgChart+Icon"/>
    <dgm:cxn modelId="{C5A2FBD0-88BA-47B4-BC68-B2DBB31BB93F}" type="presParOf" srcId="{DBD73693-12EE-455B-BF49-33BC5A7F6D07}" destId="{660B8BA0-676E-459E-BA17-150F5A11CD07}" srcOrd="0" destOrd="0" presId="urn:microsoft.com/office/officeart/2005/8/layout/pictureOrgChart+Icon"/>
    <dgm:cxn modelId="{96661066-6593-4BD0-AF92-5EFB1EFDC456}" type="presParOf" srcId="{DBD73693-12EE-455B-BF49-33BC5A7F6D07}" destId="{8804D017-528D-48C4-8367-BAAD755E0F86}" srcOrd="1" destOrd="0" presId="urn:microsoft.com/office/officeart/2005/8/layout/pictureOrgChart+Icon"/>
    <dgm:cxn modelId="{EC2122C1-CDF5-42D2-87D7-E4E47F87F9B0}" type="presParOf" srcId="{DBD73693-12EE-455B-BF49-33BC5A7F6D07}" destId="{F2180348-FDDA-499F-8500-AC63F562387C}" srcOrd="2" destOrd="0" presId="urn:microsoft.com/office/officeart/2005/8/layout/pictureOrgChart+Icon"/>
    <dgm:cxn modelId="{C91A8A88-0769-4352-BB52-BB8F09B3D12C}" type="presParOf" srcId="{971AC82B-3EAF-4C38-A1CC-23815E71387F}" destId="{4BAFE02B-A0E2-4D90-ACD7-146E726EB2C4}" srcOrd="1" destOrd="0" presId="urn:microsoft.com/office/officeart/2005/8/layout/pictureOrgChart+Icon"/>
    <dgm:cxn modelId="{F75CC915-4838-499A-9909-7F150D9E68AE}" type="presParOf" srcId="{971AC82B-3EAF-4C38-A1CC-23815E71387F}" destId="{C669C730-63AE-4053-92BD-47F943720402}" srcOrd="2" destOrd="0" presId="urn:microsoft.com/office/officeart/2005/8/layout/pictureOrgChart+Icon"/>
    <dgm:cxn modelId="{080B71D6-27F4-4B13-B5B8-05664DFE9392}" type="presParOf" srcId="{63A34E79-D34F-4A13-B593-1C0540CAC5CF}" destId="{4F71E6CE-F046-43F2-93D2-AF2900881D40}" srcOrd="2" destOrd="0" presId="urn:microsoft.com/office/officeart/2005/8/layout/pictureOrgChart+Icon"/>
    <dgm:cxn modelId="{8EE8F252-8EAD-4757-8BAE-A0940D6EBE58}" type="presParOf" srcId="{63A34E79-D34F-4A13-B593-1C0540CAC5CF}" destId="{8B2ABAFA-93AF-4A5E-BD36-10E84AE9FAF6}" srcOrd="3" destOrd="0" presId="urn:microsoft.com/office/officeart/2005/8/layout/pictureOrgChart+Icon"/>
    <dgm:cxn modelId="{157AA61C-616B-44B6-B11E-45194ADEC078}" type="presParOf" srcId="{8B2ABAFA-93AF-4A5E-BD36-10E84AE9FAF6}" destId="{DBB6ED88-4473-4FBF-AEAD-289A31E8577F}" srcOrd="0" destOrd="0" presId="urn:microsoft.com/office/officeart/2005/8/layout/pictureOrgChart+Icon"/>
    <dgm:cxn modelId="{30A04CAE-C367-44C9-BAF4-04E6D836B868}" type="presParOf" srcId="{DBB6ED88-4473-4FBF-AEAD-289A31E8577F}" destId="{4FD25A14-1302-4E0C-A68F-967288F7B49C}" srcOrd="0" destOrd="0" presId="urn:microsoft.com/office/officeart/2005/8/layout/pictureOrgChart+Icon"/>
    <dgm:cxn modelId="{7F9E15B1-90FC-4EDC-87E0-AED2FEE0318A}" type="presParOf" srcId="{DBB6ED88-4473-4FBF-AEAD-289A31E8577F}" destId="{4DE40860-22E8-4BF6-920C-6EF29303FE9D}" srcOrd="1" destOrd="0" presId="urn:microsoft.com/office/officeart/2005/8/layout/pictureOrgChart+Icon"/>
    <dgm:cxn modelId="{93BA9ECE-6593-4997-8D83-5B59D56E1D6D}" type="presParOf" srcId="{DBB6ED88-4473-4FBF-AEAD-289A31E8577F}" destId="{15E028E8-3377-4F1A-95E2-8650277868F5}" srcOrd="2" destOrd="0" presId="urn:microsoft.com/office/officeart/2005/8/layout/pictureOrgChart+Icon"/>
    <dgm:cxn modelId="{35FA0C61-1397-4640-995E-AFEF334C8DFB}" type="presParOf" srcId="{8B2ABAFA-93AF-4A5E-BD36-10E84AE9FAF6}" destId="{5C4320B0-95A8-4D1E-AAB1-6FFDD4161053}" srcOrd="1" destOrd="0" presId="urn:microsoft.com/office/officeart/2005/8/layout/pictureOrgChart+Icon"/>
    <dgm:cxn modelId="{83C0DAFB-F5D4-4567-AF0E-E72D4CD3B814}" type="presParOf" srcId="{8B2ABAFA-93AF-4A5E-BD36-10E84AE9FAF6}" destId="{327A055C-2DE2-434A-9487-FE0DC3E0F168}" srcOrd="2" destOrd="0" presId="urn:microsoft.com/office/officeart/2005/8/layout/pictureOrgChart+Icon"/>
    <dgm:cxn modelId="{9D7CC5D2-3F8C-44C3-9FB1-463987A9508B}" type="presParOf" srcId="{63A34E79-D34F-4A13-B593-1C0540CAC5CF}" destId="{034B81E3-FC90-4D32-B8C4-FF3D0615304F}" srcOrd="4" destOrd="0" presId="urn:microsoft.com/office/officeart/2005/8/layout/pictureOrgChart+Icon"/>
    <dgm:cxn modelId="{12D73A35-6826-4239-83E5-7A6BEA42DF50}" type="presParOf" srcId="{63A34E79-D34F-4A13-B593-1C0540CAC5CF}" destId="{56C1BC1D-39A9-476F-890B-6D0DD6F62CEF}" srcOrd="5" destOrd="0" presId="urn:microsoft.com/office/officeart/2005/8/layout/pictureOrgChart+Icon"/>
    <dgm:cxn modelId="{EF32B115-3884-4726-BB1C-D18D568F46DB}" type="presParOf" srcId="{56C1BC1D-39A9-476F-890B-6D0DD6F62CEF}" destId="{FCBAAE44-7566-4FBE-B584-B462CC2F0B2E}" srcOrd="0" destOrd="0" presId="urn:microsoft.com/office/officeart/2005/8/layout/pictureOrgChart+Icon"/>
    <dgm:cxn modelId="{905F2D8F-CDC3-44F8-B6F0-96A6FB0FBBC5}" type="presParOf" srcId="{FCBAAE44-7566-4FBE-B584-B462CC2F0B2E}" destId="{6AD55969-D2E6-41FA-99C2-2F937D8604A6}" srcOrd="0" destOrd="0" presId="urn:microsoft.com/office/officeart/2005/8/layout/pictureOrgChart+Icon"/>
    <dgm:cxn modelId="{8314B95E-EC99-416A-BCF1-E2051428A5C0}" type="presParOf" srcId="{FCBAAE44-7566-4FBE-B584-B462CC2F0B2E}" destId="{1E2F82FC-5F54-4703-A4E9-9206A3EE930B}" srcOrd="1" destOrd="0" presId="urn:microsoft.com/office/officeart/2005/8/layout/pictureOrgChart+Icon"/>
    <dgm:cxn modelId="{AB17ECA8-4957-4B06-AF26-49326536CA9F}" type="presParOf" srcId="{FCBAAE44-7566-4FBE-B584-B462CC2F0B2E}" destId="{39DDFD1B-235F-4C7E-AFFF-00B058A218A3}" srcOrd="2" destOrd="0" presId="urn:microsoft.com/office/officeart/2005/8/layout/pictureOrgChart+Icon"/>
    <dgm:cxn modelId="{F6504572-7F21-4C5C-9503-815327CC6CCE}" type="presParOf" srcId="{56C1BC1D-39A9-476F-890B-6D0DD6F62CEF}" destId="{EC7143C5-968A-4451-A44D-641CB8B09735}" srcOrd="1" destOrd="0" presId="urn:microsoft.com/office/officeart/2005/8/layout/pictureOrgChart+Icon"/>
    <dgm:cxn modelId="{0FCC5433-28D2-4260-9E98-30EE3BDAB1CC}" type="presParOf" srcId="{56C1BC1D-39A9-476F-890B-6D0DD6F62CEF}" destId="{6C7AAF52-DD8B-4626-8F4A-859636DA3025}" srcOrd="2" destOrd="0" presId="urn:microsoft.com/office/officeart/2005/8/layout/pictureOrgChart+Icon"/>
    <dgm:cxn modelId="{3992DB96-0F30-45DD-8DB9-9A1329BADD23}" type="presParOf" srcId="{E943F02E-0277-46BC-8308-CDABF706F786}" destId="{1970C5EC-48ED-4264-8788-372CE51A622B}" srcOrd="2" destOrd="0" presId="urn:microsoft.com/office/officeart/2005/8/layout/pictureOrgChar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CE2C23-3810-42D3-BA35-8C9C474B34BF}" type="doc">
      <dgm:prSet loTypeId="urn:microsoft.com/office/officeart/2009/layout/CirclePictureHierarchy" loCatId="picture" qsTypeId="urn:microsoft.com/office/officeart/2005/8/quickstyle/3d1" qsCatId="3D" csTypeId="urn:microsoft.com/office/officeart/2005/8/colors/accent1_2" csCatId="accent1" phldr="1"/>
      <dgm:spPr/>
      <dgm:t>
        <a:bodyPr/>
        <a:lstStyle/>
        <a:p>
          <a:endParaRPr lang="en-US"/>
        </a:p>
      </dgm:t>
    </dgm:pt>
    <dgm:pt modelId="{4FD5941F-117E-43BA-B7A1-C647C4CAC56D}">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Regular Grid</a:t>
          </a:r>
          <a:endPar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6536CE57-A2F3-4EFC-9AB0-1C8CF5016DF8}" type="parTrans" cxnId="{2C911250-1B70-4A5F-8776-B458A054C60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3F959848-B9F3-4540-B8A5-2368A2520E14}" type="sibTrans" cxnId="{2C911250-1B70-4A5F-8776-B458A054C609}">
      <dgm:prSet/>
      <dgm:spPr/>
      <dgm:t>
        <a:bodyPr/>
        <a:lstStyle/>
        <a:p>
          <a:endParaRPr lang="en-US"/>
        </a:p>
      </dgm:t>
    </dgm:pt>
    <dgm:pt modelId="{27731240-02BF-45EB-BF63-3BCC3ADA8FA9}">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Uniform Grid</a:t>
          </a:r>
          <a:endPar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3D6C78F8-844F-4DE5-B1DE-97537B576D7C}" type="parTrans" cxnId="{2ECBD83E-619C-47CB-8A07-5E8F49F989B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2121C41C-CF43-4899-9534-55DF17B78093}" type="sibTrans" cxnId="{2ECBD83E-619C-47CB-8A07-5E8F49F989B9}">
      <dgm:prSet/>
      <dgm:spPr/>
      <dgm:t>
        <a:bodyPr/>
        <a:lstStyle/>
        <a:p>
          <a:endParaRPr lang="en-US"/>
        </a:p>
      </dgm:t>
    </dgm:pt>
    <dgm:pt modelId="{67531ED2-94D4-46EA-8791-6CB4F6597523}">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Rectilinear Grid</a:t>
          </a:r>
          <a:endPar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C92F09B9-4961-4BE2-8BE3-623406BAED5F}" type="parTrans" cxnId="{2106C004-B9D2-448F-9653-A19C75B0FC7A}">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F5884174-9CB5-49AC-B176-CB4364EAE75F}" type="sibTrans" cxnId="{2106C004-B9D2-448F-9653-A19C75B0FC7A}">
      <dgm:prSet/>
      <dgm:spPr/>
      <dgm:t>
        <a:bodyPr/>
        <a:lstStyle/>
        <a:p>
          <a:endParaRPr lang="en-US"/>
        </a:p>
      </dgm:t>
    </dgm:pt>
    <dgm:pt modelId="{84A83259-A266-46A0-B06A-99B3F3022654}">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Curvilinear Grid</a:t>
          </a:r>
          <a:endPar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99564DF1-74C5-46B4-B40C-F9A82172AADE}" type="parTrans" cxnId="{82FDD53D-AD9C-4C59-B929-C4A6537629D5}">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0876CFAD-39C7-42A8-86C4-E891EA3C12EA}" type="sibTrans" cxnId="{82FDD53D-AD9C-4C59-B929-C4A6537629D5}">
      <dgm:prSet/>
      <dgm:spPr/>
      <dgm:t>
        <a:bodyPr/>
        <a:lstStyle/>
        <a:p>
          <a:endParaRPr lang="en-US"/>
        </a:p>
      </dgm:t>
    </dgm:pt>
    <dgm:pt modelId="{88EAB2A4-FF2B-42C3-8BC7-FE5DEB2A8E4D}">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Point Sets</a:t>
          </a:r>
          <a:endPar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B6ED6E91-7077-4CE8-933E-CE698EAAE261}" type="parTrans" cxnId="{DE4844E2-3F4E-4488-855C-B76754DBA2F6}">
      <dgm:prSet/>
      <dgm:spPr/>
      <dgm:t>
        <a:bodyPr/>
        <a:lstStyle/>
        <a:p>
          <a:endParaRPr lang="en-US"/>
        </a:p>
      </dgm:t>
    </dgm:pt>
    <dgm:pt modelId="{460974B0-FDF2-4351-9D3D-17D7DCF1AEAF}" type="sibTrans" cxnId="{DE4844E2-3F4E-4488-855C-B76754DBA2F6}">
      <dgm:prSet/>
      <dgm:spPr/>
      <dgm:t>
        <a:bodyPr/>
        <a:lstStyle/>
        <a:p>
          <a:endParaRPr lang="en-US"/>
        </a:p>
      </dgm:t>
    </dgm:pt>
    <dgm:pt modelId="{1857555F-ECA3-45FA-8FE3-CAE7A5F3BAAF}">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Irregular Grids</a:t>
          </a:r>
          <a:endPar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169B307B-C093-44FE-ABEF-5C22550C27D3}" type="parTrans" cxnId="{54D52CCF-6E78-4EB0-96DA-968DB0DBE9F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D6C2AFD2-8123-4F74-AA36-E832CCF9FD43}" type="sibTrans" cxnId="{54D52CCF-6E78-4EB0-96DA-968DB0DBE9FE}">
      <dgm:prSet/>
      <dgm:spPr/>
      <dgm:t>
        <a:bodyPr/>
        <a:lstStyle/>
        <a:p>
          <a:endParaRPr lang="en-US"/>
        </a:p>
      </dgm:t>
    </dgm:pt>
    <dgm:pt modelId="{B487E5F6-3E4B-4177-9F6E-24BF589B986C}">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Lines</a:t>
          </a:r>
          <a:endPar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8408F037-B58F-4DBA-A7C5-29DB01B85B69}" type="parTrans" cxnId="{1B817D47-FCAB-4AB3-9D83-C06DDB5FDE5F}">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BEC0E2FB-361E-419B-BBD2-DA212DF10CB3}" type="sibTrans" cxnId="{1B817D47-FCAB-4AB3-9D83-C06DDB5FDE5F}">
      <dgm:prSet/>
      <dgm:spPr/>
      <dgm:t>
        <a:bodyPr/>
        <a:lstStyle/>
        <a:p>
          <a:endParaRPr lang="en-US"/>
        </a:p>
      </dgm:t>
    </dgm:pt>
    <dgm:pt modelId="{1ABEB541-BE2E-4DF1-B9CD-868EF802B7EA}">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Triangular Surfaces</a:t>
          </a:r>
          <a:endPar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ED7C938C-9B3A-4940-ACDC-3B3BB57FC4C5}" type="parTrans" cxnId="{209B4AC3-D0B4-4A1A-AB26-9BE073FECC01}">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1572542A-F30D-4EFC-9522-7C85BCA39A66}" type="sibTrans" cxnId="{209B4AC3-D0B4-4A1A-AB26-9BE073FECC01}">
      <dgm:prSet/>
      <dgm:spPr/>
      <dgm:t>
        <a:bodyPr/>
        <a:lstStyle/>
        <a:p>
          <a:endParaRPr lang="en-US"/>
        </a:p>
      </dgm:t>
    </dgm:pt>
    <dgm:pt modelId="{A6921DD4-57A4-4BEB-AAE1-10F2C60A10EE}">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Tetrahedral Grids</a:t>
          </a:r>
          <a:endPar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BFA20975-192E-4907-A02D-BB60518ABCC5}" type="parTrans" cxnId="{34E7F17A-CCD8-46C0-B3BA-DCCC7AE047B2}">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97CA5660-E21C-486B-96F7-098C5CD15005}" type="sibTrans" cxnId="{34E7F17A-CCD8-46C0-B3BA-DCCC7AE047B2}">
      <dgm:prSet/>
      <dgm:spPr/>
      <dgm:t>
        <a:bodyPr/>
        <a:lstStyle/>
        <a:p>
          <a:endParaRPr lang="en-US"/>
        </a:p>
      </dgm:t>
    </dgm:pt>
    <dgm:pt modelId="{FC364AB0-D540-4F2E-A405-0FC62D412CD8}" type="pres">
      <dgm:prSet presAssocID="{71CE2C23-3810-42D3-BA35-8C9C474B34BF}" presName="hierChild1" presStyleCnt="0">
        <dgm:presLayoutVars>
          <dgm:chPref val="1"/>
          <dgm:dir/>
          <dgm:animOne val="branch"/>
          <dgm:animLvl val="lvl"/>
          <dgm:resizeHandles/>
        </dgm:presLayoutVars>
      </dgm:prSet>
      <dgm:spPr/>
      <dgm:t>
        <a:bodyPr/>
        <a:lstStyle/>
        <a:p>
          <a:endParaRPr lang="en-US"/>
        </a:p>
      </dgm:t>
    </dgm:pt>
    <dgm:pt modelId="{ADB28A1C-5FAB-4AF2-BD19-E1E94FF5CEBB}" type="pres">
      <dgm:prSet presAssocID="{88EAB2A4-FF2B-42C3-8BC7-FE5DEB2A8E4D}" presName="hierRoot1" presStyleCnt="0"/>
      <dgm:spPr/>
    </dgm:pt>
    <dgm:pt modelId="{A565CA58-E01A-4628-B58F-DD688D2FBC96}" type="pres">
      <dgm:prSet presAssocID="{88EAB2A4-FF2B-42C3-8BC7-FE5DEB2A8E4D}" presName="composite" presStyleCnt="0"/>
      <dgm:spPr/>
    </dgm:pt>
    <dgm:pt modelId="{9C1E501C-FA00-4716-8121-9DA4B9ACFC91}" type="pres">
      <dgm:prSet presAssocID="{88EAB2A4-FF2B-42C3-8BC7-FE5DEB2A8E4D}" presName="image" presStyleLbl="node0" presStyleIdx="0" presStyleCnt="1" custScaleX="321894" custScaleY="29953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effectLst>
          <a:glow rad="12700">
            <a:schemeClr val="accent2">
              <a:lumMod val="75000"/>
              <a:alpha val="23000"/>
            </a:schemeClr>
          </a:glow>
        </a:effectLst>
      </dgm:spPr>
      <dgm:t>
        <a:bodyPr/>
        <a:lstStyle/>
        <a:p>
          <a:endParaRPr lang="en-US"/>
        </a:p>
      </dgm:t>
    </dgm:pt>
    <dgm:pt modelId="{1E74D16B-257F-4B09-B4BE-EB999753DFE9}" type="pres">
      <dgm:prSet presAssocID="{88EAB2A4-FF2B-42C3-8BC7-FE5DEB2A8E4D}" presName="text" presStyleLbl="revTx" presStyleIdx="0" presStyleCnt="9">
        <dgm:presLayoutVars>
          <dgm:chPref val="3"/>
        </dgm:presLayoutVars>
      </dgm:prSet>
      <dgm:spPr/>
      <dgm:t>
        <a:bodyPr/>
        <a:lstStyle/>
        <a:p>
          <a:endParaRPr lang="en-US"/>
        </a:p>
      </dgm:t>
    </dgm:pt>
    <dgm:pt modelId="{48D8659C-7BE3-4E48-9F6B-5C7A367810D3}" type="pres">
      <dgm:prSet presAssocID="{88EAB2A4-FF2B-42C3-8BC7-FE5DEB2A8E4D}" presName="hierChild2" presStyleCnt="0"/>
      <dgm:spPr/>
    </dgm:pt>
    <dgm:pt modelId="{2A8BCA6F-1297-43A1-B118-2BE1F617AE88}" type="pres">
      <dgm:prSet presAssocID="{8408F037-B58F-4DBA-A7C5-29DB01B85B69}" presName="Name10" presStyleLbl="parChTrans1D2" presStyleIdx="0" presStyleCnt="3"/>
      <dgm:spPr/>
      <dgm:t>
        <a:bodyPr/>
        <a:lstStyle/>
        <a:p>
          <a:endParaRPr lang="en-US"/>
        </a:p>
      </dgm:t>
    </dgm:pt>
    <dgm:pt modelId="{F61C351A-5003-4FA7-9036-FC9AF978E952}" type="pres">
      <dgm:prSet presAssocID="{B487E5F6-3E4B-4177-9F6E-24BF589B986C}" presName="hierRoot2" presStyleCnt="0"/>
      <dgm:spPr/>
    </dgm:pt>
    <dgm:pt modelId="{09B73620-22CD-4E0C-9897-D9CB61270DC4}" type="pres">
      <dgm:prSet presAssocID="{B487E5F6-3E4B-4177-9F6E-24BF589B986C}" presName="composite2" presStyleCnt="0"/>
      <dgm:spPr/>
    </dgm:pt>
    <dgm:pt modelId="{8A891F04-A472-43A9-BBE6-6AAE7CD03CB7}" type="pres">
      <dgm:prSet presAssocID="{B487E5F6-3E4B-4177-9F6E-24BF589B986C}" presName="image2" presStyleLbl="node2" presStyleIdx="0" presStyleCnt="3" custScaleX="205842" custScaleY="19503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97C2C6DD-0D21-44D8-BD55-221A95775886}" type="pres">
      <dgm:prSet presAssocID="{B487E5F6-3E4B-4177-9F6E-24BF589B986C}" presName="text2" presStyleLbl="revTx" presStyleIdx="1" presStyleCnt="9">
        <dgm:presLayoutVars>
          <dgm:chPref val="3"/>
        </dgm:presLayoutVars>
      </dgm:prSet>
      <dgm:spPr/>
      <dgm:t>
        <a:bodyPr/>
        <a:lstStyle/>
        <a:p>
          <a:endParaRPr lang="en-US"/>
        </a:p>
      </dgm:t>
    </dgm:pt>
    <dgm:pt modelId="{8EC735FA-1DCD-46DA-8FDC-0C83D0FA217A}" type="pres">
      <dgm:prSet presAssocID="{B487E5F6-3E4B-4177-9F6E-24BF589B986C}" presName="hierChild3" presStyleCnt="0"/>
      <dgm:spPr/>
    </dgm:pt>
    <dgm:pt modelId="{FA926036-AFAE-44A2-8D14-D15E9100261B}" type="pres">
      <dgm:prSet presAssocID="{169B307B-C093-44FE-ABEF-5C22550C27D3}" presName="Name10" presStyleLbl="parChTrans1D2" presStyleIdx="1" presStyleCnt="3"/>
      <dgm:spPr/>
      <dgm:t>
        <a:bodyPr/>
        <a:lstStyle/>
        <a:p>
          <a:endParaRPr lang="en-US"/>
        </a:p>
      </dgm:t>
    </dgm:pt>
    <dgm:pt modelId="{F11E3F2E-5499-467D-9034-1243F54A1821}" type="pres">
      <dgm:prSet presAssocID="{1857555F-ECA3-45FA-8FE3-CAE7A5F3BAAF}" presName="hierRoot2" presStyleCnt="0"/>
      <dgm:spPr/>
    </dgm:pt>
    <dgm:pt modelId="{C480757E-3517-4BDB-833F-30A7CE4FE163}" type="pres">
      <dgm:prSet presAssocID="{1857555F-ECA3-45FA-8FE3-CAE7A5F3BAAF}" presName="composite2" presStyleCnt="0"/>
      <dgm:spPr/>
    </dgm:pt>
    <dgm:pt modelId="{7597D15E-C8B1-49AF-9A7B-49C94F972CA3}" type="pres">
      <dgm:prSet presAssocID="{1857555F-ECA3-45FA-8FE3-CAE7A5F3BAAF}" presName="image2" presStyleLbl="node2" presStyleIdx="1" presStyleCnt="3" custScaleX="185189" custScaleY="21703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0EFC71EF-5BF5-45E3-A8C3-48EEE766F804}" type="pres">
      <dgm:prSet presAssocID="{1857555F-ECA3-45FA-8FE3-CAE7A5F3BAAF}" presName="text2" presStyleLbl="revTx" presStyleIdx="2" presStyleCnt="9" custScaleX="144952">
        <dgm:presLayoutVars>
          <dgm:chPref val="3"/>
        </dgm:presLayoutVars>
      </dgm:prSet>
      <dgm:spPr/>
      <dgm:t>
        <a:bodyPr/>
        <a:lstStyle/>
        <a:p>
          <a:endParaRPr lang="en-US"/>
        </a:p>
      </dgm:t>
    </dgm:pt>
    <dgm:pt modelId="{95D6F3F1-36C5-4D48-A5D2-50258B3C04B9}" type="pres">
      <dgm:prSet presAssocID="{1857555F-ECA3-45FA-8FE3-CAE7A5F3BAAF}" presName="hierChild3" presStyleCnt="0"/>
      <dgm:spPr/>
    </dgm:pt>
    <dgm:pt modelId="{955DF209-B1CD-4B28-9B0B-F852FA572CD8}" type="pres">
      <dgm:prSet presAssocID="{ED7C938C-9B3A-4940-ACDC-3B3BB57FC4C5}" presName="Name17" presStyleLbl="parChTrans1D3" presStyleIdx="0" presStyleCnt="5"/>
      <dgm:spPr/>
      <dgm:t>
        <a:bodyPr/>
        <a:lstStyle/>
        <a:p>
          <a:endParaRPr lang="en-US"/>
        </a:p>
      </dgm:t>
    </dgm:pt>
    <dgm:pt modelId="{5B17B494-D637-400E-AE96-3304F6DD2E64}" type="pres">
      <dgm:prSet presAssocID="{1ABEB541-BE2E-4DF1-B9CD-868EF802B7EA}" presName="hierRoot3" presStyleCnt="0"/>
      <dgm:spPr/>
    </dgm:pt>
    <dgm:pt modelId="{1745B6FD-EF6E-4073-9EE4-D2D4756CC343}" type="pres">
      <dgm:prSet presAssocID="{1ABEB541-BE2E-4DF1-B9CD-868EF802B7EA}" presName="composite3" presStyleCnt="0"/>
      <dgm:spPr/>
    </dgm:pt>
    <dgm:pt modelId="{E0EDF31D-480F-4A26-AAA9-D8D31AFA5817}" type="pres">
      <dgm:prSet presAssocID="{1ABEB541-BE2E-4DF1-B9CD-868EF802B7EA}" presName="image3" presStyleLbl="node3" presStyleIdx="0" presStyleCnt="5" custScaleX="317331" custScaleY="256202"/>
      <dgm:spPr>
        <a:blipFill rotWithShape="1">
          <a:blip xmlns:r="http://schemas.openxmlformats.org/officeDocument/2006/relationships" r:embed="rId4"/>
          <a:stretch>
            <a:fillRect/>
          </a:stretch>
        </a:blipFill>
      </dgm:spPr>
    </dgm:pt>
    <dgm:pt modelId="{DFF1EC9F-50CE-448E-A4D7-BA41D9E8B0DB}" type="pres">
      <dgm:prSet presAssocID="{1ABEB541-BE2E-4DF1-B9CD-868EF802B7EA}" presName="text3" presStyleLbl="revTx" presStyleIdx="3" presStyleCnt="9" custScaleX="164777">
        <dgm:presLayoutVars>
          <dgm:chPref val="3"/>
        </dgm:presLayoutVars>
      </dgm:prSet>
      <dgm:spPr/>
      <dgm:t>
        <a:bodyPr/>
        <a:lstStyle/>
        <a:p>
          <a:endParaRPr lang="en-US"/>
        </a:p>
      </dgm:t>
    </dgm:pt>
    <dgm:pt modelId="{1359CD94-3579-4F2E-B077-0732287EB2D5}" type="pres">
      <dgm:prSet presAssocID="{1ABEB541-BE2E-4DF1-B9CD-868EF802B7EA}" presName="hierChild4" presStyleCnt="0"/>
      <dgm:spPr/>
    </dgm:pt>
    <dgm:pt modelId="{9CC7F9F4-9764-40DF-965E-429B8E558FE3}" type="pres">
      <dgm:prSet presAssocID="{BFA20975-192E-4907-A02D-BB60518ABCC5}" presName="Name17" presStyleLbl="parChTrans1D3" presStyleIdx="1" presStyleCnt="5"/>
      <dgm:spPr/>
      <dgm:t>
        <a:bodyPr/>
        <a:lstStyle/>
        <a:p>
          <a:endParaRPr lang="en-US"/>
        </a:p>
      </dgm:t>
    </dgm:pt>
    <dgm:pt modelId="{D19573E5-331E-4D91-9D39-EA9CF5376674}" type="pres">
      <dgm:prSet presAssocID="{A6921DD4-57A4-4BEB-AAE1-10F2C60A10EE}" presName="hierRoot3" presStyleCnt="0"/>
      <dgm:spPr/>
    </dgm:pt>
    <dgm:pt modelId="{3C4F609E-4698-469F-ADC4-804D285AB41F}" type="pres">
      <dgm:prSet presAssocID="{A6921DD4-57A4-4BEB-AAE1-10F2C60A10EE}" presName="composite3" presStyleCnt="0"/>
      <dgm:spPr/>
    </dgm:pt>
    <dgm:pt modelId="{251DE950-0C26-4214-A4EA-8A7D5AD22A92}" type="pres">
      <dgm:prSet presAssocID="{A6921DD4-57A4-4BEB-AAE1-10F2C60A10EE}" presName="image3" presStyleLbl="node3" presStyleIdx="1" presStyleCnt="5" custScaleX="210473" custScaleY="214442"/>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E143ED1A-19FB-4F40-AF09-6C235D01E14C}" type="pres">
      <dgm:prSet presAssocID="{A6921DD4-57A4-4BEB-AAE1-10F2C60A10EE}" presName="text3" presStyleLbl="revTx" presStyleIdx="4" presStyleCnt="9" custScaleX="179497">
        <dgm:presLayoutVars>
          <dgm:chPref val="3"/>
        </dgm:presLayoutVars>
      </dgm:prSet>
      <dgm:spPr/>
      <dgm:t>
        <a:bodyPr/>
        <a:lstStyle/>
        <a:p>
          <a:endParaRPr lang="en-US"/>
        </a:p>
      </dgm:t>
    </dgm:pt>
    <dgm:pt modelId="{4F95D0FC-6E52-4E47-8660-E885D2C89214}" type="pres">
      <dgm:prSet presAssocID="{A6921DD4-57A4-4BEB-AAE1-10F2C60A10EE}" presName="hierChild4" presStyleCnt="0"/>
      <dgm:spPr/>
    </dgm:pt>
    <dgm:pt modelId="{05AFEE79-D5EE-4997-8283-CB28AF58E3C8}" type="pres">
      <dgm:prSet presAssocID="{6536CE57-A2F3-4EFC-9AB0-1C8CF5016DF8}" presName="Name10" presStyleLbl="parChTrans1D2" presStyleIdx="2" presStyleCnt="3"/>
      <dgm:spPr/>
      <dgm:t>
        <a:bodyPr/>
        <a:lstStyle/>
        <a:p>
          <a:endParaRPr lang="en-US"/>
        </a:p>
      </dgm:t>
    </dgm:pt>
    <dgm:pt modelId="{880CF023-1220-4A26-A70D-88089EAF7D06}" type="pres">
      <dgm:prSet presAssocID="{4FD5941F-117E-43BA-B7A1-C647C4CAC56D}" presName="hierRoot2" presStyleCnt="0"/>
      <dgm:spPr/>
    </dgm:pt>
    <dgm:pt modelId="{A3711C3C-5215-46B7-B035-9AA41F62414B}" type="pres">
      <dgm:prSet presAssocID="{4FD5941F-117E-43BA-B7A1-C647C4CAC56D}" presName="composite2" presStyleCnt="0"/>
      <dgm:spPr/>
    </dgm:pt>
    <dgm:pt modelId="{D1C28271-CE23-486F-A6C8-615F735DD284}" type="pres">
      <dgm:prSet presAssocID="{4FD5941F-117E-43BA-B7A1-C647C4CAC56D}" presName="image2" presStyleLbl="node2" presStyleIdx="2" presStyleCnt="3" custScaleX="178423" custScaleY="16363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C2A836C1-B16B-4E81-9B32-BADBB5817ED1}" type="pres">
      <dgm:prSet presAssocID="{4FD5941F-117E-43BA-B7A1-C647C4CAC56D}" presName="text2" presStyleLbl="revTx" presStyleIdx="5" presStyleCnt="9" custScaleX="163473">
        <dgm:presLayoutVars>
          <dgm:chPref val="3"/>
        </dgm:presLayoutVars>
      </dgm:prSet>
      <dgm:spPr/>
      <dgm:t>
        <a:bodyPr/>
        <a:lstStyle/>
        <a:p>
          <a:endParaRPr lang="en-US"/>
        </a:p>
      </dgm:t>
    </dgm:pt>
    <dgm:pt modelId="{AEAEF1D5-BC5B-4ADB-92B9-E114C804BF34}" type="pres">
      <dgm:prSet presAssocID="{4FD5941F-117E-43BA-B7A1-C647C4CAC56D}" presName="hierChild3" presStyleCnt="0"/>
      <dgm:spPr/>
    </dgm:pt>
    <dgm:pt modelId="{35F7823E-16F3-4991-90D3-4FC7051E43D7}" type="pres">
      <dgm:prSet presAssocID="{3D6C78F8-844F-4DE5-B1DE-97537B576D7C}" presName="Name17" presStyleLbl="parChTrans1D3" presStyleIdx="2" presStyleCnt="5"/>
      <dgm:spPr/>
      <dgm:t>
        <a:bodyPr/>
        <a:lstStyle/>
        <a:p>
          <a:endParaRPr lang="en-US"/>
        </a:p>
      </dgm:t>
    </dgm:pt>
    <dgm:pt modelId="{8A79C723-5907-4942-B69D-5FB004F0406F}" type="pres">
      <dgm:prSet presAssocID="{27731240-02BF-45EB-BF63-3BCC3ADA8FA9}" presName="hierRoot3" presStyleCnt="0"/>
      <dgm:spPr/>
    </dgm:pt>
    <dgm:pt modelId="{DA3B850E-508B-4A18-8BA1-C8EC6CF7C971}" type="pres">
      <dgm:prSet presAssocID="{27731240-02BF-45EB-BF63-3BCC3ADA8FA9}" presName="composite3" presStyleCnt="0"/>
      <dgm:spPr/>
    </dgm:pt>
    <dgm:pt modelId="{74266B39-DDE8-4062-B3E9-027A41EBAFE5}" type="pres">
      <dgm:prSet presAssocID="{27731240-02BF-45EB-BF63-3BCC3ADA8FA9}" presName="image3" presStyleLbl="node3" presStyleIdx="2" presStyleCnt="5" custScaleX="163288" custScaleY="144405"/>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D831A0DD-2B3E-4A83-B1C0-787E9CDAA3F8}" type="pres">
      <dgm:prSet presAssocID="{27731240-02BF-45EB-BF63-3BCC3ADA8FA9}" presName="text3" presStyleLbl="revTx" presStyleIdx="6" presStyleCnt="9" custScaleX="128360">
        <dgm:presLayoutVars>
          <dgm:chPref val="3"/>
        </dgm:presLayoutVars>
      </dgm:prSet>
      <dgm:spPr/>
      <dgm:t>
        <a:bodyPr/>
        <a:lstStyle/>
        <a:p>
          <a:endParaRPr lang="en-US"/>
        </a:p>
      </dgm:t>
    </dgm:pt>
    <dgm:pt modelId="{CF45E3A4-AC70-4BB5-A566-9F5ACD1F9E3F}" type="pres">
      <dgm:prSet presAssocID="{27731240-02BF-45EB-BF63-3BCC3ADA8FA9}" presName="hierChild4" presStyleCnt="0"/>
      <dgm:spPr/>
    </dgm:pt>
    <dgm:pt modelId="{4B877F0A-52A8-4586-9F91-774527A7C6C6}" type="pres">
      <dgm:prSet presAssocID="{C92F09B9-4961-4BE2-8BE3-623406BAED5F}" presName="Name17" presStyleLbl="parChTrans1D3" presStyleIdx="3" presStyleCnt="5"/>
      <dgm:spPr/>
      <dgm:t>
        <a:bodyPr/>
        <a:lstStyle/>
        <a:p>
          <a:endParaRPr lang="en-US"/>
        </a:p>
      </dgm:t>
    </dgm:pt>
    <dgm:pt modelId="{728FFF19-9CDE-437A-85B4-4338E7CB22F3}" type="pres">
      <dgm:prSet presAssocID="{67531ED2-94D4-46EA-8791-6CB4F6597523}" presName="hierRoot3" presStyleCnt="0"/>
      <dgm:spPr/>
    </dgm:pt>
    <dgm:pt modelId="{9BF4AF92-1C10-4AED-B497-FF116D9D5222}" type="pres">
      <dgm:prSet presAssocID="{67531ED2-94D4-46EA-8791-6CB4F6597523}" presName="composite3" presStyleCnt="0"/>
      <dgm:spPr/>
    </dgm:pt>
    <dgm:pt modelId="{E9700A54-FD6D-452E-9861-9A3EFFD817D4}" type="pres">
      <dgm:prSet presAssocID="{67531ED2-94D4-46EA-8791-6CB4F6597523}" presName="image3" presStyleLbl="node3" presStyleIdx="3" presStyleCnt="5" custScaleX="143098" custScaleY="14947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F61F63AD-80A7-40E0-8041-7B8845068F10}" type="pres">
      <dgm:prSet presAssocID="{67531ED2-94D4-46EA-8791-6CB4F6597523}" presName="text3" presStyleLbl="revTx" presStyleIdx="7" presStyleCnt="9" custScaleX="177381">
        <dgm:presLayoutVars>
          <dgm:chPref val="3"/>
        </dgm:presLayoutVars>
      </dgm:prSet>
      <dgm:spPr/>
      <dgm:t>
        <a:bodyPr/>
        <a:lstStyle/>
        <a:p>
          <a:endParaRPr lang="en-US"/>
        </a:p>
      </dgm:t>
    </dgm:pt>
    <dgm:pt modelId="{B9C03842-B93D-458D-9502-109EA73C392C}" type="pres">
      <dgm:prSet presAssocID="{67531ED2-94D4-46EA-8791-6CB4F6597523}" presName="hierChild4" presStyleCnt="0"/>
      <dgm:spPr/>
    </dgm:pt>
    <dgm:pt modelId="{F0F083FE-D96C-4967-A131-466475231B45}" type="pres">
      <dgm:prSet presAssocID="{99564DF1-74C5-46B4-B40C-F9A82172AADE}" presName="Name17" presStyleLbl="parChTrans1D3" presStyleIdx="4" presStyleCnt="5"/>
      <dgm:spPr/>
      <dgm:t>
        <a:bodyPr/>
        <a:lstStyle/>
        <a:p>
          <a:endParaRPr lang="en-US"/>
        </a:p>
      </dgm:t>
    </dgm:pt>
    <dgm:pt modelId="{8B02926F-7ADE-47B4-812A-E737901A0112}" type="pres">
      <dgm:prSet presAssocID="{84A83259-A266-46A0-B06A-99B3F3022654}" presName="hierRoot3" presStyleCnt="0"/>
      <dgm:spPr/>
    </dgm:pt>
    <dgm:pt modelId="{DAF3A602-FDD5-47F5-B751-F89A755CA1F8}" type="pres">
      <dgm:prSet presAssocID="{84A83259-A266-46A0-B06A-99B3F3022654}" presName="composite3" presStyleCnt="0"/>
      <dgm:spPr/>
    </dgm:pt>
    <dgm:pt modelId="{33505799-E6D8-42B8-A7B2-C5122E8565A7}" type="pres">
      <dgm:prSet presAssocID="{84A83259-A266-46A0-B06A-99B3F3022654}" presName="image3" presStyleLbl="node3" presStyleIdx="4" presStyleCnt="5" custScaleX="175766" custScaleY="153111"/>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43100340-B84D-41F0-9E29-A13EF7AA7E20}" type="pres">
      <dgm:prSet presAssocID="{84A83259-A266-46A0-B06A-99B3F3022654}" presName="text3" presStyleLbl="revTx" presStyleIdx="8" presStyleCnt="9" custScaleX="162904">
        <dgm:presLayoutVars>
          <dgm:chPref val="3"/>
        </dgm:presLayoutVars>
      </dgm:prSet>
      <dgm:spPr/>
      <dgm:t>
        <a:bodyPr/>
        <a:lstStyle/>
        <a:p>
          <a:endParaRPr lang="en-US"/>
        </a:p>
      </dgm:t>
    </dgm:pt>
    <dgm:pt modelId="{161FE1F8-E6BD-467D-B025-44E2324C2284}" type="pres">
      <dgm:prSet presAssocID="{84A83259-A266-46A0-B06A-99B3F3022654}" presName="hierChild4" presStyleCnt="0"/>
      <dgm:spPr/>
    </dgm:pt>
  </dgm:ptLst>
  <dgm:cxnLst>
    <dgm:cxn modelId="{C925BCA9-4623-4C14-9CF9-7B07DE8CA44B}" type="presOf" srcId="{1857555F-ECA3-45FA-8FE3-CAE7A5F3BAAF}" destId="{0EFC71EF-5BF5-45E3-A8C3-48EEE766F804}" srcOrd="0" destOrd="0" presId="urn:microsoft.com/office/officeart/2009/layout/CirclePictureHierarchy"/>
    <dgm:cxn modelId="{BDD292D2-5F37-4B19-8378-02D8E3C82211}" type="presOf" srcId="{8408F037-B58F-4DBA-A7C5-29DB01B85B69}" destId="{2A8BCA6F-1297-43A1-B118-2BE1F617AE88}" srcOrd="0" destOrd="0" presId="urn:microsoft.com/office/officeart/2009/layout/CirclePictureHierarchy"/>
    <dgm:cxn modelId="{5084C2C8-C345-41A2-8DB5-DD88455DB365}" type="presOf" srcId="{3D6C78F8-844F-4DE5-B1DE-97537B576D7C}" destId="{35F7823E-16F3-4991-90D3-4FC7051E43D7}" srcOrd="0" destOrd="0" presId="urn:microsoft.com/office/officeart/2009/layout/CirclePictureHierarchy"/>
    <dgm:cxn modelId="{470F80FB-9873-4FC6-A3B3-4BCCF5127597}" type="presOf" srcId="{BFA20975-192E-4907-A02D-BB60518ABCC5}" destId="{9CC7F9F4-9764-40DF-965E-429B8E558FE3}" srcOrd="0" destOrd="0" presId="urn:microsoft.com/office/officeart/2009/layout/CirclePictureHierarchy"/>
    <dgm:cxn modelId="{DE4844E2-3F4E-4488-855C-B76754DBA2F6}" srcId="{71CE2C23-3810-42D3-BA35-8C9C474B34BF}" destId="{88EAB2A4-FF2B-42C3-8BC7-FE5DEB2A8E4D}" srcOrd="0" destOrd="0" parTransId="{B6ED6E91-7077-4CE8-933E-CE698EAAE261}" sibTransId="{460974B0-FDF2-4351-9D3D-17D7DCF1AEAF}"/>
    <dgm:cxn modelId="{753CB47C-C6A8-49E1-A8C0-64A711BD9E57}" type="presOf" srcId="{99564DF1-74C5-46B4-B40C-F9A82172AADE}" destId="{F0F083FE-D96C-4967-A131-466475231B45}" srcOrd="0" destOrd="0" presId="urn:microsoft.com/office/officeart/2009/layout/CirclePictureHierarchy"/>
    <dgm:cxn modelId="{B93D9E28-CB08-4327-B13F-9D6D034A569E}" type="presOf" srcId="{B487E5F6-3E4B-4177-9F6E-24BF589B986C}" destId="{97C2C6DD-0D21-44D8-BD55-221A95775886}" srcOrd="0" destOrd="0" presId="urn:microsoft.com/office/officeart/2009/layout/CirclePictureHierarchy"/>
    <dgm:cxn modelId="{8406B1A2-AF9F-4950-8FAC-ACC7B43677FC}" type="presOf" srcId="{88EAB2A4-FF2B-42C3-8BC7-FE5DEB2A8E4D}" destId="{1E74D16B-257F-4B09-B4BE-EB999753DFE9}" srcOrd="0" destOrd="0" presId="urn:microsoft.com/office/officeart/2009/layout/CirclePictureHierarchy"/>
    <dgm:cxn modelId="{54D52CCF-6E78-4EB0-96DA-968DB0DBE9FE}" srcId="{88EAB2A4-FF2B-42C3-8BC7-FE5DEB2A8E4D}" destId="{1857555F-ECA3-45FA-8FE3-CAE7A5F3BAAF}" srcOrd="1" destOrd="0" parTransId="{169B307B-C093-44FE-ABEF-5C22550C27D3}" sibTransId="{D6C2AFD2-8123-4F74-AA36-E832CCF9FD43}"/>
    <dgm:cxn modelId="{DFEC0D55-09AC-4B29-ADC5-BB38616EAA5E}" type="presOf" srcId="{1ABEB541-BE2E-4DF1-B9CD-868EF802B7EA}" destId="{DFF1EC9F-50CE-448E-A4D7-BA41D9E8B0DB}" srcOrd="0" destOrd="0" presId="urn:microsoft.com/office/officeart/2009/layout/CirclePictureHierarchy"/>
    <dgm:cxn modelId="{209B4AC3-D0B4-4A1A-AB26-9BE073FECC01}" srcId="{1857555F-ECA3-45FA-8FE3-CAE7A5F3BAAF}" destId="{1ABEB541-BE2E-4DF1-B9CD-868EF802B7EA}" srcOrd="0" destOrd="0" parTransId="{ED7C938C-9B3A-4940-ACDC-3B3BB57FC4C5}" sibTransId="{1572542A-F30D-4EFC-9522-7C85BCA39A66}"/>
    <dgm:cxn modelId="{11CADB19-5803-4A1E-95AA-A8872AF6C6A0}" type="presOf" srcId="{71CE2C23-3810-42D3-BA35-8C9C474B34BF}" destId="{FC364AB0-D540-4F2E-A405-0FC62D412CD8}" srcOrd="0" destOrd="0" presId="urn:microsoft.com/office/officeart/2009/layout/CirclePictureHierarchy"/>
    <dgm:cxn modelId="{160A1AF1-E072-4869-8345-FDAEF2F08536}" type="presOf" srcId="{6536CE57-A2F3-4EFC-9AB0-1C8CF5016DF8}" destId="{05AFEE79-D5EE-4997-8283-CB28AF58E3C8}" srcOrd="0" destOrd="0" presId="urn:microsoft.com/office/officeart/2009/layout/CirclePictureHierarchy"/>
    <dgm:cxn modelId="{2C911250-1B70-4A5F-8776-B458A054C609}" srcId="{88EAB2A4-FF2B-42C3-8BC7-FE5DEB2A8E4D}" destId="{4FD5941F-117E-43BA-B7A1-C647C4CAC56D}" srcOrd="2" destOrd="0" parTransId="{6536CE57-A2F3-4EFC-9AB0-1C8CF5016DF8}" sibTransId="{3F959848-B9F3-4540-B8A5-2368A2520E14}"/>
    <dgm:cxn modelId="{34E7F17A-CCD8-46C0-B3BA-DCCC7AE047B2}" srcId="{1857555F-ECA3-45FA-8FE3-CAE7A5F3BAAF}" destId="{A6921DD4-57A4-4BEB-AAE1-10F2C60A10EE}" srcOrd="1" destOrd="0" parTransId="{BFA20975-192E-4907-A02D-BB60518ABCC5}" sibTransId="{97CA5660-E21C-486B-96F7-098C5CD15005}"/>
    <dgm:cxn modelId="{6E3CADE2-0E64-4D3D-84BE-5628B27D0961}" type="presOf" srcId="{ED7C938C-9B3A-4940-ACDC-3B3BB57FC4C5}" destId="{955DF209-B1CD-4B28-9B0B-F852FA572CD8}" srcOrd="0" destOrd="0" presId="urn:microsoft.com/office/officeart/2009/layout/CirclePictureHierarchy"/>
    <dgm:cxn modelId="{C94D03EF-1EC7-4434-AB4E-E4F4D1816238}" type="presOf" srcId="{169B307B-C093-44FE-ABEF-5C22550C27D3}" destId="{FA926036-AFAE-44A2-8D14-D15E9100261B}" srcOrd="0" destOrd="0" presId="urn:microsoft.com/office/officeart/2009/layout/CirclePictureHierarchy"/>
    <dgm:cxn modelId="{1B817D47-FCAB-4AB3-9D83-C06DDB5FDE5F}" srcId="{88EAB2A4-FF2B-42C3-8BC7-FE5DEB2A8E4D}" destId="{B487E5F6-3E4B-4177-9F6E-24BF589B986C}" srcOrd="0" destOrd="0" parTransId="{8408F037-B58F-4DBA-A7C5-29DB01B85B69}" sibTransId="{BEC0E2FB-361E-419B-BBD2-DA212DF10CB3}"/>
    <dgm:cxn modelId="{82FDD53D-AD9C-4C59-B929-C4A6537629D5}" srcId="{4FD5941F-117E-43BA-B7A1-C647C4CAC56D}" destId="{84A83259-A266-46A0-B06A-99B3F3022654}" srcOrd="2" destOrd="0" parTransId="{99564DF1-74C5-46B4-B40C-F9A82172AADE}" sibTransId="{0876CFAD-39C7-42A8-86C4-E891EA3C12EA}"/>
    <dgm:cxn modelId="{43397B77-DDD1-43E8-B340-12CB1D61312B}" type="presOf" srcId="{4FD5941F-117E-43BA-B7A1-C647C4CAC56D}" destId="{C2A836C1-B16B-4E81-9B32-BADBB5817ED1}" srcOrd="0" destOrd="0" presId="urn:microsoft.com/office/officeart/2009/layout/CirclePictureHierarchy"/>
    <dgm:cxn modelId="{C5456385-66F0-43C9-82D6-0E4648FAE97F}" type="presOf" srcId="{84A83259-A266-46A0-B06A-99B3F3022654}" destId="{43100340-B84D-41F0-9E29-A13EF7AA7E20}" srcOrd="0" destOrd="0" presId="urn:microsoft.com/office/officeart/2009/layout/CirclePictureHierarchy"/>
    <dgm:cxn modelId="{314ECB08-8C79-493F-A2A2-4C9645F48823}" type="presOf" srcId="{27731240-02BF-45EB-BF63-3BCC3ADA8FA9}" destId="{D831A0DD-2B3E-4A83-B1C0-787E9CDAA3F8}" srcOrd="0" destOrd="0" presId="urn:microsoft.com/office/officeart/2009/layout/CirclePictureHierarchy"/>
    <dgm:cxn modelId="{2E00890F-7833-47DC-9CED-E8EB5EF350C8}" type="presOf" srcId="{C92F09B9-4961-4BE2-8BE3-623406BAED5F}" destId="{4B877F0A-52A8-4586-9F91-774527A7C6C6}" srcOrd="0" destOrd="0" presId="urn:microsoft.com/office/officeart/2009/layout/CirclePictureHierarchy"/>
    <dgm:cxn modelId="{ACCB3C62-943C-4188-9E09-00BF66620731}" type="presOf" srcId="{67531ED2-94D4-46EA-8791-6CB4F6597523}" destId="{F61F63AD-80A7-40E0-8041-7B8845068F10}" srcOrd="0" destOrd="0" presId="urn:microsoft.com/office/officeart/2009/layout/CirclePictureHierarchy"/>
    <dgm:cxn modelId="{2106C004-B9D2-448F-9653-A19C75B0FC7A}" srcId="{4FD5941F-117E-43BA-B7A1-C647C4CAC56D}" destId="{67531ED2-94D4-46EA-8791-6CB4F6597523}" srcOrd="1" destOrd="0" parTransId="{C92F09B9-4961-4BE2-8BE3-623406BAED5F}" sibTransId="{F5884174-9CB5-49AC-B176-CB4364EAE75F}"/>
    <dgm:cxn modelId="{5805DBF8-EA2A-43CC-ABDE-36412A073CF7}" type="presOf" srcId="{A6921DD4-57A4-4BEB-AAE1-10F2C60A10EE}" destId="{E143ED1A-19FB-4F40-AF09-6C235D01E14C}" srcOrd="0" destOrd="0" presId="urn:microsoft.com/office/officeart/2009/layout/CirclePictureHierarchy"/>
    <dgm:cxn modelId="{2ECBD83E-619C-47CB-8A07-5E8F49F989B9}" srcId="{4FD5941F-117E-43BA-B7A1-C647C4CAC56D}" destId="{27731240-02BF-45EB-BF63-3BCC3ADA8FA9}" srcOrd="0" destOrd="0" parTransId="{3D6C78F8-844F-4DE5-B1DE-97537B576D7C}" sibTransId="{2121C41C-CF43-4899-9534-55DF17B78093}"/>
    <dgm:cxn modelId="{DD4C7465-68C6-4FE1-86D3-4F61515DB140}" type="presParOf" srcId="{FC364AB0-D540-4F2E-A405-0FC62D412CD8}" destId="{ADB28A1C-5FAB-4AF2-BD19-E1E94FF5CEBB}" srcOrd="0" destOrd="0" presId="urn:microsoft.com/office/officeart/2009/layout/CirclePictureHierarchy"/>
    <dgm:cxn modelId="{17EC2C37-C372-4EE5-A8C5-E19DB012B9D7}" type="presParOf" srcId="{ADB28A1C-5FAB-4AF2-BD19-E1E94FF5CEBB}" destId="{A565CA58-E01A-4628-B58F-DD688D2FBC96}" srcOrd="0" destOrd="0" presId="urn:microsoft.com/office/officeart/2009/layout/CirclePictureHierarchy"/>
    <dgm:cxn modelId="{2C98CCA7-B780-4BFA-9F47-F6E34957DA44}" type="presParOf" srcId="{A565CA58-E01A-4628-B58F-DD688D2FBC96}" destId="{9C1E501C-FA00-4716-8121-9DA4B9ACFC91}" srcOrd="0" destOrd="0" presId="urn:microsoft.com/office/officeart/2009/layout/CirclePictureHierarchy"/>
    <dgm:cxn modelId="{8A51CAC9-D7B7-43FF-BE0B-5A84D3110EBD}" type="presParOf" srcId="{A565CA58-E01A-4628-B58F-DD688D2FBC96}" destId="{1E74D16B-257F-4B09-B4BE-EB999753DFE9}" srcOrd="1" destOrd="0" presId="urn:microsoft.com/office/officeart/2009/layout/CirclePictureHierarchy"/>
    <dgm:cxn modelId="{64366838-4A7B-48D6-8F0F-B7903974AE97}" type="presParOf" srcId="{ADB28A1C-5FAB-4AF2-BD19-E1E94FF5CEBB}" destId="{48D8659C-7BE3-4E48-9F6B-5C7A367810D3}" srcOrd="1" destOrd="0" presId="urn:microsoft.com/office/officeart/2009/layout/CirclePictureHierarchy"/>
    <dgm:cxn modelId="{9BA14FE9-AD07-4C6B-BE6F-C88858148460}" type="presParOf" srcId="{48D8659C-7BE3-4E48-9F6B-5C7A367810D3}" destId="{2A8BCA6F-1297-43A1-B118-2BE1F617AE88}" srcOrd="0" destOrd="0" presId="urn:microsoft.com/office/officeart/2009/layout/CirclePictureHierarchy"/>
    <dgm:cxn modelId="{C77AFDFB-449B-4479-817E-B24EF0F9157D}" type="presParOf" srcId="{48D8659C-7BE3-4E48-9F6B-5C7A367810D3}" destId="{F61C351A-5003-4FA7-9036-FC9AF978E952}" srcOrd="1" destOrd="0" presId="urn:microsoft.com/office/officeart/2009/layout/CirclePictureHierarchy"/>
    <dgm:cxn modelId="{505886B2-5757-46F1-876C-E66A550E540E}" type="presParOf" srcId="{F61C351A-5003-4FA7-9036-FC9AF978E952}" destId="{09B73620-22CD-4E0C-9897-D9CB61270DC4}" srcOrd="0" destOrd="0" presId="urn:microsoft.com/office/officeart/2009/layout/CirclePictureHierarchy"/>
    <dgm:cxn modelId="{6AEAB5AE-B9A5-44C0-8761-65A194270A06}" type="presParOf" srcId="{09B73620-22CD-4E0C-9897-D9CB61270DC4}" destId="{8A891F04-A472-43A9-BBE6-6AAE7CD03CB7}" srcOrd="0" destOrd="0" presId="urn:microsoft.com/office/officeart/2009/layout/CirclePictureHierarchy"/>
    <dgm:cxn modelId="{F5FB7A58-9B06-4B37-A4BB-F5F2CD95A57C}" type="presParOf" srcId="{09B73620-22CD-4E0C-9897-D9CB61270DC4}" destId="{97C2C6DD-0D21-44D8-BD55-221A95775886}" srcOrd="1" destOrd="0" presId="urn:microsoft.com/office/officeart/2009/layout/CirclePictureHierarchy"/>
    <dgm:cxn modelId="{CBEA987A-025E-49A3-B4CB-B52A97A736D3}" type="presParOf" srcId="{F61C351A-5003-4FA7-9036-FC9AF978E952}" destId="{8EC735FA-1DCD-46DA-8FDC-0C83D0FA217A}" srcOrd="1" destOrd="0" presId="urn:microsoft.com/office/officeart/2009/layout/CirclePictureHierarchy"/>
    <dgm:cxn modelId="{96D5DB35-8996-40F3-A17A-C2AAAED27ED0}" type="presParOf" srcId="{48D8659C-7BE3-4E48-9F6B-5C7A367810D3}" destId="{FA926036-AFAE-44A2-8D14-D15E9100261B}" srcOrd="2" destOrd="0" presId="urn:microsoft.com/office/officeart/2009/layout/CirclePictureHierarchy"/>
    <dgm:cxn modelId="{6F8B53E7-BEEB-4089-B9E4-2F70B5BC969C}" type="presParOf" srcId="{48D8659C-7BE3-4E48-9F6B-5C7A367810D3}" destId="{F11E3F2E-5499-467D-9034-1243F54A1821}" srcOrd="3" destOrd="0" presId="urn:microsoft.com/office/officeart/2009/layout/CirclePictureHierarchy"/>
    <dgm:cxn modelId="{87912183-E908-411B-B0E6-77A452A4A999}" type="presParOf" srcId="{F11E3F2E-5499-467D-9034-1243F54A1821}" destId="{C480757E-3517-4BDB-833F-30A7CE4FE163}" srcOrd="0" destOrd="0" presId="urn:microsoft.com/office/officeart/2009/layout/CirclePictureHierarchy"/>
    <dgm:cxn modelId="{BD4FFE4F-9250-4B94-A86A-D87DB67EDE68}" type="presParOf" srcId="{C480757E-3517-4BDB-833F-30A7CE4FE163}" destId="{7597D15E-C8B1-49AF-9A7B-49C94F972CA3}" srcOrd="0" destOrd="0" presId="urn:microsoft.com/office/officeart/2009/layout/CirclePictureHierarchy"/>
    <dgm:cxn modelId="{0B230187-C4FB-4F68-8BF6-AC69AFBBCE7B}" type="presParOf" srcId="{C480757E-3517-4BDB-833F-30A7CE4FE163}" destId="{0EFC71EF-5BF5-45E3-A8C3-48EEE766F804}" srcOrd="1" destOrd="0" presId="urn:microsoft.com/office/officeart/2009/layout/CirclePictureHierarchy"/>
    <dgm:cxn modelId="{70BD1128-0095-4D1D-98EA-74BF0E6E37CC}" type="presParOf" srcId="{F11E3F2E-5499-467D-9034-1243F54A1821}" destId="{95D6F3F1-36C5-4D48-A5D2-50258B3C04B9}" srcOrd="1" destOrd="0" presId="urn:microsoft.com/office/officeart/2009/layout/CirclePictureHierarchy"/>
    <dgm:cxn modelId="{C475F7E1-B6E0-4E70-BBA7-B6DEB0FBC4A9}" type="presParOf" srcId="{95D6F3F1-36C5-4D48-A5D2-50258B3C04B9}" destId="{955DF209-B1CD-4B28-9B0B-F852FA572CD8}" srcOrd="0" destOrd="0" presId="urn:microsoft.com/office/officeart/2009/layout/CirclePictureHierarchy"/>
    <dgm:cxn modelId="{CB2F81C6-1C1A-472C-BCED-114718A7794D}" type="presParOf" srcId="{95D6F3F1-36C5-4D48-A5D2-50258B3C04B9}" destId="{5B17B494-D637-400E-AE96-3304F6DD2E64}" srcOrd="1" destOrd="0" presId="urn:microsoft.com/office/officeart/2009/layout/CirclePictureHierarchy"/>
    <dgm:cxn modelId="{987FA7AC-18E2-4CC9-A4AD-6ECFA1DEF584}" type="presParOf" srcId="{5B17B494-D637-400E-AE96-3304F6DD2E64}" destId="{1745B6FD-EF6E-4073-9EE4-D2D4756CC343}" srcOrd="0" destOrd="0" presId="urn:microsoft.com/office/officeart/2009/layout/CirclePictureHierarchy"/>
    <dgm:cxn modelId="{2386DCE5-06A8-4E1E-BBC3-7F03A9E89928}" type="presParOf" srcId="{1745B6FD-EF6E-4073-9EE4-D2D4756CC343}" destId="{E0EDF31D-480F-4A26-AAA9-D8D31AFA5817}" srcOrd="0" destOrd="0" presId="urn:microsoft.com/office/officeart/2009/layout/CirclePictureHierarchy"/>
    <dgm:cxn modelId="{5C08E109-920E-4DF9-A8EF-2E015CDC6D56}" type="presParOf" srcId="{1745B6FD-EF6E-4073-9EE4-D2D4756CC343}" destId="{DFF1EC9F-50CE-448E-A4D7-BA41D9E8B0DB}" srcOrd="1" destOrd="0" presId="urn:microsoft.com/office/officeart/2009/layout/CirclePictureHierarchy"/>
    <dgm:cxn modelId="{4C7F3BD8-4479-4DEA-B0CD-C11B83CD00A4}" type="presParOf" srcId="{5B17B494-D637-400E-AE96-3304F6DD2E64}" destId="{1359CD94-3579-4F2E-B077-0732287EB2D5}" srcOrd="1" destOrd="0" presId="urn:microsoft.com/office/officeart/2009/layout/CirclePictureHierarchy"/>
    <dgm:cxn modelId="{8AF6EA81-9F99-4EE4-B1CB-FC066A957573}" type="presParOf" srcId="{95D6F3F1-36C5-4D48-A5D2-50258B3C04B9}" destId="{9CC7F9F4-9764-40DF-965E-429B8E558FE3}" srcOrd="2" destOrd="0" presId="urn:microsoft.com/office/officeart/2009/layout/CirclePictureHierarchy"/>
    <dgm:cxn modelId="{C41C4AE9-D0A8-4425-A9BB-314E0B0C9B69}" type="presParOf" srcId="{95D6F3F1-36C5-4D48-A5D2-50258B3C04B9}" destId="{D19573E5-331E-4D91-9D39-EA9CF5376674}" srcOrd="3" destOrd="0" presId="urn:microsoft.com/office/officeart/2009/layout/CirclePictureHierarchy"/>
    <dgm:cxn modelId="{EE8B33E9-5E49-43A6-97A5-DDE6CA950423}" type="presParOf" srcId="{D19573E5-331E-4D91-9D39-EA9CF5376674}" destId="{3C4F609E-4698-469F-ADC4-804D285AB41F}" srcOrd="0" destOrd="0" presId="urn:microsoft.com/office/officeart/2009/layout/CirclePictureHierarchy"/>
    <dgm:cxn modelId="{42586596-61C4-4ED8-BECC-2113E50E45E0}" type="presParOf" srcId="{3C4F609E-4698-469F-ADC4-804D285AB41F}" destId="{251DE950-0C26-4214-A4EA-8A7D5AD22A92}" srcOrd="0" destOrd="0" presId="urn:microsoft.com/office/officeart/2009/layout/CirclePictureHierarchy"/>
    <dgm:cxn modelId="{FABA7922-281F-43C6-AA74-77CCC138AF92}" type="presParOf" srcId="{3C4F609E-4698-469F-ADC4-804D285AB41F}" destId="{E143ED1A-19FB-4F40-AF09-6C235D01E14C}" srcOrd="1" destOrd="0" presId="urn:microsoft.com/office/officeart/2009/layout/CirclePictureHierarchy"/>
    <dgm:cxn modelId="{660D6AD2-E5C1-487B-AD48-3C85DE91A097}" type="presParOf" srcId="{D19573E5-331E-4D91-9D39-EA9CF5376674}" destId="{4F95D0FC-6E52-4E47-8660-E885D2C89214}" srcOrd="1" destOrd="0" presId="urn:microsoft.com/office/officeart/2009/layout/CirclePictureHierarchy"/>
    <dgm:cxn modelId="{53A6281F-25E8-48AD-8560-3D168DF693A1}" type="presParOf" srcId="{48D8659C-7BE3-4E48-9F6B-5C7A367810D3}" destId="{05AFEE79-D5EE-4997-8283-CB28AF58E3C8}" srcOrd="4" destOrd="0" presId="urn:microsoft.com/office/officeart/2009/layout/CirclePictureHierarchy"/>
    <dgm:cxn modelId="{2E05539A-E522-4297-B942-D1783536BA56}" type="presParOf" srcId="{48D8659C-7BE3-4E48-9F6B-5C7A367810D3}" destId="{880CF023-1220-4A26-A70D-88089EAF7D06}" srcOrd="5" destOrd="0" presId="urn:microsoft.com/office/officeart/2009/layout/CirclePictureHierarchy"/>
    <dgm:cxn modelId="{E6F16CF5-50E4-4FC7-BB2A-6DB6C7A2EEA1}" type="presParOf" srcId="{880CF023-1220-4A26-A70D-88089EAF7D06}" destId="{A3711C3C-5215-46B7-B035-9AA41F62414B}" srcOrd="0" destOrd="0" presId="urn:microsoft.com/office/officeart/2009/layout/CirclePictureHierarchy"/>
    <dgm:cxn modelId="{9F0A0110-895D-40E3-900E-299F56869F6F}" type="presParOf" srcId="{A3711C3C-5215-46B7-B035-9AA41F62414B}" destId="{D1C28271-CE23-486F-A6C8-615F735DD284}" srcOrd="0" destOrd="0" presId="urn:microsoft.com/office/officeart/2009/layout/CirclePictureHierarchy"/>
    <dgm:cxn modelId="{A50CC59D-FCF8-47FE-98F0-7298076D7063}" type="presParOf" srcId="{A3711C3C-5215-46B7-B035-9AA41F62414B}" destId="{C2A836C1-B16B-4E81-9B32-BADBB5817ED1}" srcOrd="1" destOrd="0" presId="urn:microsoft.com/office/officeart/2009/layout/CirclePictureHierarchy"/>
    <dgm:cxn modelId="{EF8CCE50-51E8-4E0B-805F-3653A5240D43}" type="presParOf" srcId="{880CF023-1220-4A26-A70D-88089EAF7D06}" destId="{AEAEF1D5-BC5B-4ADB-92B9-E114C804BF34}" srcOrd="1" destOrd="0" presId="urn:microsoft.com/office/officeart/2009/layout/CirclePictureHierarchy"/>
    <dgm:cxn modelId="{C9BB9A68-AD54-4E77-A123-0753BCBF7B77}" type="presParOf" srcId="{AEAEF1D5-BC5B-4ADB-92B9-E114C804BF34}" destId="{35F7823E-16F3-4991-90D3-4FC7051E43D7}" srcOrd="0" destOrd="0" presId="urn:microsoft.com/office/officeart/2009/layout/CirclePictureHierarchy"/>
    <dgm:cxn modelId="{CF6147F3-A5D3-4629-87B8-8501F8A7E266}" type="presParOf" srcId="{AEAEF1D5-BC5B-4ADB-92B9-E114C804BF34}" destId="{8A79C723-5907-4942-B69D-5FB004F0406F}" srcOrd="1" destOrd="0" presId="urn:microsoft.com/office/officeart/2009/layout/CirclePictureHierarchy"/>
    <dgm:cxn modelId="{140340D2-5DB5-4794-A176-D834AABCE669}" type="presParOf" srcId="{8A79C723-5907-4942-B69D-5FB004F0406F}" destId="{DA3B850E-508B-4A18-8BA1-C8EC6CF7C971}" srcOrd="0" destOrd="0" presId="urn:microsoft.com/office/officeart/2009/layout/CirclePictureHierarchy"/>
    <dgm:cxn modelId="{4F38CA4B-7006-4E26-9162-B4B415CE3CD7}" type="presParOf" srcId="{DA3B850E-508B-4A18-8BA1-C8EC6CF7C971}" destId="{74266B39-DDE8-4062-B3E9-027A41EBAFE5}" srcOrd="0" destOrd="0" presId="urn:microsoft.com/office/officeart/2009/layout/CirclePictureHierarchy"/>
    <dgm:cxn modelId="{A0EF0039-02B1-4B13-97D8-7EBAB791399A}" type="presParOf" srcId="{DA3B850E-508B-4A18-8BA1-C8EC6CF7C971}" destId="{D831A0DD-2B3E-4A83-B1C0-787E9CDAA3F8}" srcOrd="1" destOrd="0" presId="urn:microsoft.com/office/officeart/2009/layout/CirclePictureHierarchy"/>
    <dgm:cxn modelId="{52BE0AA5-3CFF-4705-B941-03181D23FC9C}" type="presParOf" srcId="{8A79C723-5907-4942-B69D-5FB004F0406F}" destId="{CF45E3A4-AC70-4BB5-A566-9F5ACD1F9E3F}" srcOrd="1" destOrd="0" presId="urn:microsoft.com/office/officeart/2009/layout/CirclePictureHierarchy"/>
    <dgm:cxn modelId="{FAA1E0D7-2971-4991-875D-911F02973E36}" type="presParOf" srcId="{AEAEF1D5-BC5B-4ADB-92B9-E114C804BF34}" destId="{4B877F0A-52A8-4586-9F91-774527A7C6C6}" srcOrd="2" destOrd="0" presId="urn:microsoft.com/office/officeart/2009/layout/CirclePictureHierarchy"/>
    <dgm:cxn modelId="{14CE4FC4-C952-4542-99D2-C48411DFA9A1}" type="presParOf" srcId="{AEAEF1D5-BC5B-4ADB-92B9-E114C804BF34}" destId="{728FFF19-9CDE-437A-85B4-4338E7CB22F3}" srcOrd="3" destOrd="0" presId="urn:microsoft.com/office/officeart/2009/layout/CirclePictureHierarchy"/>
    <dgm:cxn modelId="{8AFEA38F-3934-44B4-AC40-98E0FDC6E66B}" type="presParOf" srcId="{728FFF19-9CDE-437A-85B4-4338E7CB22F3}" destId="{9BF4AF92-1C10-4AED-B497-FF116D9D5222}" srcOrd="0" destOrd="0" presId="urn:microsoft.com/office/officeart/2009/layout/CirclePictureHierarchy"/>
    <dgm:cxn modelId="{11F86AF2-842C-404D-8CBB-7E634F5D0DCE}" type="presParOf" srcId="{9BF4AF92-1C10-4AED-B497-FF116D9D5222}" destId="{E9700A54-FD6D-452E-9861-9A3EFFD817D4}" srcOrd="0" destOrd="0" presId="urn:microsoft.com/office/officeart/2009/layout/CirclePictureHierarchy"/>
    <dgm:cxn modelId="{66116362-1D78-471E-B937-FAA19C8A3887}" type="presParOf" srcId="{9BF4AF92-1C10-4AED-B497-FF116D9D5222}" destId="{F61F63AD-80A7-40E0-8041-7B8845068F10}" srcOrd="1" destOrd="0" presId="urn:microsoft.com/office/officeart/2009/layout/CirclePictureHierarchy"/>
    <dgm:cxn modelId="{AA79D833-BC72-484E-A8E3-10E87BFA47DB}" type="presParOf" srcId="{728FFF19-9CDE-437A-85B4-4338E7CB22F3}" destId="{B9C03842-B93D-458D-9502-109EA73C392C}" srcOrd="1" destOrd="0" presId="urn:microsoft.com/office/officeart/2009/layout/CirclePictureHierarchy"/>
    <dgm:cxn modelId="{21F1568B-574C-4527-A988-6A33CEE0D341}" type="presParOf" srcId="{AEAEF1D5-BC5B-4ADB-92B9-E114C804BF34}" destId="{F0F083FE-D96C-4967-A131-466475231B45}" srcOrd="4" destOrd="0" presId="urn:microsoft.com/office/officeart/2009/layout/CirclePictureHierarchy"/>
    <dgm:cxn modelId="{FC375A56-DD80-4C7C-8C19-6827D9AF996A}" type="presParOf" srcId="{AEAEF1D5-BC5B-4ADB-92B9-E114C804BF34}" destId="{8B02926F-7ADE-47B4-812A-E737901A0112}" srcOrd="5" destOrd="0" presId="urn:microsoft.com/office/officeart/2009/layout/CirclePictureHierarchy"/>
    <dgm:cxn modelId="{CF3EBF3C-0B7F-4F34-8A95-08E004AE11E7}" type="presParOf" srcId="{8B02926F-7ADE-47B4-812A-E737901A0112}" destId="{DAF3A602-FDD5-47F5-B751-F89A755CA1F8}" srcOrd="0" destOrd="0" presId="urn:microsoft.com/office/officeart/2009/layout/CirclePictureHierarchy"/>
    <dgm:cxn modelId="{DD7CAD32-E8DA-4C2F-8AB0-86E227CAB7B6}" type="presParOf" srcId="{DAF3A602-FDD5-47F5-B751-F89A755CA1F8}" destId="{33505799-E6D8-42B8-A7B2-C5122E8565A7}" srcOrd="0" destOrd="0" presId="urn:microsoft.com/office/officeart/2009/layout/CirclePictureHierarchy"/>
    <dgm:cxn modelId="{2669F01D-3AAC-4190-847A-2BBC40165773}" type="presParOf" srcId="{DAF3A602-FDD5-47F5-B751-F89A755CA1F8}" destId="{43100340-B84D-41F0-9E29-A13EF7AA7E20}" srcOrd="1" destOrd="0" presId="urn:microsoft.com/office/officeart/2009/layout/CirclePictureHierarchy"/>
    <dgm:cxn modelId="{974CF6F4-637A-47DC-85DF-CE9A85FDB874}" type="presParOf" srcId="{8B02926F-7ADE-47B4-812A-E737901A0112}" destId="{161FE1F8-E6BD-467D-B025-44E2324C2284}"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DA2FD9-BCE5-4DEC-987E-590EB20D5EF2}" type="doc">
      <dgm:prSet loTypeId="urn:microsoft.com/office/officeart/2005/8/layout/vList2" loCatId="list" qsTypeId="urn:microsoft.com/office/officeart/2005/8/quickstyle/3d1" qsCatId="3D" csTypeId="urn:microsoft.com/office/officeart/2005/8/colors/colorful1" csCatId="colorful"/>
      <dgm:spPr/>
      <dgm:t>
        <a:bodyPr/>
        <a:lstStyle/>
        <a:p>
          <a:endParaRPr lang="en-US"/>
        </a:p>
      </dgm:t>
    </dgm:pt>
    <dgm:pt modelId="{5BBF2271-DE65-4D7B-9D16-9DA2A716550E}">
      <dgm:prSet/>
      <dgm:spPr/>
      <dgm:t>
        <a:bodyPr/>
        <a:lstStyle/>
        <a:p>
          <a:pPr rtl="0"/>
          <a:r>
            <a:rPr lang="en-US" smtClean="0"/>
            <a:t>Topology</a:t>
          </a:r>
          <a:endParaRPr lang="en-US"/>
        </a:p>
      </dgm:t>
    </dgm:pt>
    <dgm:pt modelId="{9F882576-5C14-46FA-BBE7-E76FA278FE8F}" type="parTrans" cxnId="{493E56D4-4BD5-4ED9-974E-2C1AC220D3E3}">
      <dgm:prSet/>
      <dgm:spPr/>
      <dgm:t>
        <a:bodyPr/>
        <a:lstStyle/>
        <a:p>
          <a:endParaRPr lang="en-US"/>
        </a:p>
      </dgm:t>
    </dgm:pt>
    <dgm:pt modelId="{E7AEF8DF-0ADF-4161-AF61-EAA11524C26A}" type="sibTrans" cxnId="{493E56D4-4BD5-4ED9-974E-2C1AC220D3E3}">
      <dgm:prSet/>
      <dgm:spPr/>
      <dgm:t>
        <a:bodyPr/>
        <a:lstStyle/>
        <a:p>
          <a:endParaRPr lang="en-US"/>
        </a:p>
      </dgm:t>
    </dgm:pt>
    <dgm:pt modelId="{C10D8511-8D8C-4EEC-B669-946C77DC32FA}">
      <dgm:prSet/>
      <dgm:spPr/>
      <dgm:t>
        <a:bodyPr/>
        <a:lstStyle/>
        <a:p>
          <a:pPr rtl="0"/>
          <a:r>
            <a:rPr lang="en-US" dirty="0" smtClean="0"/>
            <a:t>Discretization schemes, combinatorial structure, relational information </a:t>
          </a:r>
          <a:endParaRPr lang="en-US" dirty="0"/>
        </a:p>
      </dgm:t>
    </dgm:pt>
    <dgm:pt modelId="{630607FF-0E0B-4CC5-AECD-D0FF91CFDA47}" type="parTrans" cxnId="{88EE592A-489A-43EF-8AC5-BCC54756E90E}">
      <dgm:prSet/>
      <dgm:spPr/>
      <dgm:t>
        <a:bodyPr/>
        <a:lstStyle/>
        <a:p>
          <a:endParaRPr lang="en-US"/>
        </a:p>
      </dgm:t>
    </dgm:pt>
    <dgm:pt modelId="{BA7AFB38-74B6-485C-8C1E-7A1DEABE7488}" type="sibTrans" cxnId="{88EE592A-489A-43EF-8AC5-BCC54756E90E}">
      <dgm:prSet/>
      <dgm:spPr/>
      <dgm:t>
        <a:bodyPr/>
        <a:lstStyle/>
        <a:p>
          <a:endParaRPr lang="en-US"/>
        </a:p>
      </dgm:t>
    </dgm:pt>
    <dgm:pt modelId="{164700E9-F5C0-43AC-92AB-475C4CBADB1C}">
      <dgm:prSet/>
      <dgm:spPr/>
      <dgm:t>
        <a:bodyPr/>
        <a:lstStyle/>
        <a:p>
          <a:pPr rtl="0"/>
          <a:r>
            <a:rPr lang="en-US" smtClean="0"/>
            <a:t>Differential Geometry</a:t>
          </a:r>
          <a:endParaRPr lang="en-US"/>
        </a:p>
      </dgm:t>
    </dgm:pt>
    <dgm:pt modelId="{BEA8E154-6C60-4ABC-B595-4348F98AD4F4}" type="parTrans" cxnId="{0412526F-4069-4BD7-A79A-A54AF18BCA3E}">
      <dgm:prSet/>
      <dgm:spPr/>
      <dgm:t>
        <a:bodyPr/>
        <a:lstStyle/>
        <a:p>
          <a:endParaRPr lang="en-US"/>
        </a:p>
      </dgm:t>
    </dgm:pt>
    <dgm:pt modelId="{A426C0B8-1793-4F3D-AA22-F3EA977EF2A2}" type="sibTrans" cxnId="{0412526F-4069-4BD7-A79A-A54AF18BCA3E}">
      <dgm:prSet/>
      <dgm:spPr/>
      <dgm:t>
        <a:bodyPr/>
        <a:lstStyle/>
        <a:p>
          <a:endParaRPr lang="en-US"/>
        </a:p>
      </dgm:t>
    </dgm:pt>
    <dgm:pt modelId="{CBAB0E01-E14F-4FC0-B762-4E4D526A8609}">
      <dgm:prSet/>
      <dgm:spPr/>
      <dgm:t>
        <a:bodyPr/>
        <a:lstStyle/>
        <a:p>
          <a:pPr rtl="0"/>
          <a:r>
            <a:rPr lang="en-US" smtClean="0"/>
            <a:t>Coordinate representations, transformations, differential operators, tensor algebra</a:t>
          </a:r>
          <a:endParaRPr lang="en-US"/>
        </a:p>
      </dgm:t>
    </dgm:pt>
    <dgm:pt modelId="{9C22A85F-AE69-41DF-ACFE-AB4D6FAA3211}" type="parTrans" cxnId="{00E6F59C-7743-455B-BD3F-2CB596FA1F4A}">
      <dgm:prSet/>
      <dgm:spPr/>
      <dgm:t>
        <a:bodyPr/>
        <a:lstStyle/>
        <a:p>
          <a:endParaRPr lang="en-US"/>
        </a:p>
      </dgm:t>
    </dgm:pt>
    <dgm:pt modelId="{26BD4384-32D1-44D8-9A39-519EBA94F0C5}" type="sibTrans" cxnId="{00E6F59C-7743-455B-BD3F-2CB596FA1F4A}">
      <dgm:prSet/>
      <dgm:spPr/>
      <dgm:t>
        <a:bodyPr/>
        <a:lstStyle/>
        <a:p>
          <a:endParaRPr lang="en-US"/>
        </a:p>
      </dgm:t>
    </dgm:pt>
    <dgm:pt modelId="{731CF74E-FAF5-4848-9BDC-1E742B8B70D3}">
      <dgm:prSet/>
      <dgm:spPr/>
      <dgm:t>
        <a:bodyPr/>
        <a:lstStyle/>
        <a:p>
          <a:pPr rtl="0"/>
          <a:r>
            <a:rPr lang="en-US" smtClean="0"/>
            <a:t>Geometric Algebra</a:t>
          </a:r>
          <a:endParaRPr lang="en-US"/>
        </a:p>
      </dgm:t>
    </dgm:pt>
    <dgm:pt modelId="{A73C15EB-51EB-4D5E-9ADD-1336C85A18B9}" type="parTrans" cxnId="{A63926F5-773B-454B-B607-C04CFC735F1D}">
      <dgm:prSet/>
      <dgm:spPr/>
      <dgm:t>
        <a:bodyPr/>
        <a:lstStyle/>
        <a:p>
          <a:endParaRPr lang="en-US"/>
        </a:p>
      </dgm:t>
    </dgm:pt>
    <dgm:pt modelId="{FA392405-A970-43DC-AF41-F556DAB4E76D}" type="sibTrans" cxnId="{A63926F5-773B-454B-B607-C04CFC735F1D}">
      <dgm:prSet/>
      <dgm:spPr/>
      <dgm:t>
        <a:bodyPr/>
        <a:lstStyle/>
        <a:p>
          <a:endParaRPr lang="en-US"/>
        </a:p>
      </dgm:t>
    </dgm:pt>
    <dgm:pt modelId="{CE588668-7B88-45EA-944F-94784D3580A5}">
      <dgm:prSet/>
      <dgm:spPr/>
      <dgm:t>
        <a:bodyPr/>
        <a:lstStyle/>
        <a:p>
          <a:pPr rtl="0"/>
          <a:r>
            <a:rPr lang="en-US" smtClean="0"/>
            <a:t>N-dimensional Rotations, navigation, data analysis, feature extraction, spinor formalism, generalized quaternions, mimetic operators</a:t>
          </a:r>
          <a:endParaRPr lang="en-US"/>
        </a:p>
      </dgm:t>
    </dgm:pt>
    <dgm:pt modelId="{CDCA51E6-6020-489A-9994-61C639F69611}" type="parTrans" cxnId="{E62D2E6D-29A4-4CC6-BF36-67771E586C15}">
      <dgm:prSet/>
      <dgm:spPr/>
      <dgm:t>
        <a:bodyPr/>
        <a:lstStyle/>
        <a:p>
          <a:endParaRPr lang="en-US"/>
        </a:p>
      </dgm:t>
    </dgm:pt>
    <dgm:pt modelId="{081F0202-6A3B-497E-8BFF-FE14FBA83950}" type="sibTrans" cxnId="{E62D2E6D-29A4-4CC6-BF36-67771E586C15}">
      <dgm:prSet/>
      <dgm:spPr/>
      <dgm:t>
        <a:bodyPr/>
        <a:lstStyle/>
        <a:p>
          <a:endParaRPr lang="en-US"/>
        </a:p>
      </dgm:t>
    </dgm:pt>
    <dgm:pt modelId="{26F7316B-D02C-4202-BF63-52AE280A38D4}" type="pres">
      <dgm:prSet presAssocID="{2EDA2FD9-BCE5-4DEC-987E-590EB20D5EF2}" presName="linear" presStyleCnt="0">
        <dgm:presLayoutVars>
          <dgm:animLvl val="lvl"/>
          <dgm:resizeHandles val="exact"/>
        </dgm:presLayoutVars>
      </dgm:prSet>
      <dgm:spPr/>
      <dgm:t>
        <a:bodyPr/>
        <a:lstStyle/>
        <a:p>
          <a:endParaRPr lang="en-US"/>
        </a:p>
      </dgm:t>
    </dgm:pt>
    <dgm:pt modelId="{C3D8FB1E-6B40-458C-9BC8-73D272E363D4}" type="pres">
      <dgm:prSet presAssocID="{5BBF2271-DE65-4D7B-9D16-9DA2A716550E}" presName="parentText" presStyleLbl="node1" presStyleIdx="0" presStyleCnt="3">
        <dgm:presLayoutVars>
          <dgm:chMax val="0"/>
          <dgm:bulletEnabled val="1"/>
        </dgm:presLayoutVars>
      </dgm:prSet>
      <dgm:spPr/>
      <dgm:t>
        <a:bodyPr/>
        <a:lstStyle/>
        <a:p>
          <a:endParaRPr lang="en-US"/>
        </a:p>
      </dgm:t>
    </dgm:pt>
    <dgm:pt modelId="{1769AA17-8B82-4990-96BA-8DD472606FB6}" type="pres">
      <dgm:prSet presAssocID="{5BBF2271-DE65-4D7B-9D16-9DA2A716550E}" presName="childText" presStyleLbl="revTx" presStyleIdx="0" presStyleCnt="3">
        <dgm:presLayoutVars>
          <dgm:bulletEnabled val="1"/>
        </dgm:presLayoutVars>
      </dgm:prSet>
      <dgm:spPr/>
      <dgm:t>
        <a:bodyPr/>
        <a:lstStyle/>
        <a:p>
          <a:endParaRPr lang="en-US"/>
        </a:p>
      </dgm:t>
    </dgm:pt>
    <dgm:pt modelId="{C87DE18E-AF19-4FA5-ADF6-88E3506D1AB0}" type="pres">
      <dgm:prSet presAssocID="{164700E9-F5C0-43AC-92AB-475C4CBADB1C}" presName="parentText" presStyleLbl="node1" presStyleIdx="1" presStyleCnt="3">
        <dgm:presLayoutVars>
          <dgm:chMax val="0"/>
          <dgm:bulletEnabled val="1"/>
        </dgm:presLayoutVars>
      </dgm:prSet>
      <dgm:spPr/>
      <dgm:t>
        <a:bodyPr/>
        <a:lstStyle/>
        <a:p>
          <a:endParaRPr lang="en-US"/>
        </a:p>
      </dgm:t>
    </dgm:pt>
    <dgm:pt modelId="{298283FB-17CC-4266-AD95-BCBE26961E33}" type="pres">
      <dgm:prSet presAssocID="{164700E9-F5C0-43AC-92AB-475C4CBADB1C}" presName="childText" presStyleLbl="revTx" presStyleIdx="1" presStyleCnt="3">
        <dgm:presLayoutVars>
          <dgm:bulletEnabled val="1"/>
        </dgm:presLayoutVars>
      </dgm:prSet>
      <dgm:spPr/>
      <dgm:t>
        <a:bodyPr/>
        <a:lstStyle/>
        <a:p>
          <a:endParaRPr lang="en-US"/>
        </a:p>
      </dgm:t>
    </dgm:pt>
    <dgm:pt modelId="{B6B23DA8-DF3F-4F43-A824-38ADF256AF02}" type="pres">
      <dgm:prSet presAssocID="{731CF74E-FAF5-4848-9BDC-1E742B8B70D3}" presName="parentText" presStyleLbl="node1" presStyleIdx="2" presStyleCnt="3">
        <dgm:presLayoutVars>
          <dgm:chMax val="0"/>
          <dgm:bulletEnabled val="1"/>
        </dgm:presLayoutVars>
      </dgm:prSet>
      <dgm:spPr/>
      <dgm:t>
        <a:bodyPr/>
        <a:lstStyle/>
        <a:p>
          <a:endParaRPr lang="en-US"/>
        </a:p>
      </dgm:t>
    </dgm:pt>
    <dgm:pt modelId="{D7E6D24A-6F0E-43FF-A5A5-42699FB15935}" type="pres">
      <dgm:prSet presAssocID="{731CF74E-FAF5-4848-9BDC-1E742B8B70D3}" presName="childText" presStyleLbl="revTx" presStyleIdx="2" presStyleCnt="3">
        <dgm:presLayoutVars>
          <dgm:bulletEnabled val="1"/>
        </dgm:presLayoutVars>
      </dgm:prSet>
      <dgm:spPr/>
      <dgm:t>
        <a:bodyPr/>
        <a:lstStyle/>
        <a:p>
          <a:endParaRPr lang="en-US"/>
        </a:p>
      </dgm:t>
    </dgm:pt>
  </dgm:ptLst>
  <dgm:cxnLst>
    <dgm:cxn modelId="{8FB0A8FB-6BD1-403B-A10B-A8B96B8972C0}" type="presOf" srcId="{164700E9-F5C0-43AC-92AB-475C4CBADB1C}" destId="{C87DE18E-AF19-4FA5-ADF6-88E3506D1AB0}" srcOrd="0" destOrd="0" presId="urn:microsoft.com/office/officeart/2005/8/layout/vList2"/>
    <dgm:cxn modelId="{88EE592A-489A-43EF-8AC5-BCC54756E90E}" srcId="{5BBF2271-DE65-4D7B-9D16-9DA2A716550E}" destId="{C10D8511-8D8C-4EEC-B669-946C77DC32FA}" srcOrd="0" destOrd="0" parTransId="{630607FF-0E0B-4CC5-AECD-D0FF91CFDA47}" sibTransId="{BA7AFB38-74B6-485C-8C1E-7A1DEABE7488}"/>
    <dgm:cxn modelId="{9020F7AB-C1D8-4E40-AD99-58061D43ADDB}" type="presOf" srcId="{5BBF2271-DE65-4D7B-9D16-9DA2A716550E}" destId="{C3D8FB1E-6B40-458C-9BC8-73D272E363D4}" srcOrd="0" destOrd="0" presId="urn:microsoft.com/office/officeart/2005/8/layout/vList2"/>
    <dgm:cxn modelId="{E62D2E6D-29A4-4CC6-BF36-67771E586C15}" srcId="{731CF74E-FAF5-4848-9BDC-1E742B8B70D3}" destId="{CE588668-7B88-45EA-944F-94784D3580A5}" srcOrd="0" destOrd="0" parTransId="{CDCA51E6-6020-489A-9994-61C639F69611}" sibTransId="{081F0202-6A3B-497E-8BFF-FE14FBA83950}"/>
    <dgm:cxn modelId="{493E56D4-4BD5-4ED9-974E-2C1AC220D3E3}" srcId="{2EDA2FD9-BCE5-4DEC-987E-590EB20D5EF2}" destId="{5BBF2271-DE65-4D7B-9D16-9DA2A716550E}" srcOrd="0" destOrd="0" parTransId="{9F882576-5C14-46FA-BBE7-E76FA278FE8F}" sibTransId="{E7AEF8DF-0ADF-4161-AF61-EAA11524C26A}"/>
    <dgm:cxn modelId="{00E6F59C-7743-455B-BD3F-2CB596FA1F4A}" srcId="{164700E9-F5C0-43AC-92AB-475C4CBADB1C}" destId="{CBAB0E01-E14F-4FC0-B762-4E4D526A8609}" srcOrd="0" destOrd="0" parTransId="{9C22A85F-AE69-41DF-ACFE-AB4D6FAA3211}" sibTransId="{26BD4384-32D1-44D8-9A39-519EBA94F0C5}"/>
    <dgm:cxn modelId="{A63926F5-773B-454B-B607-C04CFC735F1D}" srcId="{2EDA2FD9-BCE5-4DEC-987E-590EB20D5EF2}" destId="{731CF74E-FAF5-4848-9BDC-1E742B8B70D3}" srcOrd="2" destOrd="0" parTransId="{A73C15EB-51EB-4D5E-9ADD-1336C85A18B9}" sibTransId="{FA392405-A970-43DC-AF41-F556DAB4E76D}"/>
    <dgm:cxn modelId="{C759FF2C-3A53-42E3-8DAA-25D1092595F2}" type="presOf" srcId="{731CF74E-FAF5-4848-9BDC-1E742B8B70D3}" destId="{B6B23DA8-DF3F-4F43-A824-38ADF256AF02}" srcOrd="0" destOrd="0" presId="urn:microsoft.com/office/officeart/2005/8/layout/vList2"/>
    <dgm:cxn modelId="{406A5CAE-3FFD-4F64-BD83-C421965575FA}" type="presOf" srcId="{CBAB0E01-E14F-4FC0-B762-4E4D526A8609}" destId="{298283FB-17CC-4266-AD95-BCBE26961E33}" srcOrd="0" destOrd="0" presId="urn:microsoft.com/office/officeart/2005/8/layout/vList2"/>
    <dgm:cxn modelId="{E3012208-4A89-4C70-89D3-106E76AB010F}" type="presOf" srcId="{CE588668-7B88-45EA-944F-94784D3580A5}" destId="{D7E6D24A-6F0E-43FF-A5A5-42699FB15935}" srcOrd="0" destOrd="0" presId="urn:microsoft.com/office/officeart/2005/8/layout/vList2"/>
    <dgm:cxn modelId="{0565A779-7820-486B-B11C-E104581A71AD}" type="presOf" srcId="{C10D8511-8D8C-4EEC-B669-946C77DC32FA}" destId="{1769AA17-8B82-4990-96BA-8DD472606FB6}" srcOrd="0" destOrd="0" presId="urn:microsoft.com/office/officeart/2005/8/layout/vList2"/>
    <dgm:cxn modelId="{0412526F-4069-4BD7-A79A-A54AF18BCA3E}" srcId="{2EDA2FD9-BCE5-4DEC-987E-590EB20D5EF2}" destId="{164700E9-F5C0-43AC-92AB-475C4CBADB1C}" srcOrd="1" destOrd="0" parTransId="{BEA8E154-6C60-4ABC-B595-4348F98AD4F4}" sibTransId="{A426C0B8-1793-4F3D-AA22-F3EA977EF2A2}"/>
    <dgm:cxn modelId="{18B571AA-373B-47A6-9016-1F2452E56C2D}" type="presOf" srcId="{2EDA2FD9-BCE5-4DEC-987E-590EB20D5EF2}" destId="{26F7316B-D02C-4202-BF63-52AE280A38D4}" srcOrd="0" destOrd="0" presId="urn:microsoft.com/office/officeart/2005/8/layout/vList2"/>
    <dgm:cxn modelId="{B0930835-011F-48F7-B4F9-E5F7020FA9DB}" type="presParOf" srcId="{26F7316B-D02C-4202-BF63-52AE280A38D4}" destId="{C3D8FB1E-6B40-458C-9BC8-73D272E363D4}" srcOrd="0" destOrd="0" presId="urn:microsoft.com/office/officeart/2005/8/layout/vList2"/>
    <dgm:cxn modelId="{192C9203-DB55-4345-BB46-C23B15A2DDD5}" type="presParOf" srcId="{26F7316B-D02C-4202-BF63-52AE280A38D4}" destId="{1769AA17-8B82-4990-96BA-8DD472606FB6}" srcOrd="1" destOrd="0" presId="urn:microsoft.com/office/officeart/2005/8/layout/vList2"/>
    <dgm:cxn modelId="{92ABEAAF-FCF9-4C9A-B4EB-265CAF669150}" type="presParOf" srcId="{26F7316B-D02C-4202-BF63-52AE280A38D4}" destId="{C87DE18E-AF19-4FA5-ADF6-88E3506D1AB0}" srcOrd="2" destOrd="0" presId="urn:microsoft.com/office/officeart/2005/8/layout/vList2"/>
    <dgm:cxn modelId="{A50C2050-6CC1-4AE6-8896-E2C6E7151346}" type="presParOf" srcId="{26F7316B-D02C-4202-BF63-52AE280A38D4}" destId="{298283FB-17CC-4266-AD95-BCBE26961E33}" srcOrd="3" destOrd="0" presId="urn:microsoft.com/office/officeart/2005/8/layout/vList2"/>
    <dgm:cxn modelId="{87E1DC36-6698-45A0-B8BB-CA4C3ADD8180}" type="presParOf" srcId="{26F7316B-D02C-4202-BF63-52AE280A38D4}" destId="{B6B23DA8-DF3F-4F43-A824-38ADF256AF02}" srcOrd="4" destOrd="0" presId="urn:microsoft.com/office/officeart/2005/8/layout/vList2"/>
    <dgm:cxn modelId="{9D2A1DF7-35AD-4EB3-AF2A-EB06D1D9AAA8}" type="presParOf" srcId="{26F7316B-D02C-4202-BF63-52AE280A38D4}" destId="{D7E6D24A-6F0E-43FF-A5A5-42699FB1593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55F410-4886-40F3-985C-750D764F1E0F}"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2E1899BA-44DE-4A92-8C75-DA8BEFC22884}">
      <dgm:prSet/>
      <dgm:spPr/>
      <dgm:t>
        <a:bodyPr/>
        <a:lstStyle/>
        <a:p>
          <a:pPr rtl="0"/>
          <a:r>
            <a:rPr lang="en-US" smtClean="0"/>
            <a:t>Iterate over 1</a:t>
          </a:r>
          <a:r>
            <a:rPr lang="en-US" baseline="30000" smtClean="0"/>
            <a:t>st</a:t>
          </a:r>
          <a:r>
            <a:rPr lang="en-US" smtClean="0"/>
            <a:t> dimension “time”:</a:t>
          </a:r>
          <a:endParaRPr lang="en-US"/>
        </a:p>
      </dgm:t>
    </dgm:pt>
    <dgm:pt modelId="{7DB64FCA-611A-4AB3-AD4B-929866698D58}" type="parTrans" cxnId="{27021BD1-B372-457B-8BA5-FACF8A5A7BFB}">
      <dgm:prSet/>
      <dgm:spPr/>
      <dgm:t>
        <a:bodyPr/>
        <a:lstStyle/>
        <a:p>
          <a:endParaRPr lang="en-US"/>
        </a:p>
      </dgm:t>
    </dgm:pt>
    <dgm:pt modelId="{81FAE291-AFD2-464B-9EA2-311A5649ACA4}" type="sibTrans" cxnId="{27021BD1-B372-457B-8BA5-FACF8A5A7BFB}">
      <dgm:prSet/>
      <dgm:spPr/>
      <dgm:t>
        <a:bodyPr/>
        <a:lstStyle/>
        <a:p>
          <a:endParaRPr lang="en-US"/>
        </a:p>
      </dgm:t>
    </dgm:pt>
    <dgm:pt modelId="{821AABBD-ECA6-4B4A-92FC-7F9CBDF93B93}">
      <dgm:prSet custT="1"/>
      <dgm:spPr/>
      <dgm:t>
        <a:bodyPr/>
        <a:lstStyle/>
        <a:p>
          <a:pPr rtl="0"/>
          <a:r>
            <a:rPr lang="en-US" sz="1400" dirty="0" smtClean="0"/>
            <a:t>Find all Grid objects that exist for a specific instance of (physical) time or time interval</a:t>
          </a:r>
          <a:endParaRPr lang="en-US" sz="1400" dirty="0"/>
        </a:p>
      </dgm:t>
    </dgm:pt>
    <dgm:pt modelId="{09273F4E-2F84-42C1-B233-16F16F0AE560}" type="parTrans" cxnId="{84E85556-CD64-433B-AB21-BECA9C1E439C}">
      <dgm:prSet/>
      <dgm:spPr/>
      <dgm:t>
        <a:bodyPr/>
        <a:lstStyle/>
        <a:p>
          <a:endParaRPr lang="en-US"/>
        </a:p>
      </dgm:t>
    </dgm:pt>
    <dgm:pt modelId="{CD83E15E-F506-4D1D-9CD4-221A95E9A6A2}" type="sibTrans" cxnId="{84E85556-CD64-433B-AB21-BECA9C1E439C}">
      <dgm:prSet/>
      <dgm:spPr/>
      <dgm:t>
        <a:bodyPr/>
        <a:lstStyle/>
        <a:p>
          <a:endParaRPr lang="en-US"/>
        </a:p>
      </dgm:t>
    </dgm:pt>
    <dgm:pt modelId="{165F0E65-32F2-4681-A275-10DADA772980}">
      <dgm:prSet custT="1"/>
      <dgm:spPr/>
      <dgm:t>
        <a:bodyPr/>
        <a:lstStyle/>
        <a:p>
          <a:pPr rtl="0"/>
          <a:r>
            <a:rPr lang="en-US" sz="1400" dirty="0" smtClean="0"/>
            <a:t>Iteration by physical time, not “time-step”</a:t>
          </a:r>
          <a:endParaRPr lang="en-US" sz="1400" dirty="0"/>
        </a:p>
      </dgm:t>
    </dgm:pt>
    <dgm:pt modelId="{9F3E14F0-983F-46CA-858B-7C24A95FECBC}" type="parTrans" cxnId="{D8DD46F5-EE19-46E6-92CC-9C7951D7796C}">
      <dgm:prSet/>
      <dgm:spPr/>
      <dgm:t>
        <a:bodyPr/>
        <a:lstStyle/>
        <a:p>
          <a:endParaRPr lang="en-US"/>
        </a:p>
      </dgm:t>
    </dgm:pt>
    <dgm:pt modelId="{F815DB54-A3DF-468C-AB87-B9AA3E3B3DBC}" type="sibTrans" cxnId="{D8DD46F5-EE19-46E6-92CC-9C7951D7796C}">
      <dgm:prSet/>
      <dgm:spPr/>
      <dgm:t>
        <a:bodyPr/>
        <a:lstStyle/>
        <a:p>
          <a:endParaRPr lang="en-US"/>
        </a:p>
      </dgm:t>
    </dgm:pt>
    <dgm:pt modelId="{4963C749-250E-42BF-A622-9CBA4C925252}">
      <dgm:prSet/>
      <dgm:spPr/>
      <dgm:t>
        <a:bodyPr/>
        <a:lstStyle/>
        <a:p>
          <a:pPr rtl="0"/>
          <a:r>
            <a:rPr lang="en-US" smtClean="0"/>
            <a:t>Iterate over 2</a:t>
          </a:r>
          <a:r>
            <a:rPr lang="en-US" baseline="30000" smtClean="0"/>
            <a:t>nd</a:t>
          </a:r>
          <a:r>
            <a:rPr lang="en-US" smtClean="0"/>
            <a:t> dimension “Grid ID”</a:t>
          </a:r>
          <a:endParaRPr lang="en-US"/>
        </a:p>
      </dgm:t>
    </dgm:pt>
    <dgm:pt modelId="{E7D4A686-A6E5-403B-BD22-CDECACA89237}" type="parTrans" cxnId="{6F0D2275-C76B-4FD7-86DD-9EFF54588686}">
      <dgm:prSet/>
      <dgm:spPr/>
      <dgm:t>
        <a:bodyPr/>
        <a:lstStyle/>
        <a:p>
          <a:endParaRPr lang="en-US"/>
        </a:p>
      </dgm:t>
    </dgm:pt>
    <dgm:pt modelId="{6F273DD0-1C0D-4D7E-BEFA-27A134CEED5E}" type="sibTrans" cxnId="{6F0D2275-C76B-4FD7-86DD-9EFF54588686}">
      <dgm:prSet/>
      <dgm:spPr/>
      <dgm:t>
        <a:bodyPr/>
        <a:lstStyle/>
        <a:p>
          <a:endParaRPr lang="en-US"/>
        </a:p>
      </dgm:t>
    </dgm:pt>
    <dgm:pt modelId="{044FBB44-0F82-4E97-BE89-7D989F7C0777}">
      <dgm:prSet/>
      <dgm:spPr/>
      <dgm:t>
        <a:bodyPr/>
        <a:lstStyle/>
        <a:p>
          <a:pPr rtl="0"/>
          <a:r>
            <a:rPr lang="en-US" dirty="0" smtClean="0"/>
            <a:t>Find all times for which a Grid exists</a:t>
          </a:r>
          <a:endParaRPr lang="en-US" dirty="0"/>
        </a:p>
      </dgm:t>
    </dgm:pt>
    <dgm:pt modelId="{B5D196BF-1D47-4DA1-84D2-C6E27232B234}" type="parTrans" cxnId="{88593F28-A118-4DBF-943F-DDF0815AE79B}">
      <dgm:prSet/>
      <dgm:spPr/>
      <dgm:t>
        <a:bodyPr/>
        <a:lstStyle/>
        <a:p>
          <a:endParaRPr lang="en-US"/>
        </a:p>
      </dgm:t>
    </dgm:pt>
    <dgm:pt modelId="{DB9B24B8-F944-4250-AE8D-7058D35D1590}" type="sibTrans" cxnId="{88593F28-A118-4DBF-943F-DDF0815AE79B}">
      <dgm:prSet/>
      <dgm:spPr/>
      <dgm:t>
        <a:bodyPr/>
        <a:lstStyle/>
        <a:p>
          <a:endParaRPr lang="en-US"/>
        </a:p>
      </dgm:t>
    </dgm:pt>
    <dgm:pt modelId="{29DC5A32-F4BF-424D-92ED-A53160C91354}">
      <dgm:prSet/>
      <dgm:spPr/>
      <dgm:t>
        <a:bodyPr/>
        <a:lstStyle/>
        <a:p>
          <a:pPr rtl="0"/>
          <a:r>
            <a:rPr lang="en-US" dirty="0" smtClean="0"/>
            <a:t>Temporal evolution of a Grid and its data</a:t>
          </a:r>
          <a:endParaRPr lang="en-US" dirty="0"/>
        </a:p>
      </dgm:t>
    </dgm:pt>
    <dgm:pt modelId="{744E5BFA-A01F-44AB-8D5C-767637B03E34}" type="parTrans" cxnId="{BC212C35-07B8-4A45-B8FE-C515FD5B5358}">
      <dgm:prSet/>
      <dgm:spPr/>
      <dgm:t>
        <a:bodyPr/>
        <a:lstStyle/>
        <a:p>
          <a:endParaRPr lang="en-US"/>
        </a:p>
      </dgm:t>
    </dgm:pt>
    <dgm:pt modelId="{CF273E5D-E176-4C87-9053-F5219E9D4A57}" type="sibTrans" cxnId="{BC212C35-07B8-4A45-B8FE-C515FD5B5358}">
      <dgm:prSet/>
      <dgm:spPr/>
      <dgm:t>
        <a:bodyPr/>
        <a:lstStyle/>
        <a:p>
          <a:endParaRPr lang="en-US"/>
        </a:p>
      </dgm:t>
    </dgm:pt>
    <dgm:pt modelId="{88FDCCF8-A6FF-47A1-8C98-A91BDF522DBD}">
      <dgm:prSet/>
      <dgm:spPr/>
      <dgm:t>
        <a:bodyPr/>
        <a:lstStyle/>
        <a:p>
          <a:pPr rtl="0"/>
          <a:r>
            <a:rPr lang="en-US" dirty="0" smtClean="0"/>
            <a:t>Allows to trace features in Grid objects</a:t>
          </a:r>
          <a:endParaRPr lang="en-US" dirty="0"/>
        </a:p>
      </dgm:t>
    </dgm:pt>
    <dgm:pt modelId="{050534BD-5002-4BC2-A0B6-7C3DE4868042}" type="parTrans" cxnId="{D385C6F3-5932-412A-BE8A-613FAB1F11C6}">
      <dgm:prSet/>
      <dgm:spPr/>
      <dgm:t>
        <a:bodyPr/>
        <a:lstStyle/>
        <a:p>
          <a:endParaRPr lang="en-US"/>
        </a:p>
      </dgm:t>
    </dgm:pt>
    <dgm:pt modelId="{88E6A0DD-2420-41CE-98C1-38098E49A8B4}" type="sibTrans" cxnId="{D385C6F3-5932-412A-BE8A-613FAB1F11C6}">
      <dgm:prSet/>
      <dgm:spPr/>
      <dgm:t>
        <a:bodyPr/>
        <a:lstStyle/>
        <a:p>
          <a:endParaRPr lang="en-US"/>
        </a:p>
      </dgm:t>
    </dgm:pt>
    <dgm:pt modelId="{C46F9269-7E24-451A-89A5-CB862FA8119A}">
      <dgm:prSet/>
      <dgm:spPr/>
      <dgm:t>
        <a:bodyPr/>
        <a:lstStyle/>
        <a:p>
          <a:pPr rtl="0"/>
          <a:r>
            <a:rPr lang="en-US" dirty="0" smtClean="0"/>
            <a:t>Generalization of one-dimensional “time” to higher-dimensional parameter spaces possible</a:t>
          </a:r>
          <a:endParaRPr lang="en-US" dirty="0"/>
        </a:p>
      </dgm:t>
    </dgm:pt>
    <dgm:pt modelId="{EBC087E0-C507-4C61-880C-1AEF4757AE03}" type="parTrans" cxnId="{8BBF5ED8-9581-4054-9405-09269F88A9BB}">
      <dgm:prSet/>
      <dgm:spPr/>
      <dgm:t>
        <a:bodyPr/>
        <a:lstStyle/>
        <a:p>
          <a:endParaRPr lang="en-US"/>
        </a:p>
      </dgm:t>
    </dgm:pt>
    <dgm:pt modelId="{4DB46333-E1D9-40ED-A42E-DEA3ED0677B5}" type="sibTrans" cxnId="{8BBF5ED8-9581-4054-9405-09269F88A9BB}">
      <dgm:prSet/>
      <dgm:spPr/>
      <dgm:t>
        <a:bodyPr/>
        <a:lstStyle/>
        <a:p>
          <a:endParaRPr lang="en-US"/>
        </a:p>
      </dgm:t>
    </dgm:pt>
    <dgm:pt modelId="{F959AF9A-A9AD-47FA-A752-687AD2E0AF24}">
      <dgm:prSet custT="1"/>
      <dgm:spPr/>
      <dgm:t>
        <a:bodyPr/>
        <a:lstStyle/>
        <a:p>
          <a:pPr rtl="0"/>
          <a:r>
            <a:rPr lang="en-US" sz="1400" dirty="0" smtClean="0">
              <a:sym typeface="Wingdings" pitchFamily="2" charset="2"/>
            </a:rPr>
            <a:t> </a:t>
          </a:r>
          <a:r>
            <a:rPr lang="en-US" sz="1400" dirty="0" smtClean="0"/>
            <a:t>Easy synchronization of distinct data sources</a:t>
          </a:r>
          <a:endParaRPr lang="en-US" sz="1400" dirty="0"/>
        </a:p>
      </dgm:t>
    </dgm:pt>
    <dgm:pt modelId="{AD89A70D-3139-4884-8C6F-B62E1972108F}" type="parTrans" cxnId="{6CF8B8F0-1EB9-4092-9B61-2D95413A5308}">
      <dgm:prSet/>
      <dgm:spPr/>
      <dgm:t>
        <a:bodyPr/>
        <a:lstStyle/>
        <a:p>
          <a:endParaRPr lang="en-US"/>
        </a:p>
      </dgm:t>
    </dgm:pt>
    <dgm:pt modelId="{55EDE72C-541C-4EA1-BB62-5789271F3926}" type="sibTrans" cxnId="{6CF8B8F0-1EB9-4092-9B61-2D95413A5308}">
      <dgm:prSet/>
      <dgm:spPr/>
      <dgm:t>
        <a:bodyPr/>
        <a:lstStyle/>
        <a:p>
          <a:endParaRPr lang="en-US"/>
        </a:p>
      </dgm:t>
    </dgm:pt>
    <dgm:pt modelId="{DC3FD1FD-11D9-4FD9-93F0-97E4D89A25EA}">
      <dgm:prSet custT="1"/>
      <dgm:spPr/>
      <dgm:t>
        <a:bodyPr/>
        <a:lstStyle/>
        <a:p>
          <a:pPr rtl="0"/>
          <a:endParaRPr lang="en-US" sz="1400" dirty="0"/>
        </a:p>
      </dgm:t>
    </dgm:pt>
    <dgm:pt modelId="{58F0FD0B-2718-48F4-8C72-57B2167CCFB2}" type="parTrans" cxnId="{C8741490-3156-461D-BC11-248D2B615F2E}">
      <dgm:prSet/>
      <dgm:spPr/>
      <dgm:t>
        <a:bodyPr/>
        <a:lstStyle/>
        <a:p>
          <a:endParaRPr lang="en-US"/>
        </a:p>
      </dgm:t>
    </dgm:pt>
    <dgm:pt modelId="{6F444651-DBFE-4A11-9957-18B9C2B0417A}" type="sibTrans" cxnId="{C8741490-3156-461D-BC11-248D2B615F2E}">
      <dgm:prSet/>
      <dgm:spPr/>
      <dgm:t>
        <a:bodyPr/>
        <a:lstStyle/>
        <a:p>
          <a:endParaRPr lang="en-US"/>
        </a:p>
      </dgm:t>
    </dgm:pt>
    <dgm:pt modelId="{D04BC821-F764-4C2C-95E7-A1351873B5AA}">
      <dgm:prSet custT="1"/>
      <dgm:spPr/>
      <dgm:t>
        <a:bodyPr/>
        <a:lstStyle/>
        <a:p>
          <a:pPr rtl="0"/>
          <a:endParaRPr lang="en-US" sz="1400" dirty="0"/>
        </a:p>
      </dgm:t>
    </dgm:pt>
    <dgm:pt modelId="{054DF952-4CAA-43C4-9E6C-D8188EEE1447}" type="parTrans" cxnId="{EB269C83-21E4-486E-9A02-0C5C612B90F4}">
      <dgm:prSet/>
      <dgm:spPr/>
      <dgm:t>
        <a:bodyPr/>
        <a:lstStyle/>
        <a:p>
          <a:endParaRPr lang="en-US"/>
        </a:p>
      </dgm:t>
    </dgm:pt>
    <dgm:pt modelId="{52DC79BD-980F-479D-8B76-1DBB1F6E80CC}" type="sibTrans" cxnId="{EB269C83-21E4-486E-9A02-0C5C612B90F4}">
      <dgm:prSet/>
      <dgm:spPr/>
      <dgm:t>
        <a:bodyPr/>
        <a:lstStyle/>
        <a:p>
          <a:endParaRPr lang="en-US"/>
        </a:p>
      </dgm:t>
    </dgm:pt>
    <dgm:pt modelId="{7D647B43-281E-4764-86F4-9E37413E4D03}">
      <dgm:prSet/>
      <dgm:spPr/>
      <dgm:t>
        <a:bodyPr/>
        <a:lstStyle/>
        <a:p>
          <a:pPr rtl="0"/>
          <a:endParaRPr lang="en-US"/>
        </a:p>
      </dgm:t>
    </dgm:pt>
    <dgm:pt modelId="{13756B16-11FB-466F-A939-0744B0F6699E}" type="parTrans" cxnId="{5DC05CDA-E954-4FB1-83D7-44D0BA026753}">
      <dgm:prSet/>
      <dgm:spPr/>
      <dgm:t>
        <a:bodyPr/>
        <a:lstStyle/>
        <a:p>
          <a:endParaRPr lang="en-US"/>
        </a:p>
      </dgm:t>
    </dgm:pt>
    <dgm:pt modelId="{E1AE8E8C-A7C6-4108-901F-07302EFD6809}" type="sibTrans" cxnId="{5DC05CDA-E954-4FB1-83D7-44D0BA026753}">
      <dgm:prSet/>
      <dgm:spPr/>
      <dgm:t>
        <a:bodyPr/>
        <a:lstStyle/>
        <a:p>
          <a:endParaRPr lang="en-US"/>
        </a:p>
      </dgm:t>
    </dgm:pt>
    <dgm:pt modelId="{94F11E70-A04E-4022-9C5B-1D1371B27C20}">
      <dgm:prSet/>
      <dgm:spPr/>
      <dgm:t>
        <a:bodyPr/>
        <a:lstStyle/>
        <a:p>
          <a:pPr rtl="0"/>
          <a:r>
            <a:rPr lang="en-US" dirty="0" smtClean="0"/>
            <a:t>Compare an ensemble of simulations</a:t>
          </a:r>
          <a:endParaRPr lang="en-US" dirty="0"/>
        </a:p>
      </dgm:t>
    </dgm:pt>
    <dgm:pt modelId="{6F16A273-E31B-40D7-B2BA-2E6CDBA78644}" type="parTrans" cxnId="{682FEFD4-AF51-42BD-A187-33567A57ADDC}">
      <dgm:prSet/>
      <dgm:spPr/>
      <dgm:t>
        <a:bodyPr/>
        <a:lstStyle/>
        <a:p>
          <a:endParaRPr lang="en-US"/>
        </a:p>
      </dgm:t>
    </dgm:pt>
    <dgm:pt modelId="{6E51CC78-5444-4467-A4CC-89C5F8C8C9F8}" type="sibTrans" cxnId="{682FEFD4-AF51-42BD-A187-33567A57ADDC}">
      <dgm:prSet/>
      <dgm:spPr/>
      <dgm:t>
        <a:bodyPr/>
        <a:lstStyle/>
        <a:p>
          <a:endParaRPr lang="en-US"/>
        </a:p>
      </dgm:t>
    </dgm:pt>
    <dgm:pt modelId="{28D94FB6-793D-4116-98C8-75B01A8C2A95}">
      <dgm:prSet/>
      <dgm:spPr/>
      <dgm:t>
        <a:bodyPr/>
        <a:lstStyle/>
        <a:p>
          <a:pPr rtl="0"/>
          <a:endParaRPr lang="en-US" dirty="0"/>
        </a:p>
      </dgm:t>
    </dgm:pt>
    <dgm:pt modelId="{A69068E4-15CF-4B42-A22A-5AEC1D518653}" type="parTrans" cxnId="{A057CF9F-84BA-436B-90F4-16BEA35A315A}">
      <dgm:prSet/>
      <dgm:spPr/>
      <dgm:t>
        <a:bodyPr/>
        <a:lstStyle/>
        <a:p>
          <a:endParaRPr lang="en-US"/>
        </a:p>
      </dgm:t>
    </dgm:pt>
    <dgm:pt modelId="{4BE3B91C-DD8E-4075-8F2C-EBA90DB136C9}" type="sibTrans" cxnId="{A057CF9F-84BA-436B-90F4-16BEA35A315A}">
      <dgm:prSet/>
      <dgm:spPr/>
      <dgm:t>
        <a:bodyPr/>
        <a:lstStyle/>
        <a:p>
          <a:endParaRPr lang="en-US"/>
        </a:p>
      </dgm:t>
    </dgm:pt>
    <dgm:pt modelId="{15CB0E53-A7B1-4CEC-A5AD-BBC1A26BFAFF}" type="pres">
      <dgm:prSet presAssocID="{3755F410-4886-40F3-985C-750D764F1E0F}" presName="linear" presStyleCnt="0">
        <dgm:presLayoutVars>
          <dgm:animLvl val="lvl"/>
          <dgm:resizeHandles val="exact"/>
        </dgm:presLayoutVars>
      </dgm:prSet>
      <dgm:spPr/>
      <dgm:t>
        <a:bodyPr/>
        <a:lstStyle/>
        <a:p>
          <a:endParaRPr lang="en-US"/>
        </a:p>
      </dgm:t>
    </dgm:pt>
    <dgm:pt modelId="{9EB3F753-A226-48BD-8B1D-CF5EA6A8381A}" type="pres">
      <dgm:prSet presAssocID="{2E1899BA-44DE-4A92-8C75-DA8BEFC22884}" presName="parentText" presStyleLbl="node1" presStyleIdx="0" presStyleCnt="3" custScaleY="66604">
        <dgm:presLayoutVars>
          <dgm:chMax val="0"/>
          <dgm:bulletEnabled val="1"/>
        </dgm:presLayoutVars>
      </dgm:prSet>
      <dgm:spPr/>
      <dgm:t>
        <a:bodyPr/>
        <a:lstStyle/>
        <a:p>
          <a:endParaRPr lang="en-US"/>
        </a:p>
      </dgm:t>
    </dgm:pt>
    <dgm:pt modelId="{7CF94F11-4DBA-47CA-8FF4-F63DCC24562A}" type="pres">
      <dgm:prSet presAssocID="{2E1899BA-44DE-4A92-8C75-DA8BEFC22884}" presName="childText" presStyleLbl="revTx" presStyleIdx="0" presStyleCnt="3">
        <dgm:presLayoutVars>
          <dgm:bulletEnabled val="1"/>
        </dgm:presLayoutVars>
      </dgm:prSet>
      <dgm:spPr/>
      <dgm:t>
        <a:bodyPr/>
        <a:lstStyle/>
        <a:p>
          <a:endParaRPr lang="en-US"/>
        </a:p>
      </dgm:t>
    </dgm:pt>
    <dgm:pt modelId="{E59B1577-D50D-47AC-BB42-9B4042A3FAD3}" type="pres">
      <dgm:prSet presAssocID="{4963C749-250E-42BF-A622-9CBA4C925252}" presName="parentText" presStyleLbl="node1" presStyleIdx="1" presStyleCnt="3" custScaleY="66498">
        <dgm:presLayoutVars>
          <dgm:chMax val="0"/>
          <dgm:bulletEnabled val="1"/>
        </dgm:presLayoutVars>
      </dgm:prSet>
      <dgm:spPr/>
      <dgm:t>
        <a:bodyPr/>
        <a:lstStyle/>
        <a:p>
          <a:endParaRPr lang="en-US"/>
        </a:p>
      </dgm:t>
    </dgm:pt>
    <dgm:pt modelId="{7DC42EE9-5F64-4FBF-9F45-8AC818D1802E}" type="pres">
      <dgm:prSet presAssocID="{4963C749-250E-42BF-A622-9CBA4C925252}" presName="childText" presStyleLbl="revTx" presStyleIdx="1" presStyleCnt="3">
        <dgm:presLayoutVars>
          <dgm:bulletEnabled val="1"/>
        </dgm:presLayoutVars>
      </dgm:prSet>
      <dgm:spPr/>
      <dgm:t>
        <a:bodyPr/>
        <a:lstStyle/>
        <a:p>
          <a:endParaRPr lang="en-US"/>
        </a:p>
      </dgm:t>
    </dgm:pt>
    <dgm:pt modelId="{66D675C3-E9EA-4C27-A489-05CEDF510B4B}" type="pres">
      <dgm:prSet presAssocID="{C46F9269-7E24-451A-89A5-CB862FA8119A}" presName="parentText" presStyleLbl="node1" presStyleIdx="2" presStyleCnt="3" custScaleY="81748">
        <dgm:presLayoutVars>
          <dgm:chMax val="0"/>
          <dgm:bulletEnabled val="1"/>
        </dgm:presLayoutVars>
      </dgm:prSet>
      <dgm:spPr/>
      <dgm:t>
        <a:bodyPr/>
        <a:lstStyle/>
        <a:p>
          <a:endParaRPr lang="en-US"/>
        </a:p>
      </dgm:t>
    </dgm:pt>
    <dgm:pt modelId="{AB775579-98EA-4C2A-9266-DFB81F5C66D4}" type="pres">
      <dgm:prSet presAssocID="{C46F9269-7E24-451A-89A5-CB862FA8119A}" presName="childText" presStyleLbl="revTx" presStyleIdx="2" presStyleCnt="3">
        <dgm:presLayoutVars>
          <dgm:bulletEnabled val="1"/>
        </dgm:presLayoutVars>
      </dgm:prSet>
      <dgm:spPr/>
      <dgm:t>
        <a:bodyPr/>
        <a:lstStyle/>
        <a:p>
          <a:endParaRPr lang="en-US"/>
        </a:p>
      </dgm:t>
    </dgm:pt>
  </dgm:ptLst>
  <dgm:cxnLst>
    <dgm:cxn modelId="{C8741490-3156-461D-BC11-248D2B615F2E}" srcId="{2E1899BA-44DE-4A92-8C75-DA8BEFC22884}" destId="{DC3FD1FD-11D9-4FD9-93F0-97E4D89A25EA}" srcOrd="4" destOrd="0" parTransId="{58F0FD0B-2718-48F4-8C72-57B2167CCFB2}" sibTransId="{6F444651-DBFE-4A11-9957-18B9C2B0417A}"/>
    <dgm:cxn modelId="{6CF8B8F0-1EB9-4092-9B61-2D95413A5308}" srcId="{2E1899BA-44DE-4A92-8C75-DA8BEFC22884}" destId="{F959AF9A-A9AD-47FA-A752-687AD2E0AF24}" srcOrd="3" destOrd="0" parTransId="{AD89A70D-3139-4884-8C6F-B62E1972108F}" sibTransId="{55EDE72C-541C-4EA1-BB62-5789271F3926}"/>
    <dgm:cxn modelId="{84E85556-CD64-433B-AB21-BECA9C1E439C}" srcId="{2E1899BA-44DE-4A92-8C75-DA8BEFC22884}" destId="{821AABBD-ECA6-4B4A-92FC-7F9CBDF93B93}" srcOrd="1" destOrd="0" parTransId="{09273F4E-2F84-42C1-B233-16F16F0AE560}" sibTransId="{CD83E15E-F506-4D1D-9CD4-221A95E9A6A2}"/>
    <dgm:cxn modelId="{8A3F40FD-ECEE-4955-BFF4-12B70892C0D1}" type="presOf" srcId="{2E1899BA-44DE-4A92-8C75-DA8BEFC22884}" destId="{9EB3F753-A226-48BD-8B1D-CF5EA6A8381A}" srcOrd="0" destOrd="0" presId="urn:microsoft.com/office/officeart/2005/8/layout/vList2"/>
    <dgm:cxn modelId="{74816B75-D38C-4E97-8176-5A18AAB04B79}" type="presOf" srcId="{C46F9269-7E24-451A-89A5-CB862FA8119A}" destId="{66D675C3-E9EA-4C27-A489-05CEDF510B4B}" srcOrd="0" destOrd="0" presId="urn:microsoft.com/office/officeart/2005/8/layout/vList2"/>
    <dgm:cxn modelId="{BC212C35-07B8-4A45-B8FE-C515FD5B5358}" srcId="{4963C749-250E-42BF-A622-9CBA4C925252}" destId="{29DC5A32-F4BF-424D-92ED-A53160C91354}" srcOrd="2" destOrd="0" parTransId="{744E5BFA-A01F-44AB-8D5C-767637B03E34}" sibTransId="{CF273E5D-E176-4C87-9053-F5219E9D4A57}"/>
    <dgm:cxn modelId="{5DC05CDA-E954-4FB1-83D7-44D0BA026753}" srcId="{4963C749-250E-42BF-A622-9CBA4C925252}" destId="{7D647B43-281E-4764-86F4-9E37413E4D03}" srcOrd="0" destOrd="0" parTransId="{13756B16-11FB-466F-A939-0744B0F6699E}" sibTransId="{E1AE8E8C-A7C6-4108-901F-07302EFD6809}"/>
    <dgm:cxn modelId="{356C66A8-3127-4C40-8945-436F8FB13256}" type="presOf" srcId="{88FDCCF8-A6FF-47A1-8C98-A91BDF522DBD}" destId="{7DC42EE9-5F64-4FBF-9F45-8AC818D1802E}" srcOrd="0" destOrd="3" presId="urn:microsoft.com/office/officeart/2005/8/layout/vList2"/>
    <dgm:cxn modelId="{A057CF9F-84BA-436B-90F4-16BEA35A315A}" srcId="{C46F9269-7E24-451A-89A5-CB862FA8119A}" destId="{28D94FB6-793D-4116-98C8-75B01A8C2A95}" srcOrd="0" destOrd="0" parTransId="{A69068E4-15CF-4B42-A22A-5AEC1D518653}" sibTransId="{4BE3B91C-DD8E-4075-8F2C-EBA90DB136C9}"/>
    <dgm:cxn modelId="{6AFF15BD-D9F7-4E33-937A-492769ACD9B3}" type="presOf" srcId="{7D647B43-281E-4764-86F4-9E37413E4D03}" destId="{7DC42EE9-5F64-4FBF-9F45-8AC818D1802E}" srcOrd="0" destOrd="0" presId="urn:microsoft.com/office/officeart/2005/8/layout/vList2"/>
    <dgm:cxn modelId="{708268B0-33E5-414B-92B6-6F6CCB41837B}" type="presOf" srcId="{94F11E70-A04E-4022-9C5B-1D1371B27C20}" destId="{AB775579-98EA-4C2A-9266-DFB81F5C66D4}" srcOrd="0" destOrd="1" presId="urn:microsoft.com/office/officeart/2005/8/layout/vList2"/>
    <dgm:cxn modelId="{27021BD1-B372-457B-8BA5-FACF8A5A7BFB}" srcId="{3755F410-4886-40F3-985C-750D764F1E0F}" destId="{2E1899BA-44DE-4A92-8C75-DA8BEFC22884}" srcOrd="0" destOrd="0" parTransId="{7DB64FCA-611A-4AB3-AD4B-929866698D58}" sibTransId="{81FAE291-AFD2-464B-9EA2-311A5649ACA4}"/>
    <dgm:cxn modelId="{D385C6F3-5932-412A-BE8A-613FAB1F11C6}" srcId="{4963C749-250E-42BF-A622-9CBA4C925252}" destId="{88FDCCF8-A6FF-47A1-8C98-A91BDF522DBD}" srcOrd="3" destOrd="0" parTransId="{050534BD-5002-4BC2-A0B6-7C3DE4868042}" sibTransId="{88E6A0DD-2420-41CE-98C1-38098E49A8B4}"/>
    <dgm:cxn modelId="{8BBF5ED8-9581-4054-9405-09269F88A9BB}" srcId="{3755F410-4886-40F3-985C-750D764F1E0F}" destId="{C46F9269-7E24-451A-89A5-CB862FA8119A}" srcOrd="2" destOrd="0" parTransId="{EBC087E0-C507-4C61-880C-1AEF4757AE03}" sibTransId="{4DB46333-E1D9-40ED-A42E-DEA3ED0677B5}"/>
    <dgm:cxn modelId="{4BA40D7D-F314-42B2-BC46-3A45DF905E11}" type="presOf" srcId="{044FBB44-0F82-4E97-BE89-7D989F7C0777}" destId="{7DC42EE9-5F64-4FBF-9F45-8AC818D1802E}" srcOrd="0" destOrd="1" presId="urn:microsoft.com/office/officeart/2005/8/layout/vList2"/>
    <dgm:cxn modelId="{EB269C83-21E4-486E-9A02-0C5C612B90F4}" srcId="{2E1899BA-44DE-4A92-8C75-DA8BEFC22884}" destId="{D04BC821-F764-4C2C-95E7-A1351873B5AA}" srcOrd="0" destOrd="0" parTransId="{054DF952-4CAA-43C4-9E6C-D8188EEE1447}" sibTransId="{52DC79BD-980F-479D-8B76-1DBB1F6E80CC}"/>
    <dgm:cxn modelId="{0798735D-E01C-47C7-AF44-A6929564AE4F}" type="presOf" srcId="{29DC5A32-F4BF-424D-92ED-A53160C91354}" destId="{7DC42EE9-5F64-4FBF-9F45-8AC818D1802E}" srcOrd="0" destOrd="2" presId="urn:microsoft.com/office/officeart/2005/8/layout/vList2"/>
    <dgm:cxn modelId="{84995CE2-CCDB-4AC1-AEE9-3D4CBC8B11CB}" type="presOf" srcId="{3755F410-4886-40F3-985C-750D764F1E0F}" destId="{15CB0E53-A7B1-4CEC-A5AD-BBC1A26BFAFF}" srcOrd="0" destOrd="0" presId="urn:microsoft.com/office/officeart/2005/8/layout/vList2"/>
    <dgm:cxn modelId="{6C02971A-1CFA-471E-8B20-41F407B40EEA}" type="presOf" srcId="{28D94FB6-793D-4116-98C8-75B01A8C2A95}" destId="{AB775579-98EA-4C2A-9266-DFB81F5C66D4}" srcOrd="0" destOrd="0" presId="urn:microsoft.com/office/officeart/2005/8/layout/vList2"/>
    <dgm:cxn modelId="{6CED43D0-033B-4D4B-8E04-58D86E2057BD}" type="presOf" srcId="{DC3FD1FD-11D9-4FD9-93F0-97E4D89A25EA}" destId="{7CF94F11-4DBA-47CA-8FF4-F63DCC24562A}" srcOrd="0" destOrd="4" presId="urn:microsoft.com/office/officeart/2005/8/layout/vList2"/>
    <dgm:cxn modelId="{6F0D2275-C76B-4FD7-86DD-9EFF54588686}" srcId="{3755F410-4886-40F3-985C-750D764F1E0F}" destId="{4963C749-250E-42BF-A622-9CBA4C925252}" srcOrd="1" destOrd="0" parTransId="{E7D4A686-A6E5-403B-BD22-CDECACA89237}" sibTransId="{6F273DD0-1C0D-4D7E-BEFA-27A134CEED5E}"/>
    <dgm:cxn modelId="{835E306E-2C76-4FBD-BE89-A46B58BB9DA5}" type="presOf" srcId="{4963C749-250E-42BF-A622-9CBA4C925252}" destId="{E59B1577-D50D-47AC-BB42-9B4042A3FAD3}" srcOrd="0" destOrd="0" presId="urn:microsoft.com/office/officeart/2005/8/layout/vList2"/>
    <dgm:cxn modelId="{5889EC10-71F7-42D6-8246-85187E85F92D}" type="presOf" srcId="{D04BC821-F764-4C2C-95E7-A1351873B5AA}" destId="{7CF94F11-4DBA-47CA-8FF4-F63DCC24562A}" srcOrd="0" destOrd="0" presId="urn:microsoft.com/office/officeart/2005/8/layout/vList2"/>
    <dgm:cxn modelId="{01498A46-BB67-49D7-B4CB-5E747A6C757B}" type="presOf" srcId="{165F0E65-32F2-4681-A275-10DADA772980}" destId="{7CF94F11-4DBA-47CA-8FF4-F63DCC24562A}" srcOrd="0" destOrd="2" presId="urn:microsoft.com/office/officeart/2005/8/layout/vList2"/>
    <dgm:cxn modelId="{D8DD46F5-EE19-46E6-92CC-9C7951D7796C}" srcId="{2E1899BA-44DE-4A92-8C75-DA8BEFC22884}" destId="{165F0E65-32F2-4681-A275-10DADA772980}" srcOrd="2" destOrd="0" parTransId="{9F3E14F0-983F-46CA-858B-7C24A95FECBC}" sibTransId="{F815DB54-A3DF-468C-AB87-B9AA3E3B3DBC}"/>
    <dgm:cxn modelId="{682FEFD4-AF51-42BD-A187-33567A57ADDC}" srcId="{C46F9269-7E24-451A-89A5-CB862FA8119A}" destId="{94F11E70-A04E-4022-9C5B-1D1371B27C20}" srcOrd="1" destOrd="0" parTransId="{6F16A273-E31B-40D7-B2BA-2E6CDBA78644}" sibTransId="{6E51CC78-5444-4467-A4CC-89C5F8C8C9F8}"/>
    <dgm:cxn modelId="{68FEAB1A-8B72-4A6D-945F-5872B9DFA1CB}" type="presOf" srcId="{F959AF9A-A9AD-47FA-A752-687AD2E0AF24}" destId="{7CF94F11-4DBA-47CA-8FF4-F63DCC24562A}" srcOrd="0" destOrd="3" presId="urn:microsoft.com/office/officeart/2005/8/layout/vList2"/>
    <dgm:cxn modelId="{87A950B0-4141-4FA4-9879-BCBFE92D5A85}" type="presOf" srcId="{821AABBD-ECA6-4B4A-92FC-7F9CBDF93B93}" destId="{7CF94F11-4DBA-47CA-8FF4-F63DCC24562A}" srcOrd="0" destOrd="1" presId="urn:microsoft.com/office/officeart/2005/8/layout/vList2"/>
    <dgm:cxn modelId="{88593F28-A118-4DBF-943F-DDF0815AE79B}" srcId="{4963C749-250E-42BF-A622-9CBA4C925252}" destId="{044FBB44-0F82-4E97-BE89-7D989F7C0777}" srcOrd="1" destOrd="0" parTransId="{B5D196BF-1D47-4DA1-84D2-C6E27232B234}" sibTransId="{DB9B24B8-F944-4250-AE8D-7058D35D1590}"/>
    <dgm:cxn modelId="{FE33DFE3-E929-4742-B67D-50E9D67AA8F5}" type="presParOf" srcId="{15CB0E53-A7B1-4CEC-A5AD-BBC1A26BFAFF}" destId="{9EB3F753-A226-48BD-8B1D-CF5EA6A8381A}" srcOrd="0" destOrd="0" presId="urn:microsoft.com/office/officeart/2005/8/layout/vList2"/>
    <dgm:cxn modelId="{C3857E20-85BE-4419-B69E-E0A7BB598F5F}" type="presParOf" srcId="{15CB0E53-A7B1-4CEC-A5AD-BBC1A26BFAFF}" destId="{7CF94F11-4DBA-47CA-8FF4-F63DCC24562A}" srcOrd="1" destOrd="0" presId="urn:microsoft.com/office/officeart/2005/8/layout/vList2"/>
    <dgm:cxn modelId="{66865AF1-455D-491D-8DF2-4F179337B074}" type="presParOf" srcId="{15CB0E53-A7B1-4CEC-A5AD-BBC1A26BFAFF}" destId="{E59B1577-D50D-47AC-BB42-9B4042A3FAD3}" srcOrd="2" destOrd="0" presId="urn:microsoft.com/office/officeart/2005/8/layout/vList2"/>
    <dgm:cxn modelId="{79007FA2-86A6-4A73-909F-A353651B855E}" type="presParOf" srcId="{15CB0E53-A7B1-4CEC-A5AD-BBC1A26BFAFF}" destId="{7DC42EE9-5F64-4FBF-9F45-8AC818D1802E}" srcOrd="3" destOrd="0" presId="urn:microsoft.com/office/officeart/2005/8/layout/vList2"/>
    <dgm:cxn modelId="{E9AFA123-5162-4D46-91CC-1F447C569867}" type="presParOf" srcId="{15CB0E53-A7B1-4CEC-A5AD-BBC1A26BFAFF}" destId="{66D675C3-E9EA-4C27-A489-05CEDF510B4B}" srcOrd="4" destOrd="0" presId="urn:microsoft.com/office/officeart/2005/8/layout/vList2"/>
    <dgm:cxn modelId="{659F1443-4350-40D6-A081-58664DCB0E15}" type="presParOf" srcId="{15CB0E53-A7B1-4CEC-A5AD-BBC1A26BFAFF}" destId="{AB775579-98EA-4C2A-9266-DFB81F5C66D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1A92F-A68F-44FF-A081-CC7BBB797374}">
      <dsp:nvSpPr>
        <dsp:cNvPr id="0" name=""/>
        <dsp:cNvSpPr/>
      </dsp:nvSpPr>
      <dsp:spPr>
        <a:xfrm>
          <a:off x="3371403" y="1802"/>
          <a:ext cx="1486792" cy="743396"/>
        </a:xfrm>
        <a:prstGeom prst="roundRect">
          <a:avLst>
            <a:gd name="adj" fmla="val 10000"/>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Amira</a:t>
          </a:r>
          <a:endParaRPr lang="en-US" sz="1600" kern="1200"/>
        </a:p>
      </dsp:txBody>
      <dsp:txXfrm>
        <a:off x="3393176" y="23575"/>
        <a:ext cx="1443246" cy="699850"/>
      </dsp:txXfrm>
    </dsp:sp>
    <dsp:sp modelId="{0578DE38-74F1-460D-809A-71CBAE5A9194}">
      <dsp:nvSpPr>
        <dsp:cNvPr id="0" name=""/>
        <dsp:cNvSpPr/>
      </dsp:nvSpPr>
      <dsp:spPr>
        <a:xfrm rot="2160000">
          <a:off x="4720588" y="965123"/>
          <a:ext cx="775140" cy="260188"/>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798644" y="1017161"/>
        <a:ext cx="619028" cy="156112"/>
      </dsp:txXfrm>
    </dsp:sp>
    <dsp:sp modelId="{43C48A03-9587-4AFB-89C5-08E99C7D937F}">
      <dsp:nvSpPr>
        <dsp:cNvPr id="0" name=""/>
        <dsp:cNvSpPr/>
      </dsp:nvSpPr>
      <dsp:spPr>
        <a:xfrm>
          <a:off x="5358121" y="1445237"/>
          <a:ext cx="1486792" cy="743396"/>
        </a:xfrm>
        <a:prstGeom prst="roundRect">
          <a:avLst>
            <a:gd name="adj" fmla="val 10000"/>
          </a:avLst>
        </a:prstGeom>
        <a:solidFill>
          <a:schemeClr val="accent3">
            <a:hueOff val="0"/>
            <a:satOff val="0"/>
            <a:lumOff val="0"/>
            <a:alphaOff val="0"/>
          </a:schemeClr>
        </a:solidFill>
        <a:ln>
          <a:noFill/>
        </a:ln>
        <a:effectLst>
          <a:glow rad="70000">
            <a:schemeClr val="accent3">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AVS</a:t>
          </a:r>
          <a:endParaRPr lang="en-US" sz="1600" kern="1200"/>
        </a:p>
      </dsp:txBody>
      <dsp:txXfrm>
        <a:off x="5379894" y="1467010"/>
        <a:ext cx="1443246" cy="699850"/>
      </dsp:txXfrm>
    </dsp:sp>
    <dsp:sp modelId="{B954AE4A-57EB-41D8-BE41-11ABC4AD34BD}">
      <dsp:nvSpPr>
        <dsp:cNvPr id="0" name=""/>
        <dsp:cNvSpPr/>
      </dsp:nvSpPr>
      <dsp:spPr>
        <a:xfrm rot="6480000">
          <a:off x="5334518" y="2854604"/>
          <a:ext cx="775140" cy="260188"/>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412574" y="2906642"/>
        <a:ext cx="619028" cy="156112"/>
      </dsp:txXfrm>
    </dsp:sp>
    <dsp:sp modelId="{51D939D5-DDB7-44B4-9BA8-5216295E1AF7}">
      <dsp:nvSpPr>
        <dsp:cNvPr id="0" name=""/>
        <dsp:cNvSpPr/>
      </dsp:nvSpPr>
      <dsp:spPr>
        <a:xfrm>
          <a:off x="4599262" y="3780764"/>
          <a:ext cx="1486792" cy="743396"/>
        </a:xfrm>
        <a:prstGeom prst="roundRect">
          <a:avLst>
            <a:gd name="adj" fmla="val 10000"/>
          </a:avLst>
        </a:prstGeom>
        <a:solidFill>
          <a:schemeClr val="accent4">
            <a:hueOff val="0"/>
            <a:satOff val="0"/>
            <a:lumOff val="0"/>
            <a:alphaOff val="0"/>
          </a:schemeClr>
        </a:solidFill>
        <a:ln>
          <a:noFill/>
        </a:ln>
        <a:effectLst>
          <a:glow rad="70000">
            <a:schemeClr val="accent4">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Visit/Paraview</a:t>
          </a:r>
          <a:endParaRPr lang="en-US" sz="1600" kern="1200"/>
        </a:p>
      </dsp:txBody>
      <dsp:txXfrm>
        <a:off x="4621035" y="3802537"/>
        <a:ext cx="1443246" cy="699850"/>
      </dsp:txXfrm>
    </dsp:sp>
    <dsp:sp modelId="{64F5407D-BA3F-4D28-9BC8-BD173766F84C}">
      <dsp:nvSpPr>
        <dsp:cNvPr id="0" name=""/>
        <dsp:cNvSpPr/>
      </dsp:nvSpPr>
      <dsp:spPr>
        <a:xfrm rot="10800000">
          <a:off x="3727229" y="4022368"/>
          <a:ext cx="775140" cy="260188"/>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805285" y="4074406"/>
        <a:ext cx="619028" cy="156112"/>
      </dsp:txXfrm>
    </dsp:sp>
    <dsp:sp modelId="{D8664326-E571-470C-B952-426BAF2656D6}">
      <dsp:nvSpPr>
        <dsp:cNvPr id="0" name=""/>
        <dsp:cNvSpPr/>
      </dsp:nvSpPr>
      <dsp:spPr>
        <a:xfrm>
          <a:off x="2143544" y="3780764"/>
          <a:ext cx="1486792" cy="743396"/>
        </a:xfrm>
        <a:prstGeom prst="roundRect">
          <a:avLst>
            <a:gd name="adj" fmla="val 10000"/>
          </a:avLst>
        </a:prstGeom>
        <a:solidFill>
          <a:schemeClr val="accent5">
            <a:hueOff val="0"/>
            <a:satOff val="0"/>
            <a:lumOff val="0"/>
            <a:alphaOff val="0"/>
          </a:schemeClr>
        </a:solidFill>
        <a:ln>
          <a:noFill/>
        </a:ln>
        <a:effectLst>
          <a:glow rad="70000">
            <a:schemeClr val="accent5">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OpenDX</a:t>
          </a:r>
          <a:endParaRPr lang="en-US" sz="1600" kern="1200"/>
        </a:p>
      </dsp:txBody>
      <dsp:txXfrm>
        <a:off x="2165317" y="3802537"/>
        <a:ext cx="1443246" cy="699850"/>
      </dsp:txXfrm>
    </dsp:sp>
    <dsp:sp modelId="{61F6E9B8-EB16-45C6-A725-FB129C95EE84}">
      <dsp:nvSpPr>
        <dsp:cNvPr id="0" name=""/>
        <dsp:cNvSpPr/>
      </dsp:nvSpPr>
      <dsp:spPr>
        <a:xfrm rot="15120000">
          <a:off x="2119941" y="2854604"/>
          <a:ext cx="775140" cy="260188"/>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197997" y="2906642"/>
        <a:ext cx="619028" cy="156112"/>
      </dsp:txXfrm>
    </dsp:sp>
    <dsp:sp modelId="{8FD06379-4C2C-4EB2-B598-A95310E195EB}">
      <dsp:nvSpPr>
        <dsp:cNvPr id="0" name=""/>
        <dsp:cNvSpPr/>
      </dsp:nvSpPr>
      <dsp:spPr>
        <a:xfrm>
          <a:off x="1384685" y="1445237"/>
          <a:ext cx="1486792" cy="743396"/>
        </a:xfrm>
        <a:prstGeom prst="roundRect">
          <a:avLst>
            <a:gd name="adj" fmla="val 10000"/>
          </a:avLst>
        </a:prstGeom>
        <a:solidFill>
          <a:schemeClr val="accent6">
            <a:hueOff val="0"/>
            <a:satOff val="0"/>
            <a:lumOff val="0"/>
            <a:alphaOff val="0"/>
          </a:schemeClr>
        </a:solidFill>
        <a:ln>
          <a:noFill/>
        </a:ln>
        <a:effectLst>
          <a:glow rad="70000">
            <a:schemeClr val="accent6">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Vish</a:t>
          </a:r>
          <a:endParaRPr lang="en-US" sz="1600" kern="1200"/>
        </a:p>
      </dsp:txBody>
      <dsp:txXfrm>
        <a:off x="1406458" y="1467010"/>
        <a:ext cx="1443246" cy="699850"/>
      </dsp:txXfrm>
    </dsp:sp>
    <dsp:sp modelId="{602B8DD1-DB8D-4A76-9F7C-A419AC65D742}">
      <dsp:nvSpPr>
        <dsp:cNvPr id="0" name=""/>
        <dsp:cNvSpPr/>
      </dsp:nvSpPr>
      <dsp:spPr>
        <a:xfrm rot="19440000">
          <a:off x="2733870" y="965123"/>
          <a:ext cx="775140" cy="260188"/>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811926" y="1017161"/>
        <a:ext cx="619028" cy="156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FE31C-006D-45EE-83CA-74CDFF05D3C0}">
      <dsp:nvSpPr>
        <dsp:cNvPr id="0" name=""/>
        <dsp:cNvSpPr/>
      </dsp:nvSpPr>
      <dsp:spPr>
        <a:xfrm rot="16200000">
          <a:off x="702" y="261838"/>
          <a:ext cx="4002285" cy="4002285"/>
        </a:xfrm>
        <a:prstGeom prst="downArrow">
          <a:avLst>
            <a:gd name="adj1" fmla="val 50000"/>
            <a:gd name="adj2" fmla="val 35000"/>
          </a:avLst>
        </a:prstGeom>
        <a:gradFill rotWithShape="0">
          <a:gsLst>
            <a:gs pos="0">
              <a:schemeClr val="accent2">
                <a:hueOff val="0"/>
                <a:satOff val="0"/>
                <a:lumOff val="0"/>
                <a:alphaOff val="0"/>
                <a:tint val="1000"/>
              </a:schemeClr>
            </a:gs>
            <a:gs pos="68000">
              <a:schemeClr val="accent2">
                <a:hueOff val="0"/>
                <a:satOff val="0"/>
                <a:lumOff val="0"/>
                <a:alphaOff val="0"/>
                <a:tint val="77000"/>
              </a:schemeClr>
            </a:gs>
            <a:gs pos="81000">
              <a:schemeClr val="accent2">
                <a:hueOff val="0"/>
                <a:satOff val="0"/>
                <a:lumOff val="0"/>
                <a:alphaOff val="0"/>
                <a:tint val="79000"/>
              </a:schemeClr>
            </a:gs>
            <a:gs pos="86000">
              <a:schemeClr val="accent2">
                <a:hueOff val="0"/>
                <a:satOff val="0"/>
                <a:lumOff val="0"/>
                <a:alphaOff val="0"/>
                <a:tint val="73000"/>
              </a:schemeClr>
            </a:gs>
            <a:gs pos="100000">
              <a:schemeClr val="accent2">
                <a:hueOff val="0"/>
                <a:satOff val="0"/>
                <a:lumOff val="0"/>
                <a:alphaOff val="0"/>
                <a:tint val="35000"/>
              </a:schemeClr>
            </a:gs>
          </a:gsLst>
          <a:lin ang="5400000" scaled="1"/>
        </a:gradFill>
        <a:ln>
          <a:noFill/>
        </a:ln>
        <a:effectLst>
          <a:glow rad="63500">
            <a:schemeClr val="accent2">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No commonly agreed data model exists for scientific visualization!</a:t>
          </a:r>
          <a:endParaRPr lang="en-US" sz="2500" kern="1200" dirty="0"/>
        </a:p>
      </dsp:txBody>
      <dsp:txXfrm rot="5400000">
        <a:off x="702" y="1262409"/>
        <a:ext cx="3301885" cy="2001143"/>
      </dsp:txXfrm>
    </dsp:sp>
    <dsp:sp modelId="{26F050CF-2CD2-4803-A9B4-E88688D111CA}">
      <dsp:nvSpPr>
        <dsp:cNvPr id="0" name=""/>
        <dsp:cNvSpPr/>
      </dsp:nvSpPr>
      <dsp:spPr>
        <a:xfrm rot="5400000">
          <a:off x="4226611" y="261838"/>
          <a:ext cx="4002285" cy="4002285"/>
        </a:xfrm>
        <a:prstGeom prst="downArrow">
          <a:avLst>
            <a:gd name="adj1" fmla="val 50000"/>
            <a:gd name="adj2" fmla="val 35000"/>
          </a:avLst>
        </a:prstGeom>
        <a:gradFill rotWithShape="0">
          <a:gsLst>
            <a:gs pos="0">
              <a:schemeClr val="accent3">
                <a:hueOff val="0"/>
                <a:satOff val="0"/>
                <a:lumOff val="0"/>
                <a:alphaOff val="0"/>
                <a:tint val="1000"/>
              </a:schemeClr>
            </a:gs>
            <a:gs pos="68000">
              <a:schemeClr val="accent3">
                <a:hueOff val="0"/>
                <a:satOff val="0"/>
                <a:lumOff val="0"/>
                <a:alphaOff val="0"/>
                <a:tint val="77000"/>
              </a:schemeClr>
            </a:gs>
            <a:gs pos="81000">
              <a:schemeClr val="accent3">
                <a:hueOff val="0"/>
                <a:satOff val="0"/>
                <a:lumOff val="0"/>
                <a:alphaOff val="0"/>
                <a:tint val="79000"/>
              </a:schemeClr>
            </a:gs>
            <a:gs pos="86000">
              <a:schemeClr val="accent3">
                <a:hueOff val="0"/>
                <a:satOff val="0"/>
                <a:lumOff val="0"/>
                <a:alphaOff val="0"/>
                <a:tint val="73000"/>
              </a:schemeClr>
            </a:gs>
            <a:gs pos="100000">
              <a:schemeClr val="accent3">
                <a:hueOff val="0"/>
                <a:satOff val="0"/>
                <a:lumOff val="0"/>
                <a:alphaOff val="0"/>
                <a:tint val="35000"/>
              </a:schemeClr>
            </a:gs>
          </a:gsLst>
          <a:lin ang="5400000" scaled="1"/>
        </a:gradFill>
        <a:ln>
          <a:noFill/>
        </a:ln>
        <a:effectLst>
          <a:glow rad="63500">
            <a:schemeClr val="accent3">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Data </a:t>
          </a:r>
          <a:r>
            <a:rPr lang="en-US" sz="2500" b="1" i="1" kern="1200" dirty="0" smtClean="0">
              <a:solidFill>
                <a:srgbClr val="FF0000"/>
              </a:solidFill>
            </a:rPr>
            <a:t>can not</a:t>
          </a:r>
          <a:r>
            <a:rPr lang="en-US" sz="2500" b="1" kern="1200" dirty="0" smtClean="0">
              <a:solidFill>
                <a:srgbClr val="FF0000"/>
              </a:solidFill>
            </a:rPr>
            <a:t> </a:t>
          </a:r>
          <a:r>
            <a:rPr lang="en-US" sz="2500" kern="1200" dirty="0" smtClean="0"/>
            <a:t>be shared among different visualization software!</a:t>
          </a:r>
          <a:endParaRPr lang="en-US" sz="2500" kern="1200" dirty="0"/>
        </a:p>
      </dsp:txBody>
      <dsp:txXfrm rot="-5400000">
        <a:off x="4927011" y="1262409"/>
        <a:ext cx="3301885" cy="2001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1A92F-A68F-44FF-A081-CC7BBB797374}">
      <dsp:nvSpPr>
        <dsp:cNvPr id="0" name=""/>
        <dsp:cNvSpPr/>
      </dsp:nvSpPr>
      <dsp:spPr>
        <a:xfrm>
          <a:off x="3371403" y="1802"/>
          <a:ext cx="1486792" cy="743396"/>
        </a:xfrm>
        <a:prstGeom prst="roundRect">
          <a:avLst>
            <a:gd name="adj" fmla="val 10000"/>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Amira</a:t>
          </a:r>
          <a:endParaRPr lang="en-US" sz="1600" kern="1200"/>
        </a:p>
      </dsp:txBody>
      <dsp:txXfrm>
        <a:off x="3393176" y="23575"/>
        <a:ext cx="1443246" cy="699850"/>
      </dsp:txXfrm>
    </dsp:sp>
    <dsp:sp modelId="{0578DE38-74F1-460D-809A-71CBAE5A9194}">
      <dsp:nvSpPr>
        <dsp:cNvPr id="0" name=""/>
        <dsp:cNvSpPr/>
      </dsp:nvSpPr>
      <dsp:spPr>
        <a:xfrm rot="2160000">
          <a:off x="4720588" y="965123"/>
          <a:ext cx="775140" cy="260188"/>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798644" y="1017161"/>
        <a:ext cx="619028" cy="156112"/>
      </dsp:txXfrm>
    </dsp:sp>
    <dsp:sp modelId="{43C48A03-9587-4AFB-89C5-08E99C7D937F}">
      <dsp:nvSpPr>
        <dsp:cNvPr id="0" name=""/>
        <dsp:cNvSpPr/>
      </dsp:nvSpPr>
      <dsp:spPr>
        <a:xfrm>
          <a:off x="5358121" y="1445237"/>
          <a:ext cx="1486792" cy="743396"/>
        </a:xfrm>
        <a:prstGeom prst="roundRect">
          <a:avLst>
            <a:gd name="adj" fmla="val 10000"/>
          </a:avLst>
        </a:prstGeom>
        <a:solidFill>
          <a:schemeClr val="accent3">
            <a:hueOff val="0"/>
            <a:satOff val="0"/>
            <a:lumOff val="0"/>
            <a:alphaOff val="0"/>
          </a:schemeClr>
        </a:solidFill>
        <a:ln>
          <a:noFill/>
        </a:ln>
        <a:effectLst>
          <a:glow rad="70000">
            <a:schemeClr val="accent3">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AVS</a:t>
          </a:r>
          <a:endParaRPr lang="en-US" sz="1600" kern="1200"/>
        </a:p>
      </dsp:txBody>
      <dsp:txXfrm>
        <a:off x="5379894" y="1467010"/>
        <a:ext cx="1443246" cy="699850"/>
      </dsp:txXfrm>
    </dsp:sp>
    <dsp:sp modelId="{B954AE4A-57EB-41D8-BE41-11ABC4AD34BD}">
      <dsp:nvSpPr>
        <dsp:cNvPr id="0" name=""/>
        <dsp:cNvSpPr/>
      </dsp:nvSpPr>
      <dsp:spPr>
        <a:xfrm rot="6480000">
          <a:off x="5334518" y="2854604"/>
          <a:ext cx="775140" cy="260188"/>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412574" y="2906642"/>
        <a:ext cx="619028" cy="156112"/>
      </dsp:txXfrm>
    </dsp:sp>
    <dsp:sp modelId="{51D939D5-DDB7-44B4-9BA8-5216295E1AF7}">
      <dsp:nvSpPr>
        <dsp:cNvPr id="0" name=""/>
        <dsp:cNvSpPr/>
      </dsp:nvSpPr>
      <dsp:spPr>
        <a:xfrm>
          <a:off x="4599262" y="3780764"/>
          <a:ext cx="1486792" cy="743396"/>
        </a:xfrm>
        <a:prstGeom prst="roundRect">
          <a:avLst>
            <a:gd name="adj" fmla="val 10000"/>
          </a:avLst>
        </a:prstGeom>
        <a:solidFill>
          <a:schemeClr val="accent4">
            <a:hueOff val="0"/>
            <a:satOff val="0"/>
            <a:lumOff val="0"/>
            <a:alphaOff val="0"/>
          </a:schemeClr>
        </a:solidFill>
        <a:ln>
          <a:noFill/>
        </a:ln>
        <a:effectLst>
          <a:glow rad="70000">
            <a:schemeClr val="accent4">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Visit/Paraview</a:t>
          </a:r>
          <a:endParaRPr lang="en-US" sz="1600" kern="1200"/>
        </a:p>
      </dsp:txBody>
      <dsp:txXfrm>
        <a:off x="4621035" y="3802537"/>
        <a:ext cx="1443246" cy="699850"/>
      </dsp:txXfrm>
    </dsp:sp>
    <dsp:sp modelId="{64F5407D-BA3F-4D28-9BC8-BD173766F84C}">
      <dsp:nvSpPr>
        <dsp:cNvPr id="0" name=""/>
        <dsp:cNvSpPr/>
      </dsp:nvSpPr>
      <dsp:spPr>
        <a:xfrm rot="10800000">
          <a:off x="3727229" y="4022368"/>
          <a:ext cx="775140" cy="260188"/>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805285" y="4074406"/>
        <a:ext cx="619028" cy="156112"/>
      </dsp:txXfrm>
    </dsp:sp>
    <dsp:sp modelId="{D8664326-E571-470C-B952-426BAF2656D6}">
      <dsp:nvSpPr>
        <dsp:cNvPr id="0" name=""/>
        <dsp:cNvSpPr/>
      </dsp:nvSpPr>
      <dsp:spPr>
        <a:xfrm>
          <a:off x="2143544" y="3780764"/>
          <a:ext cx="1486792" cy="743396"/>
        </a:xfrm>
        <a:prstGeom prst="roundRect">
          <a:avLst>
            <a:gd name="adj" fmla="val 10000"/>
          </a:avLst>
        </a:prstGeom>
        <a:solidFill>
          <a:schemeClr val="accent5">
            <a:hueOff val="0"/>
            <a:satOff val="0"/>
            <a:lumOff val="0"/>
            <a:alphaOff val="0"/>
          </a:schemeClr>
        </a:solidFill>
        <a:ln>
          <a:noFill/>
        </a:ln>
        <a:effectLst>
          <a:glow rad="70000">
            <a:schemeClr val="accent5">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OpenDX</a:t>
          </a:r>
          <a:endParaRPr lang="en-US" sz="1600" kern="1200"/>
        </a:p>
      </dsp:txBody>
      <dsp:txXfrm>
        <a:off x="2165317" y="3802537"/>
        <a:ext cx="1443246" cy="699850"/>
      </dsp:txXfrm>
    </dsp:sp>
    <dsp:sp modelId="{61F6E9B8-EB16-45C6-A725-FB129C95EE84}">
      <dsp:nvSpPr>
        <dsp:cNvPr id="0" name=""/>
        <dsp:cNvSpPr/>
      </dsp:nvSpPr>
      <dsp:spPr>
        <a:xfrm rot="15120000">
          <a:off x="2119941" y="2854604"/>
          <a:ext cx="775140" cy="260188"/>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197997" y="2906642"/>
        <a:ext cx="619028" cy="156112"/>
      </dsp:txXfrm>
    </dsp:sp>
    <dsp:sp modelId="{8FD06379-4C2C-4EB2-B598-A95310E195EB}">
      <dsp:nvSpPr>
        <dsp:cNvPr id="0" name=""/>
        <dsp:cNvSpPr/>
      </dsp:nvSpPr>
      <dsp:spPr>
        <a:xfrm>
          <a:off x="1384685" y="1445237"/>
          <a:ext cx="1486792" cy="743396"/>
        </a:xfrm>
        <a:prstGeom prst="roundRect">
          <a:avLst>
            <a:gd name="adj" fmla="val 10000"/>
          </a:avLst>
        </a:prstGeom>
        <a:solidFill>
          <a:schemeClr val="accent6">
            <a:hueOff val="0"/>
            <a:satOff val="0"/>
            <a:lumOff val="0"/>
            <a:alphaOff val="0"/>
          </a:schemeClr>
        </a:solidFill>
        <a:ln>
          <a:noFill/>
        </a:ln>
        <a:effectLst>
          <a:glow rad="70000">
            <a:schemeClr val="accent6">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Vish</a:t>
          </a:r>
          <a:endParaRPr lang="en-US" sz="1600" kern="1200"/>
        </a:p>
      </dsp:txBody>
      <dsp:txXfrm>
        <a:off x="1406458" y="1467010"/>
        <a:ext cx="1443246" cy="699850"/>
      </dsp:txXfrm>
    </dsp:sp>
    <dsp:sp modelId="{602B8DD1-DB8D-4A76-9F7C-A419AC65D742}">
      <dsp:nvSpPr>
        <dsp:cNvPr id="0" name=""/>
        <dsp:cNvSpPr/>
      </dsp:nvSpPr>
      <dsp:spPr>
        <a:xfrm rot="19440000">
          <a:off x="2733870" y="965123"/>
          <a:ext cx="775140" cy="260188"/>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811926" y="1017161"/>
        <a:ext cx="619028" cy="156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B81E3-FC90-4D32-B8C4-FF3D0615304F}">
      <dsp:nvSpPr>
        <dsp:cNvPr id="0" name=""/>
        <dsp:cNvSpPr/>
      </dsp:nvSpPr>
      <dsp:spPr>
        <a:xfrm>
          <a:off x="4104456" y="2178420"/>
          <a:ext cx="2950250" cy="483997"/>
        </a:xfrm>
        <a:custGeom>
          <a:avLst/>
          <a:gdLst/>
          <a:ahLst/>
          <a:cxnLst/>
          <a:rect l="0" t="0" r="0" b="0"/>
          <a:pathLst>
            <a:path>
              <a:moveTo>
                <a:pt x="0" y="0"/>
              </a:moveTo>
              <a:lnTo>
                <a:pt x="0" y="241998"/>
              </a:lnTo>
              <a:lnTo>
                <a:pt x="2950250" y="241998"/>
              </a:lnTo>
              <a:lnTo>
                <a:pt x="2950250" y="483997"/>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71E6CE-F046-43F2-93D2-AF2900881D40}">
      <dsp:nvSpPr>
        <dsp:cNvPr id="0" name=""/>
        <dsp:cNvSpPr/>
      </dsp:nvSpPr>
      <dsp:spPr>
        <a:xfrm>
          <a:off x="4058736" y="2178420"/>
          <a:ext cx="91440" cy="483997"/>
        </a:xfrm>
        <a:custGeom>
          <a:avLst/>
          <a:gdLst/>
          <a:ahLst/>
          <a:cxnLst/>
          <a:rect l="0" t="0" r="0" b="0"/>
          <a:pathLst>
            <a:path>
              <a:moveTo>
                <a:pt x="45720" y="0"/>
              </a:moveTo>
              <a:lnTo>
                <a:pt x="45720" y="483997"/>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1CAD2B3-9DC3-4124-ACBA-145B98056F67}">
      <dsp:nvSpPr>
        <dsp:cNvPr id="0" name=""/>
        <dsp:cNvSpPr/>
      </dsp:nvSpPr>
      <dsp:spPr>
        <a:xfrm>
          <a:off x="1154205" y="2178420"/>
          <a:ext cx="2950250" cy="483997"/>
        </a:xfrm>
        <a:custGeom>
          <a:avLst/>
          <a:gdLst/>
          <a:ahLst/>
          <a:cxnLst/>
          <a:rect l="0" t="0" r="0" b="0"/>
          <a:pathLst>
            <a:path>
              <a:moveTo>
                <a:pt x="2950250" y="0"/>
              </a:moveTo>
              <a:lnTo>
                <a:pt x="2950250" y="241998"/>
              </a:lnTo>
              <a:lnTo>
                <a:pt x="0" y="241998"/>
              </a:lnTo>
              <a:lnTo>
                <a:pt x="0" y="483997"/>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6331B07-55D2-4171-8DC8-9AB0FC720A23}">
      <dsp:nvSpPr>
        <dsp:cNvPr id="0" name=""/>
        <dsp:cNvSpPr/>
      </dsp:nvSpPr>
      <dsp:spPr>
        <a:xfrm>
          <a:off x="2029906" y="249208"/>
          <a:ext cx="4149099" cy="1929212"/>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717"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Regular Grid</a:t>
          </a:r>
          <a:endParaRPr lang="en-US" sz="2300" kern="1200" dirty="0"/>
        </a:p>
      </dsp:txBody>
      <dsp:txXfrm>
        <a:off x="2029906" y="249208"/>
        <a:ext cx="4149099" cy="1929212"/>
      </dsp:txXfrm>
    </dsp:sp>
    <dsp:sp modelId="{8125A0D5-BCBB-4A6F-81F9-31B831EC1D7E}">
      <dsp:nvSpPr>
        <dsp:cNvPr id="0" name=""/>
        <dsp:cNvSpPr/>
      </dsp:nvSpPr>
      <dsp:spPr>
        <a:xfrm>
          <a:off x="2306513" y="594966"/>
          <a:ext cx="1244916" cy="12376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a:noFill/>
        </a:ln>
        <a:effectLst>
          <a:glow rad="70000">
            <a:schemeClr val="accent1">
              <a:tint val="50000"/>
              <a:hueOff val="0"/>
              <a:satOff val="0"/>
              <a:lumOff val="0"/>
              <a:alphaOff val="0"/>
              <a:tint val="30000"/>
              <a:shade val="95000"/>
              <a:satMod val="300000"/>
              <a:alpha val="50000"/>
            </a:schemeClr>
          </a:glo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60B8BA0-676E-459E-BA17-150F5A11CD07}">
      <dsp:nvSpPr>
        <dsp:cNvPr id="0" name=""/>
        <dsp:cNvSpPr/>
      </dsp:nvSpPr>
      <dsp:spPr>
        <a:xfrm>
          <a:off x="1831" y="2662417"/>
          <a:ext cx="2304748" cy="1152374"/>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53717" tIns="14605" rIns="14605" bIns="14605" numCol="1" spcCol="1270" anchor="ctr" anchorCtr="0">
          <a:noAutofit/>
        </a:bodyPr>
        <a:lstStyle/>
        <a:p>
          <a:pPr lvl="0" algn="ctr" defTabSz="1022350">
            <a:lnSpc>
              <a:spcPct val="90000"/>
            </a:lnSpc>
            <a:spcBef>
              <a:spcPct val="0"/>
            </a:spcBef>
            <a:spcAft>
              <a:spcPct val="35000"/>
            </a:spcAft>
          </a:pPr>
          <a:r>
            <a:rPr lang="en-US" sz="2300" kern="1200" smtClean="0"/>
            <a:t>Uniform </a:t>
          </a:r>
          <a:r>
            <a:rPr lang="en-US" sz="2300" kern="1200" dirty="0" smtClean="0"/>
            <a:t>Grid</a:t>
          </a:r>
          <a:endParaRPr lang="en-US" sz="2300" kern="1200" dirty="0"/>
        </a:p>
      </dsp:txBody>
      <dsp:txXfrm>
        <a:off x="1831" y="2662417"/>
        <a:ext cx="2304748" cy="1152374"/>
      </dsp:txXfrm>
    </dsp:sp>
    <dsp:sp modelId="{8804D017-528D-48C4-8367-BAAD755E0F86}">
      <dsp:nvSpPr>
        <dsp:cNvPr id="0" name=""/>
        <dsp:cNvSpPr/>
      </dsp:nvSpPr>
      <dsp:spPr>
        <a:xfrm>
          <a:off x="117068" y="2777655"/>
          <a:ext cx="691424" cy="92189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4000" r="-24000"/>
          </a:stretch>
        </a:blipFill>
        <a:ln>
          <a:noFill/>
        </a:ln>
        <a:effectLst>
          <a:glow rad="70000">
            <a:schemeClr val="accent1">
              <a:tint val="50000"/>
              <a:hueOff val="0"/>
              <a:satOff val="0"/>
              <a:lumOff val="0"/>
              <a:alphaOff val="0"/>
              <a:tint val="30000"/>
              <a:shade val="95000"/>
              <a:satMod val="300000"/>
              <a:alpha val="50000"/>
            </a:schemeClr>
          </a:glo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FD25A14-1302-4E0C-A68F-967288F7B49C}">
      <dsp:nvSpPr>
        <dsp:cNvPr id="0" name=""/>
        <dsp:cNvSpPr/>
      </dsp:nvSpPr>
      <dsp:spPr>
        <a:xfrm>
          <a:off x="2790576" y="2662417"/>
          <a:ext cx="2627758" cy="1152374"/>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53717" tIns="14605" rIns="14605" bIns="14605" numCol="1" spcCol="1270" anchor="ctr" anchorCtr="0">
          <a:noAutofit/>
        </a:bodyPr>
        <a:lstStyle/>
        <a:p>
          <a:pPr lvl="0" algn="ctr" defTabSz="1022350">
            <a:lnSpc>
              <a:spcPct val="90000"/>
            </a:lnSpc>
            <a:spcBef>
              <a:spcPct val="0"/>
            </a:spcBef>
            <a:spcAft>
              <a:spcPct val="35000"/>
            </a:spcAft>
          </a:pPr>
          <a:r>
            <a:rPr lang="en-US" sz="2300" kern="1200" smtClean="0"/>
            <a:t>Rectilinear </a:t>
          </a:r>
          <a:r>
            <a:rPr lang="en-US" sz="2300" kern="1200" dirty="0" smtClean="0"/>
            <a:t>Grid</a:t>
          </a:r>
          <a:endParaRPr lang="en-US" sz="2300" kern="1200" dirty="0"/>
        </a:p>
      </dsp:txBody>
      <dsp:txXfrm>
        <a:off x="2790576" y="2662417"/>
        <a:ext cx="2627758" cy="1152374"/>
      </dsp:txXfrm>
    </dsp:sp>
    <dsp:sp modelId="{4DE40860-22E8-4BF6-920C-6EF29303FE9D}">
      <dsp:nvSpPr>
        <dsp:cNvPr id="0" name=""/>
        <dsp:cNvSpPr/>
      </dsp:nvSpPr>
      <dsp:spPr>
        <a:xfrm>
          <a:off x="3024336" y="2839864"/>
          <a:ext cx="777389" cy="79747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4000" r="-24000"/>
          </a:stretch>
        </a:blipFill>
        <a:ln>
          <a:noFill/>
        </a:ln>
        <a:effectLst>
          <a:glow rad="70000">
            <a:schemeClr val="accent1">
              <a:tint val="50000"/>
              <a:hueOff val="0"/>
              <a:satOff val="0"/>
              <a:lumOff val="0"/>
              <a:alphaOff val="0"/>
              <a:tint val="30000"/>
              <a:shade val="95000"/>
              <a:satMod val="300000"/>
              <a:alpha val="50000"/>
            </a:schemeClr>
          </a:glo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AD55969-D2E6-41FA-99C2-2F937D8604A6}">
      <dsp:nvSpPr>
        <dsp:cNvPr id="0" name=""/>
        <dsp:cNvSpPr/>
      </dsp:nvSpPr>
      <dsp:spPr>
        <a:xfrm>
          <a:off x="5902332" y="2662417"/>
          <a:ext cx="2304748" cy="1152374"/>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53717"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Curvilinear Grid</a:t>
          </a:r>
          <a:endParaRPr lang="en-US" sz="2300" kern="1200" dirty="0"/>
        </a:p>
      </dsp:txBody>
      <dsp:txXfrm>
        <a:off x="5902332" y="2662417"/>
        <a:ext cx="2304748" cy="1152374"/>
      </dsp:txXfrm>
    </dsp:sp>
    <dsp:sp modelId="{1E2F82FC-5F54-4703-A4E9-9206A3EE930B}">
      <dsp:nvSpPr>
        <dsp:cNvPr id="0" name=""/>
        <dsp:cNvSpPr/>
      </dsp:nvSpPr>
      <dsp:spPr>
        <a:xfrm>
          <a:off x="6017569" y="2777655"/>
          <a:ext cx="691424" cy="92189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4000" r="-24000"/>
          </a:stretch>
        </a:blipFill>
        <a:ln>
          <a:noFill/>
        </a:ln>
        <a:effectLst>
          <a:glow rad="70000">
            <a:schemeClr val="accent1">
              <a:tint val="50000"/>
              <a:hueOff val="0"/>
              <a:satOff val="0"/>
              <a:lumOff val="0"/>
              <a:alphaOff val="0"/>
              <a:tint val="30000"/>
              <a:shade val="95000"/>
              <a:satMod val="300000"/>
              <a:alpha val="50000"/>
            </a:schemeClr>
          </a:glo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083FE-D96C-4967-A131-466475231B45}">
      <dsp:nvSpPr>
        <dsp:cNvPr id="0" name=""/>
        <dsp:cNvSpPr/>
      </dsp:nvSpPr>
      <dsp:spPr>
        <a:xfrm>
          <a:off x="5707954" y="2357620"/>
          <a:ext cx="1445236" cy="132523"/>
        </a:xfrm>
        <a:custGeom>
          <a:avLst/>
          <a:gdLst/>
          <a:ahLst/>
          <a:cxnLst/>
          <a:rect l="0" t="0" r="0" b="0"/>
          <a:pathLst>
            <a:path>
              <a:moveTo>
                <a:pt x="0" y="0"/>
              </a:moveTo>
              <a:lnTo>
                <a:pt x="0" y="66261"/>
              </a:lnTo>
              <a:lnTo>
                <a:pt x="1445236" y="66261"/>
              </a:lnTo>
              <a:lnTo>
                <a:pt x="1445236" y="132523"/>
              </a:lnTo>
            </a:path>
          </a:pathLst>
        </a:custGeom>
        <a:noFill/>
        <a:ln w="1905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877F0A-52A8-4586-9F91-774527A7C6C6}">
      <dsp:nvSpPr>
        <dsp:cNvPr id="0" name=""/>
        <dsp:cNvSpPr/>
      </dsp:nvSpPr>
      <dsp:spPr>
        <a:xfrm>
          <a:off x="5580222" y="2357620"/>
          <a:ext cx="127732" cy="132523"/>
        </a:xfrm>
        <a:custGeom>
          <a:avLst/>
          <a:gdLst/>
          <a:ahLst/>
          <a:cxnLst/>
          <a:rect l="0" t="0" r="0" b="0"/>
          <a:pathLst>
            <a:path>
              <a:moveTo>
                <a:pt x="127732" y="0"/>
              </a:moveTo>
              <a:lnTo>
                <a:pt x="127732" y="66261"/>
              </a:lnTo>
              <a:lnTo>
                <a:pt x="0" y="66261"/>
              </a:lnTo>
              <a:lnTo>
                <a:pt x="0" y="132523"/>
              </a:lnTo>
            </a:path>
          </a:pathLst>
        </a:custGeom>
        <a:noFill/>
        <a:ln w="1905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F7823E-16F3-4991-90D3-4FC7051E43D7}">
      <dsp:nvSpPr>
        <dsp:cNvPr id="0" name=""/>
        <dsp:cNvSpPr/>
      </dsp:nvSpPr>
      <dsp:spPr>
        <a:xfrm>
          <a:off x="4232435" y="2357620"/>
          <a:ext cx="1475518" cy="132523"/>
        </a:xfrm>
        <a:custGeom>
          <a:avLst/>
          <a:gdLst/>
          <a:ahLst/>
          <a:cxnLst/>
          <a:rect l="0" t="0" r="0" b="0"/>
          <a:pathLst>
            <a:path>
              <a:moveTo>
                <a:pt x="1475518" y="0"/>
              </a:moveTo>
              <a:lnTo>
                <a:pt x="1475518" y="66261"/>
              </a:lnTo>
              <a:lnTo>
                <a:pt x="0" y="66261"/>
              </a:lnTo>
              <a:lnTo>
                <a:pt x="0" y="132523"/>
              </a:lnTo>
            </a:path>
          </a:pathLst>
        </a:custGeom>
        <a:noFill/>
        <a:ln w="1905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AFEE79-D5EE-4997-8283-CB28AF58E3C8}">
      <dsp:nvSpPr>
        <dsp:cNvPr id="0" name=""/>
        <dsp:cNvSpPr/>
      </dsp:nvSpPr>
      <dsp:spPr>
        <a:xfrm>
          <a:off x="3299935" y="1531152"/>
          <a:ext cx="2408018" cy="132523"/>
        </a:xfrm>
        <a:custGeom>
          <a:avLst/>
          <a:gdLst/>
          <a:ahLst/>
          <a:cxnLst/>
          <a:rect l="0" t="0" r="0" b="0"/>
          <a:pathLst>
            <a:path>
              <a:moveTo>
                <a:pt x="0" y="0"/>
              </a:moveTo>
              <a:lnTo>
                <a:pt x="0" y="66261"/>
              </a:lnTo>
              <a:lnTo>
                <a:pt x="2408018" y="66261"/>
              </a:lnTo>
              <a:lnTo>
                <a:pt x="2408018" y="132523"/>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C7F9F4-9764-40DF-965E-429B8E558FE3}">
      <dsp:nvSpPr>
        <dsp:cNvPr id="0" name=""/>
        <dsp:cNvSpPr/>
      </dsp:nvSpPr>
      <dsp:spPr>
        <a:xfrm>
          <a:off x="1790799" y="2584076"/>
          <a:ext cx="888395" cy="132523"/>
        </a:xfrm>
        <a:custGeom>
          <a:avLst/>
          <a:gdLst/>
          <a:ahLst/>
          <a:cxnLst/>
          <a:rect l="0" t="0" r="0" b="0"/>
          <a:pathLst>
            <a:path>
              <a:moveTo>
                <a:pt x="0" y="0"/>
              </a:moveTo>
              <a:lnTo>
                <a:pt x="0" y="66261"/>
              </a:lnTo>
              <a:lnTo>
                <a:pt x="888395" y="66261"/>
              </a:lnTo>
              <a:lnTo>
                <a:pt x="888395" y="132523"/>
              </a:lnTo>
            </a:path>
          </a:pathLst>
        </a:custGeom>
        <a:noFill/>
        <a:ln w="1905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55DF209-B1CD-4B28-9B0B-F852FA572CD8}">
      <dsp:nvSpPr>
        <dsp:cNvPr id="0" name=""/>
        <dsp:cNvSpPr/>
      </dsp:nvSpPr>
      <dsp:spPr>
        <a:xfrm>
          <a:off x="1072722" y="2584076"/>
          <a:ext cx="718077" cy="132523"/>
        </a:xfrm>
        <a:custGeom>
          <a:avLst/>
          <a:gdLst/>
          <a:ahLst/>
          <a:cxnLst/>
          <a:rect l="0" t="0" r="0" b="0"/>
          <a:pathLst>
            <a:path>
              <a:moveTo>
                <a:pt x="718077" y="0"/>
              </a:moveTo>
              <a:lnTo>
                <a:pt x="718077" y="66261"/>
              </a:lnTo>
              <a:lnTo>
                <a:pt x="0" y="66261"/>
              </a:lnTo>
              <a:lnTo>
                <a:pt x="0" y="132523"/>
              </a:lnTo>
            </a:path>
          </a:pathLst>
        </a:custGeom>
        <a:noFill/>
        <a:ln w="1905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926036-AFAE-44A2-8D14-D15E9100261B}">
      <dsp:nvSpPr>
        <dsp:cNvPr id="0" name=""/>
        <dsp:cNvSpPr/>
      </dsp:nvSpPr>
      <dsp:spPr>
        <a:xfrm>
          <a:off x="1790799" y="1531152"/>
          <a:ext cx="1509136" cy="132523"/>
        </a:xfrm>
        <a:custGeom>
          <a:avLst/>
          <a:gdLst/>
          <a:ahLst/>
          <a:cxnLst/>
          <a:rect l="0" t="0" r="0" b="0"/>
          <a:pathLst>
            <a:path>
              <a:moveTo>
                <a:pt x="1509136" y="0"/>
              </a:moveTo>
              <a:lnTo>
                <a:pt x="1509136" y="66261"/>
              </a:lnTo>
              <a:lnTo>
                <a:pt x="0" y="66261"/>
              </a:lnTo>
              <a:lnTo>
                <a:pt x="0" y="132523"/>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8BCA6F-1297-43A1-B118-2BE1F617AE88}">
      <dsp:nvSpPr>
        <dsp:cNvPr id="0" name=""/>
        <dsp:cNvSpPr/>
      </dsp:nvSpPr>
      <dsp:spPr>
        <a:xfrm>
          <a:off x="443964" y="1531152"/>
          <a:ext cx="2855970" cy="132523"/>
        </a:xfrm>
        <a:custGeom>
          <a:avLst/>
          <a:gdLst/>
          <a:ahLst/>
          <a:cxnLst/>
          <a:rect l="0" t="0" r="0" b="0"/>
          <a:pathLst>
            <a:path>
              <a:moveTo>
                <a:pt x="2855970" y="0"/>
              </a:moveTo>
              <a:lnTo>
                <a:pt x="2855970" y="66261"/>
              </a:lnTo>
              <a:lnTo>
                <a:pt x="0" y="66261"/>
              </a:lnTo>
              <a:lnTo>
                <a:pt x="0" y="132523"/>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1E501C-FA00-4716-8121-9DA4B9ACFC91}">
      <dsp:nvSpPr>
        <dsp:cNvPr id="0" name=""/>
        <dsp:cNvSpPr/>
      </dsp:nvSpPr>
      <dsp:spPr>
        <a:xfrm>
          <a:off x="2617401" y="260915"/>
          <a:ext cx="1365067" cy="127023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glow rad="12700">
            <a:schemeClr val="accent2">
              <a:lumMod val="75000"/>
              <a:alpha val="23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74D16B-257F-4B09-B4BE-EB999753DFE9}">
      <dsp:nvSpPr>
        <dsp:cNvPr id="0" name=""/>
        <dsp:cNvSpPr/>
      </dsp:nvSpPr>
      <dsp:spPr>
        <a:xfrm>
          <a:off x="3511972" y="682936"/>
          <a:ext cx="636110"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622300">
            <a:lnSpc>
              <a:spcPct val="90000"/>
            </a:lnSpc>
            <a:spcBef>
              <a:spcPct val="0"/>
            </a:spcBef>
            <a:spcAft>
              <a:spcPct val="35000"/>
            </a:spcAft>
          </a:pPr>
          <a:r>
            <a:rPr lang="en-US"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Point Sets</a:t>
          </a:r>
          <a:endParaRPr lang="en-US" sz="1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3511972" y="682936"/>
        <a:ext cx="636110" cy="424073"/>
      </dsp:txXfrm>
    </dsp:sp>
    <dsp:sp modelId="{8A891F04-A472-43A9-BBE6-6AAE7CD03CB7}">
      <dsp:nvSpPr>
        <dsp:cNvPr id="0" name=""/>
        <dsp:cNvSpPr/>
      </dsp:nvSpPr>
      <dsp:spPr>
        <a:xfrm>
          <a:off x="7504" y="1663675"/>
          <a:ext cx="872921" cy="82709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7C2C6DD-0D21-44D8-BD55-221A95775886}">
      <dsp:nvSpPr>
        <dsp:cNvPr id="0" name=""/>
        <dsp:cNvSpPr/>
      </dsp:nvSpPr>
      <dsp:spPr>
        <a:xfrm>
          <a:off x="656001" y="1864124"/>
          <a:ext cx="636110"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622300">
            <a:lnSpc>
              <a:spcPct val="90000"/>
            </a:lnSpc>
            <a:spcBef>
              <a:spcPct val="0"/>
            </a:spcBef>
            <a:spcAft>
              <a:spcPct val="35000"/>
            </a:spcAft>
          </a:pPr>
          <a:r>
            <a:rPr lang="en-US"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Lines</a:t>
          </a:r>
          <a:endParaRPr lang="en-US" sz="1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656001" y="1864124"/>
        <a:ext cx="636110" cy="424073"/>
      </dsp:txXfrm>
    </dsp:sp>
    <dsp:sp modelId="{7597D15E-C8B1-49AF-9A7B-49C94F972CA3}">
      <dsp:nvSpPr>
        <dsp:cNvPr id="0" name=""/>
        <dsp:cNvSpPr/>
      </dsp:nvSpPr>
      <dsp:spPr>
        <a:xfrm>
          <a:off x="1398130" y="1663675"/>
          <a:ext cx="785337" cy="92040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EFC71EF-5BF5-45E3-A8C3-48EEE766F804}">
      <dsp:nvSpPr>
        <dsp:cNvPr id="0" name=""/>
        <dsp:cNvSpPr/>
      </dsp:nvSpPr>
      <dsp:spPr>
        <a:xfrm>
          <a:off x="1859864" y="1910778"/>
          <a:ext cx="922054"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622300">
            <a:lnSpc>
              <a:spcPct val="90000"/>
            </a:lnSpc>
            <a:spcBef>
              <a:spcPct val="0"/>
            </a:spcBef>
            <a:spcAft>
              <a:spcPct val="35000"/>
            </a:spcAft>
          </a:pPr>
          <a:r>
            <a:rPr lang="en-US"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Irregular Grids</a:t>
          </a:r>
          <a:endParaRPr lang="en-US" sz="1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1859864" y="1910778"/>
        <a:ext cx="922054" cy="424073"/>
      </dsp:txXfrm>
    </dsp:sp>
    <dsp:sp modelId="{E0EDF31D-480F-4A26-AAA9-D8D31AFA5817}">
      <dsp:nvSpPr>
        <dsp:cNvPr id="0" name=""/>
        <dsp:cNvSpPr/>
      </dsp:nvSpPr>
      <dsp:spPr>
        <a:xfrm>
          <a:off x="399863" y="2716599"/>
          <a:ext cx="1345717" cy="1086485"/>
        </a:xfrm>
        <a:prstGeom prst="ellipse">
          <a:avLst/>
        </a:prstGeom>
        <a:blipFill rotWithShape="1">
          <a:blip xmlns:r="http://schemas.openxmlformats.org/officeDocument/2006/relationships" r:embed="rId4"/>
          <a:stretch>
            <a:fillRect/>
          </a:stretch>
        </a:blip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FF1EC9F-50CE-448E-A4D7-BA41D9E8B0DB}">
      <dsp:nvSpPr>
        <dsp:cNvPr id="0" name=""/>
        <dsp:cNvSpPr/>
      </dsp:nvSpPr>
      <dsp:spPr>
        <a:xfrm>
          <a:off x="1078732" y="3046744"/>
          <a:ext cx="1048163"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622300">
            <a:lnSpc>
              <a:spcPct val="90000"/>
            </a:lnSpc>
            <a:spcBef>
              <a:spcPct val="0"/>
            </a:spcBef>
            <a:spcAft>
              <a:spcPct val="35000"/>
            </a:spcAft>
          </a:pPr>
          <a:r>
            <a:rPr lang="en-US"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Triangular Surfaces</a:t>
          </a:r>
          <a:endParaRPr lang="en-US" sz="1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1078732" y="3046744"/>
        <a:ext cx="1048163" cy="424073"/>
      </dsp:txXfrm>
    </dsp:sp>
    <dsp:sp modelId="{251DE950-0C26-4214-A4EA-8A7D5AD22A92}">
      <dsp:nvSpPr>
        <dsp:cNvPr id="0" name=""/>
        <dsp:cNvSpPr/>
      </dsp:nvSpPr>
      <dsp:spPr>
        <a:xfrm>
          <a:off x="2232914" y="2716599"/>
          <a:ext cx="892560" cy="90939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143ED1A-19FB-4F40-AF09-6C235D01E14C}">
      <dsp:nvSpPr>
        <dsp:cNvPr id="0" name=""/>
        <dsp:cNvSpPr/>
      </dsp:nvSpPr>
      <dsp:spPr>
        <a:xfrm>
          <a:off x="2638387" y="2958198"/>
          <a:ext cx="1141799"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622300">
            <a:lnSpc>
              <a:spcPct val="90000"/>
            </a:lnSpc>
            <a:spcBef>
              <a:spcPct val="0"/>
            </a:spcBef>
            <a:spcAft>
              <a:spcPct val="35000"/>
            </a:spcAft>
          </a:pPr>
          <a:r>
            <a:rPr lang="en-US"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Tetrahedral Grids</a:t>
          </a:r>
          <a:endParaRPr lang="en-US" sz="1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2638387" y="2958198"/>
        <a:ext cx="1141799" cy="424073"/>
      </dsp:txXfrm>
    </dsp:sp>
    <dsp:sp modelId="{D1C28271-CE23-486F-A6C8-615F735DD284}">
      <dsp:nvSpPr>
        <dsp:cNvPr id="0" name=""/>
        <dsp:cNvSpPr/>
      </dsp:nvSpPr>
      <dsp:spPr>
        <a:xfrm>
          <a:off x="5329631" y="1663675"/>
          <a:ext cx="756644" cy="693945"/>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3000" r="-13000"/>
          </a:stretch>
        </a:blip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2A836C1-B16B-4E81-9B32-BADBB5817ED1}">
      <dsp:nvSpPr>
        <dsp:cNvPr id="0" name=""/>
        <dsp:cNvSpPr/>
      </dsp:nvSpPr>
      <dsp:spPr>
        <a:xfrm>
          <a:off x="5718111" y="1797550"/>
          <a:ext cx="1039868"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622300">
            <a:lnSpc>
              <a:spcPct val="90000"/>
            </a:lnSpc>
            <a:spcBef>
              <a:spcPct val="0"/>
            </a:spcBef>
            <a:spcAft>
              <a:spcPct val="35000"/>
            </a:spcAft>
          </a:pPr>
          <a:r>
            <a:rPr lang="en-US"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Regular Grid</a:t>
          </a:r>
          <a:endParaRPr lang="en-US" sz="1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5718111" y="1797550"/>
        <a:ext cx="1039868" cy="424073"/>
      </dsp:txXfrm>
    </dsp:sp>
    <dsp:sp modelId="{74266B39-DDE8-4062-B3E9-027A41EBAFE5}">
      <dsp:nvSpPr>
        <dsp:cNvPr id="0" name=""/>
        <dsp:cNvSpPr/>
      </dsp:nvSpPr>
      <dsp:spPr>
        <a:xfrm>
          <a:off x="3886204" y="2490143"/>
          <a:ext cx="692461" cy="612383"/>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4000" r="-24000"/>
          </a:stretch>
        </a:blip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831A0DD-2B3E-4A83-B1C0-787E9CDAA3F8}">
      <dsp:nvSpPr>
        <dsp:cNvPr id="0" name=""/>
        <dsp:cNvSpPr/>
      </dsp:nvSpPr>
      <dsp:spPr>
        <a:xfrm>
          <a:off x="4354271" y="2583238"/>
          <a:ext cx="816511"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622300">
            <a:lnSpc>
              <a:spcPct val="90000"/>
            </a:lnSpc>
            <a:spcBef>
              <a:spcPct val="0"/>
            </a:spcBef>
            <a:spcAft>
              <a:spcPct val="35000"/>
            </a:spcAft>
          </a:pPr>
          <a:r>
            <a:rPr lang="en-US"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Uniform Grid</a:t>
          </a:r>
          <a:endParaRPr lang="en-US" sz="1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4354271" y="2583238"/>
        <a:ext cx="816511" cy="424073"/>
      </dsp:txXfrm>
    </dsp:sp>
    <dsp:sp modelId="{E9700A54-FD6D-452E-9861-9A3EFFD817D4}">
      <dsp:nvSpPr>
        <dsp:cNvPr id="0" name=""/>
        <dsp:cNvSpPr/>
      </dsp:nvSpPr>
      <dsp:spPr>
        <a:xfrm>
          <a:off x="5276801" y="2490143"/>
          <a:ext cx="606840" cy="633896"/>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4000" r="-24000"/>
          </a:stretch>
        </a:blip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61F63AD-80A7-40E0-8041-7B8845068F10}">
      <dsp:nvSpPr>
        <dsp:cNvPr id="0" name=""/>
        <dsp:cNvSpPr/>
      </dsp:nvSpPr>
      <dsp:spPr>
        <a:xfrm>
          <a:off x="5546144" y="2593995"/>
          <a:ext cx="1128339"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622300">
            <a:lnSpc>
              <a:spcPct val="90000"/>
            </a:lnSpc>
            <a:spcBef>
              <a:spcPct val="0"/>
            </a:spcBef>
            <a:spcAft>
              <a:spcPct val="35000"/>
            </a:spcAft>
          </a:pPr>
          <a:r>
            <a:rPr lang="en-US"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Rectilinear Grid</a:t>
          </a:r>
          <a:endParaRPr lang="en-US" sz="1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5546144" y="2593995"/>
        <a:ext cx="1128339" cy="424073"/>
      </dsp:txXfrm>
    </dsp:sp>
    <dsp:sp modelId="{33505799-E6D8-42B8-A7B2-C5122E8565A7}">
      <dsp:nvSpPr>
        <dsp:cNvPr id="0" name=""/>
        <dsp:cNvSpPr/>
      </dsp:nvSpPr>
      <dsp:spPr>
        <a:xfrm>
          <a:off x="6780502" y="2490143"/>
          <a:ext cx="745377" cy="649303"/>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4000" r="-24000"/>
          </a:stretch>
        </a:blip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3100340-B84D-41F0-9E29-A13EF7AA7E20}">
      <dsp:nvSpPr>
        <dsp:cNvPr id="0" name=""/>
        <dsp:cNvSpPr/>
      </dsp:nvSpPr>
      <dsp:spPr>
        <a:xfrm>
          <a:off x="7165158" y="2601698"/>
          <a:ext cx="1036249" cy="424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622300">
            <a:lnSpc>
              <a:spcPct val="90000"/>
            </a:lnSpc>
            <a:spcBef>
              <a:spcPct val="0"/>
            </a:spcBef>
            <a:spcAft>
              <a:spcPct val="35000"/>
            </a:spcAft>
          </a:pPr>
          <a:r>
            <a:rPr lang="en-US" sz="1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Curvilinear Grid</a:t>
          </a:r>
          <a:endParaRPr lang="en-US" sz="1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7165158" y="2601698"/>
        <a:ext cx="1036249" cy="4240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8FB1E-6B40-458C-9BC8-73D272E363D4}">
      <dsp:nvSpPr>
        <dsp:cNvPr id="0" name=""/>
        <dsp:cNvSpPr/>
      </dsp:nvSpPr>
      <dsp:spPr>
        <a:xfrm>
          <a:off x="0" y="30081"/>
          <a:ext cx="7467600" cy="702000"/>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Topology</a:t>
          </a:r>
          <a:endParaRPr lang="en-US" sz="3000" kern="1200"/>
        </a:p>
      </dsp:txBody>
      <dsp:txXfrm>
        <a:off x="34269" y="64350"/>
        <a:ext cx="7399062" cy="633462"/>
      </dsp:txXfrm>
    </dsp:sp>
    <dsp:sp modelId="{1769AA17-8B82-4990-96BA-8DD472606FB6}">
      <dsp:nvSpPr>
        <dsp:cNvPr id="0" name=""/>
        <dsp:cNvSpPr/>
      </dsp:nvSpPr>
      <dsp:spPr>
        <a:xfrm>
          <a:off x="0" y="732081"/>
          <a:ext cx="7467600"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smtClean="0"/>
            <a:t>Discretization schemes, combinatorial structure, relational information </a:t>
          </a:r>
          <a:endParaRPr lang="en-US" sz="2300" kern="1200" dirty="0"/>
        </a:p>
      </dsp:txBody>
      <dsp:txXfrm>
        <a:off x="0" y="732081"/>
        <a:ext cx="7467600" cy="683100"/>
      </dsp:txXfrm>
    </dsp:sp>
    <dsp:sp modelId="{C87DE18E-AF19-4FA5-ADF6-88E3506D1AB0}">
      <dsp:nvSpPr>
        <dsp:cNvPr id="0" name=""/>
        <dsp:cNvSpPr/>
      </dsp:nvSpPr>
      <dsp:spPr>
        <a:xfrm>
          <a:off x="0" y="1415181"/>
          <a:ext cx="7467600" cy="702000"/>
        </a:xfrm>
        <a:prstGeom prst="round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Differential Geometry</a:t>
          </a:r>
          <a:endParaRPr lang="en-US" sz="3000" kern="1200"/>
        </a:p>
      </dsp:txBody>
      <dsp:txXfrm>
        <a:off x="34269" y="1449450"/>
        <a:ext cx="7399062" cy="633462"/>
      </dsp:txXfrm>
    </dsp:sp>
    <dsp:sp modelId="{298283FB-17CC-4266-AD95-BCBE26961E33}">
      <dsp:nvSpPr>
        <dsp:cNvPr id="0" name=""/>
        <dsp:cNvSpPr/>
      </dsp:nvSpPr>
      <dsp:spPr>
        <a:xfrm>
          <a:off x="0" y="2117181"/>
          <a:ext cx="7467600"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smtClean="0"/>
            <a:t>Coordinate representations, transformations, differential operators, tensor algebra</a:t>
          </a:r>
          <a:endParaRPr lang="en-US" sz="2300" kern="1200"/>
        </a:p>
      </dsp:txBody>
      <dsp:txXfrm>
        <a:off x="0" y="2117181"/>
        <a:ext cx="7467600" cy="683100"/>
      </dsp:txXfrm>
    </dsp:sp>
    <dsp:sp modelId="{B6B23DA8-DF3F-4F43-A824-38ADF256AF02}">
      <dsp:nvSpPr>
        <dsp:cNvPr id="0" name=""/>
        <dsp:cNvSpPr/>
      </dsp:nvSpPr>
      <dsp:spPr>
        <a:xfrm>
          <a:off x="0" y="2800281"/>
          <a:ext cx="7467600" cy="702000"/>
        </a:xfrm>
        <a:prstGeom prst="roundRect">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Geometric Algebra</a:t>
          </a:r>
          <a:endParaRPr lang="en-US" sz="3000" kern="1200"/>
        </a:p>
      </dsp:txBody>
      <dsp:txXfrm>
        <a:off x="34269" y="2834550"/>
        <a:ext cx="7399062" cy="633462"/>
      </dsp:txXfrm>
    </dsp:sp>
    <dsp:sp modelId="{D7E6D24A-6F0E-43FF-A5A5-42699FB15935}">
      <dsp:nvSpPr>
        <dsp:cNvPr id="0" name=""/>
        <dsp:cNvSpPr/>
      </dsp:nvSpPr>
      <dsp:spPr>
        <a:xfrm>
          <a:off x="0" y="3502281"/>
          <a:ext cx="74676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smtClean="0"/>
            <a:t>N-dimensional Rotations, navigation, data analysis, feature extraction, spinor formalism, generalized quaternions, mimetic operators</a:t>
          </a:r>
          <a:endParaRPr lang="en-US" sz="2300" kern="1200"/>
        </a:p>
      </dsp:txBody>
      <dsp:txXfrm>
        <a:off x="0" y="3502281"/>
        <a:ext cx="7467600" cy="993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3F753-A226-48BD-8B1D-CF5EA6A8381A}">
      <dsp:nvSpPr>
        <dsp:cNvPr id="0" name=""/>
        <dsp:cNvSpPr/>
      </dsp:nvSpPr>
      <dsp:spPr>
        <a:xfrm>
          <a:off x="0" y="57596"/>
          <a:ext cx="7467600" cy="531849"/>
        </a:xfrm>
        <a:prstGeom prst="roundRect">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0000">
            <a:schemeClr val="accent3">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smtClean="0"/>
            <a:t>Iterate over 1</a:t>
          </a:r>
          <a:r>
            <a:rPr lang="en-US" sz="1700" kern="1200" baseline="30000" smtClean="0"/>
            <a:t>st</a:t>
          </a:r>
          <a:r>
            <a:rPr lang="en-US" sz="1700" kern="1200" smtClean="0"/>
            <a:t> dimension “time”:</a:t>
          </a:r>
          <a:endParaRPr lang="en-US" sz="1700" kern="1200"/>
        </a:p>
      </dsp:txBody>
      <dsp:txXfrm>
        <a:off x="25963" y="83559"/>
        <a:ext cx="7415674" cy="479923"/>
      </dsp:txXfrm>
    </dsp:sp>
    <dsp:sp modelId="{7CF94F11-4DBA-47CA-8FF4-F63DCC24562A}">
      <dsp:nvSpPr>
        <dsp:cNvPr id="0" name=""/>
        <dsp:cNvSpPr/>
      </dsp:nvSpPr>
      <dsp:spPr>
        <a:xfrm>
          <a:off x="0" y="589445"/>
          <a:ext cx="74676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17780" rIns="99568" bIns="17780" numCol="1" spcCol="1270" anchor="t" anchorCtr="0">
          <a:noAutofit/>
        </a:bodyPr>
        <a:lstStyle/>
        <a:p>
          <a:pPr marL="114300" lvl="1" indent="-114300" algn="l" defTabSz="622300" rtl="0">
            <a:lnSpc>
              <a:spcPct val="90000"/>
            </a:lnSpc>
            <a:spcBef>
              <a:spcPct val="0"/>
            </a:spcBef>
            <a:spcAft>
              <a:spcPct val="20000"/>
            </a:spcAft>
            <a:buChar char="••"/>
          </a:pPr>
          <a:endParaRPr lang="en-US" sz="1400" kern="1200" dirty="0"/>
        </a:p>
        <a:p>
          <a:pPr marL="114300" lvl="1" indent="-114300" algn="l" defTabSz="622300" rtl="0">
            <a:lnSpc>
              <a:spcPct val="90000"/>
            </a:lnSpc>
            <a:spcBef>
              <a:spcPct val="0"/>
            </a:spcBef>
            <a:spcAft>
              <a:spcPct val="20000"/>
            </a:spcAft>
            <a:buChar char="••"/>
          </a:pPr>
          <a:r>
            <a:rPr lang="en-US" sz="1400" kern="1200" dirty="0" smtClean="0"/>
            <a:t>Find all Grid objects that exist for a specific instance of (physical) time or time interval</a:t>
          </a:r>
          <a:endParaRPr lang="en-US" sz="1400" kern="1200" dirty="0"/>
        </a:p>
        <a:p>
          <a:pPr marL="114300" lvl="1" indent="-114300" algn="l" defTabSz="622300" rtl="0">
            <a:lnSpc>
              <a:spcPct val="90000"/>
            </a:lnSpc>
            <a:spcBef>
              <a:spcPct val="0"/>
            </a:spcBef>
            <a:spcAft>
              <a:spcPct val="20000"/>
            </a:spcAft>
            <a:buChar char="••"/>
          </a:pPr>
          <a:r>
            <a:rPr lang="en-US" sz="1400" kern="1200" dirty="0" smtClean="0"/>
            <a:t>Iteration by physical time, not “time-step”</a:t>
          </a:r>
          <a:endParaRPr lang="en-US" sz="1400" kern="1200" dirty="0"/>
        </a:p>
        <a:p>
          <a:pPr marL="114300" lvl="1" indent="-114300" algn="l" defTabSz="622300" rtl="0">
            <a:lnSpc>
              <a:spcPct val="90000"/>
            </a:lnSpc>
            <a:spcBef>
              <a:spcPct val="0"/>
            </a:spcBef>
            <a:spcAft>
              <a:spcPct val="20000"/>
            </a:spcAft>
            <a:buChar char="••"/>
          </a:pPr>
          <a:r>
            <a:rPr lang="en-US" sz="1400" kern="1200" dirty="0" smtClean="0">
              <a:sym typeface="Wingdings" pitchFamily="2" charset="2"/>
            </a:rPr>
            <a:t> </a:t>
          </a:r>
          <a:r>
            <a:rPr lang="en-US" sz="1400" kern="1200" dirty="0" smtClean="0"/>
            <a:t>Easy synchronization of distinct data sources</a:t>
          </a:r>
          <a:endParaRPr lang="en-US" sz="1400" kern="1200" dirty="0"/>
        </a:p>
        <a:p>
          <a:pPr marL="114300" lvl="1" indent="-114300" algn="l" defTabSz="622300" rtl="0">
            <a:lnSpc>
              <a:spcPct val="90000"/>
            </a:lnSpc>
            <a:spcBef>
              <a:spcPct val="0"/>
            </a:spcBef>
            <a:spcAft>
              <a:spcPct val="20000"/>
            </a:spcAft>
            <a:buChar char="••"/>
          </a:pPr>
          <a:endParaRPr lang="en-US" sz="1400" kern="1200" dirty="0"/>
        </a:p>
      </dsp:txBody>
      <dsp:txXfrm>
        <a:off x="0" y="589445"/>
        <a:ext cx="7467600" cy="1130220"/>
      </dsp:txXfrm>
    </dsp:sp>
    <dsp:sp modelId="{E59B1577-D50D-47AC-BB42-9B4042A3FAD3}">
      <dsp:nvSpPr>
        <dsp:cNvPr id="0" name=""/>
        <dsp:cNvSpPr/>
      </dsp:nvSpPr>
      <dsp:spPr>
        <a:xfrm>
          <a:off x="0" y="1719665"/>
          <a:ext cx="7467600" cy="531003"/>
        </a:xfrm>
        <a:prstGeom prst="roundRect">
          <a:avLst/>
        </a:prstGeom>
        <a:gradFill rotWithShape="0">
          <a:gsLst>
            <a:gs pos="0">
              <a:schemeClr val="accent3">
                <a:hueOff val="-4839731"/>
                <a:satOff val="1619"/>
                <a:lumOff val="-7059"/>
                <a:alphaOff val="0"/>
                <a:tint val="73000"/>
                <a:satMod val="150000"/>
              </a:schemeClr>
            </a:gs>
            <a:gs pos="25000">
              <a:schemeClr val="accent3">
                <a:hueOff val="-4839731"/>
                <a:satOff val="1619"/>
                <a:lumOff val="-7059"/>
                <a:alphaOff val="0"/>
                <a:tint val="96000"/>
                <a:shade val="80000"/>
                <a:satMod val="105000"/>
              </a:schemeClr>
            </a:gs>
            <a:gs pos="38000">
              <a:schemeClr val="accent3">
                <a:hueOff val="-4839731"/>
                <a:satOff val="1619"/>
                <a:lumOff val="-7059"/>
                <a:alphaOff val="0"/>
                <a:tint val="96000"/>
                <a:shade val="59000"/>
                <a:satMod val="120000"/>
              </a:schemeClr>
            </a:gs>
            <a:gs pos="55000">
              <a:schemeClr val="accent3">
                <a:hueOff val="-4839731"/>
                <a:satOff val="1619"/>
                <a:lumOff val="-7059"/>
                <a:alphaOff val="0"/>
                <a:shade val="57000"/>
                <a:satMod val="120000"/>
              </a:schemeClr>
            </a:gs>
            <a:gs pos="80000">
              <a:schemeClr val="accent3">
                <a:hueOff val="-4839731"/>
                <a:satOff val="1619"/>
                <a:lumOff val="-7059"/>
                <a:alphaOff val="0"/>
                <a:shade val="56000"/>
                <a:satMod val="145000"/>
              </a:schemeClr>
            </a:gs>
            <a:gs pos="88000">
              <a:schemeClr val="accent3">
                <a:hueOff val="-4839731"/>
                <a:satOff val="1619"/>
                <a:lumOff val="-7059"/>
                <a:alphaOff val="0"/>
                <a:shade val="63000"/>
                <a:satMod val="160000"/>
              </a:schemeClr>
            </a:gs>
            <a:gs pos="100000">
              <a:schemeClr val="accent3">
                <a:hueOff val="-4839731"/>
                <a:satOff val="1619"/>
                <a:lumOff val="-7059"/>
                <a:alphaOff val="0"/>
                <a:tint val="99555"/>
                <a:satMod val="155000"/>
              </a:schemeClr>
            </a:gs>
          </a:gsLst>
          <a:lin ang="5400000" scaled="1"/>
        </a:gradFill>
        <a:ln>
          <a:noFill/>
        </a:ln>
        <a:effectLst>
          <a:glow rad="70000">
            <a:schemeClr val="accent3">
              <a:hueOff val="-4839731"/>
              <a:satOff val="1619"/>
              <a:lumOff val="-7059"/>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smtClean="0"/>
            <a:t>Iterate over 2</a:t>
          </a:r>
          <a:r>
            <a:rPr lang="en-US" sz="1700" kern="1200" baseline="30000" smtClean="0"/>
            <a:t>nd</a:t>
          </a:r>
          <a:r>
            <a:rPr lang="en-US" sz="1700" kern="1200" smtClean="0"/>
            <a:t> dimension “Grid ID”</a:t>
          </a:r>
          <a:endParaRPr lang="en-US" sz="1700" kern="1200"/>
        </a:p>
      </dsp:txBody>
      <dsp:txXfrm>
        <a:off x="25921" y="1745586"/>
        <a:ext cx="7415758" cy="479161"/>
      </dsp:txXfrm>
    </dsp:sp>
    <dsp:sp modelId="{7DC42EE9-5F64-4FBF-9F45-8AC818D1802E}">
      <dsp:nvSpPr>
        <dsp:cNvPr id="0" name=""/>
        <dsp:cNvSpPr/>
      </dsp:nvSpPr>
      <dsp:spPr>
        <a:xfrm>
          <a:off x="0" y="2250668"/>
          <a:ext cx="74676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21590" rIns="120904" bIns="21590" numCol="1" spcCol="1270" anchor="t" anchorCtr="0">
          <a:noAutofit/>
        </a:bodyPr>
        <a:lstStyle/>
        <a:p>
          <a:pPr marL="114300" lvl="1" indent="-114300" algn="l" defTabSz="577850" rtl="0">
            <a:lnSpc>
              <a:spcPct val="90000"/>
            </a:lnSpc>
            <a:spcBef>
              <a:spcPct val="0"/>
            </a:spcBef>
            <a:spcAft>
              <a:spcPct val="20000"/>
            </a:spcAft>
            <a:buChar char="••"/>
          </a:pPr>
          <a:endParaRPr lang="en-US" sz="1300" kern="1200"/>
        </a:p>
        <a:p>
          <a:pPr marL="114300" lvl="1" indent="-114300" algn="l" defTabSz="577850" rtl="0">
            <a:lnSpc>
              <a:spcPct val="90000"/>
            </a:lnSpc>
            <a:spcBef>
              <a:spcPct val="0"/>
            </a:spcBef>
            <a:spcAft>
              <a:spcPct val="20000"/>
            </a:spcAft>
            <a:buChar char="••"/>
          </a:pPr>
          <a:r>
            <a:rPr lang="en-US" sz="1300" kern="1200" dirty="0" smtClean="0"/>
            <a:t>Find all times for which a Grid exists</a:t>
          </a:r>
          <a:endParaRPr lang="en-US" sz="1300" kern="1200" dirty="0"/>
        </a:p>
        <a:p>
          <a:pPr marL="114300" lvl="1" indent="-114300" algn="l" defTabSz="577850" rtl="0">
            <a:lnSpc>
              <a:spcPct val="90000"/>
            </a:lnSpc>
            <a:spcBef>
              <a:spcPct val="0"/>
            </a:spcBef>
            <a:spcAft>
              <a:spcPct val="20000"/>
            </a:spcAft>
            <a:buChar char="••"/>
          </a:pPr>
          <a:r>
            <a:rPr lang="en-US" sz="1300" kern="1200" dirty="0" smtClean="0"/>
            <a:t>Temporal evolution of a Grid and its data</a:t>
          </a:r>
          <a:endParaRPr lang="en-US" sz="1300" kern="1200" dirty="0"/>
        </a:p>
        <a:p>
          <a:pPr marL="114300" lvl="1" indent="-114300" algn="l" defTabSz="577850" rtl="0">
            <a:lnSpc>
              <a:spcPct val="90000"/>
            </a:lnSpc>
            <a:spcBef>
              <a:spcPct val="0"/>
            </a:spcBef>
            <a:spcAft>
              <a:spcPct val="20000"/>
            </a:spcAft>
            <a:buChar char="••"/>
          </a:pPr>
          <a:r>
            <a:rPr lang="en-US" sz="1300" kern="1200" dirty="0" smtClean="0"/>
            <a:t>Allows to trace features in Grid objects</a:t>
          </a:r>
          <a:endParaRPr lang="en-US" sz="1300" kern="1200" dirty="0"/>
        </a:p>
      </dsp:txBody>
      <dsp:txXfrm>
        <a:off x="0" y="2250668"/>
        <a:ext cx="7467600" cy="1043280"/>
      </dsp:txXfrm>
    </dsp:sp>
    <dsp:sp modelId="{66D675C3-E9EA-4C27-A489-05CEDF510B4B}">
      <dsp:nvSpPr>
        <dsp:cNvPr id="0" name=""/>
        <dsp:cNvSpPr/>
      </dsp:nvSpPr>
      <dsp:spPr>
        <a:xfrm>
          <a:off x="0" y="3293948"/>
          <a:ext cx="7467600" cy="652778"/>
        </a:xfrm>
        <a:prstGeom prst="roundRect">
          <a:avLst/>
        </a:prstGeom>
        <a:gradFill rotWithShape="0">
          <a:gsLst>
            <a:gs pos="0">
              <a:schemeClr val="accent3">
                <a:hueOff val="-9679462"/>
                <a:satOff val="3238"/>
                <a:lumOff val="-14118"/>
                <a:alphaOff val="0"/>
                <a:tint val="73000"/>
                <a:satMod val="150000"/>
              </a:schemeClr>
            </a:gs>
            <a:gs pos="25000">
              <a:schemeClr val="accent3">
                <a:hueOff val="-9679462"/>
                <a:satOff val="3238"/>
                <a:lumOff val="-14118"/>
                <a:alphaOff val="0"/>
                <a:tint val="96000"/>
                <a:shade val="80000"/>
                <a:satMod val="105000"/>
              </a:schemeClr>
            </a:gs>
            <a:gs pos="38000">
              <a:schemeClr val="accent3">
                <a:hueOff val="-9679462"/>
                <a:satOff val="3238"/>
                <a:lumOff val="-14118"/>
                <a:alphaOff val="0"/>
                <a:tint val="96000"/>
                <a:shade val="59000"/>
                <a:satMod val="120000"/>
              </a:schemeClr>
            </a:gs>
            <a:gs pos="55000">
              <a:schemeClr val="accent3">
                <a:hueOff val="-9679462"/>
                <a:satOff val="3238"/>
                <a:lumOff val="-14118"/>
                <a:alphaOff val="0"/>
                <a:shade val="57000"/>
                <a:satMod val="120000"/>
              </a:schemeClr>
            </a:gs>
            <a:gs pos="80000">
              <a:schemeClr val="accent3">
                <a:hueOff val="-9679462"/>
                <a:satOff val="3238"/>
                <a:lumOff val="-14118"/>
                <a:alphaOff val="0"/>
                <a:shade val="56000"/>
                <a:satMod val="145000"/>
              </a:schemeClr>
            </a:gs>
            <a:gs pos="88000">
              <a:schemeClr val="accent3">
                <a:hueOff val="-9679462"/>
                <a:satOff val="3238"/>
                <a:lumOff val="-14118"/>
                <a:alphaOff val="0"/>
                <a:shade val="63000"/>
                <a:satMod val="160000"/>
              </a:schemeClr>
            </a:gs>
            <a:gs pos="100000">
              <a:schemeClr val="accent3">
                <a:hueOff val="-9679462"/>
                <a:satOff val="3238"/>
                <a:lumOff val="-14118"/>
                <a:alphaOff val="0"/>
                <a:tint val="99555"/>
                <a:satMod val="155000"/>
              </a:schemeClr>
            </a:gs>
          </a:gsLst>
          <a:lin ang="5400000" scaled="1"/>
        </a:gradFill>
        <a:ln>
          <a:noFill/>
        </a:ln>
        <a:effectLst>
          <a:glow rad="70000">
            <a:schemeClr val="accent3">
              <a:hueOff val="-9679462"/>
              <a:satOff val="3238"/>
              <a:lumOff val="-14118"/>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Generalization of one-dimensional “time” to higher-dimensional parameter spaces possible</a:t>
          </a:r>
          <a:endParaRPr lang="en-US" sz="1700" kern="1200" dirty="0"/>
        </a:p>
      </dsp:txBody>
      <dsp:txXfrm>
        <a:off x="31866" y="3325814"/>
        <a:ext cx="7403868" cy="589046"/>
      </dsp:txXfrm>
    </dsp:sp>
    <dsp:sp modelId="{AB775579-98EA-4C2A-9266-DFB81F5C66D4}">
      <dsp:nvSpPr>
        <dsp:cNvPr id="0" name=""/>
        <dsp:cNvSpPr/>
      </dsp:nvSpPr>
      <dsp:spPr>
        <a:xfrm>
          <a:off x="0" y="3946726"/>
          <a:ext cx="7467600"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21590" rIns="120904" bIns="21590" numCol="1" spcCol="1270" anchor="t" anchorCtr="0">
          <a:noAutofit/>
        </a:bodyPr>
        <a:lstStyle/>
        <a:p>
          <a:pPr marL="114300" lvl="1" indent="-114300" algn="l" defTabSz="577850" rtl="0">
            <a:lnSpc>
              <a:spcPct val="90000"/>
            </a:lnSpc>
            <a:spcBef>
              <a:spcPct val="0"/>
            </a:spcBef>
            <a:spcAft>
              <a:spcPct val="20000"/>
            </a:spcAft>
            <a:buChar char="••"/>
          </a:pPr>
          <a:endParaRPr lang="en-US" sz="1300" kern="1200" dirty="0"/>
        </a:p>
        <a:p>
          <a:pPr marL="114300" lvl="1" indent="-114300" algn="l" defTabSz="577850" rtl="0">
            <a:lnSpc>
              <a:spcPct val="90000"/>
            </a:lnSpc>
            <a:spcBef>
              <a:spcPct val="0"/>
            </a:spcBef>
            <a:spcAft>
              <a:spcPct val="20000"/>
            </a:spcAft>
            <a:buChar char="••"/>
          </a:pPr>
          <a:r>
            <a:rPr lang="en-US" sz="1300" kern="1200" dirty="0" smtClean="0"/>
            <a:t>Compare an ensemble of simulations</a:t>
          </a:r>
          <a:endParaRPr lang="en-US" sz="1300" kern="1200" dirty="0"/>
        </a:p>
      </dsp:txBody>
      <dsp:txXfrm>
        <a:off x="0" y="3946726"/>
        <a:ext cx="7467600" cy="52164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bwMode="auto">
          <a:xfrm>
            <a:off x="2" y="0"/>
            <a:ext cx="3169264" cy="480209"/>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lvl1pPr defTabSz="990497">
              <a:defRPr sz="1300"/>
            </a:lvl1pPr>
          </a:lstStyle>
          <a:p>
            <a:endParaRPr lang="de-DE"/>
          </a:p>
        </p:txBody>
      </p:sp>
      <p:sp>
        <p:nvSpPr>
          <p:cNvPr id="269315" name="Rectangle 3"/>
          <p:cNvSpPr>
            <a:spLocks noGrp="1" noChangeArrowheads="1"/>
          </p:cNvSpPr>
          <p:nvPr>
            <p:ph type="dt" sz="quarter" idx="1"/>
          </p:nvPr>
        </p:nvSpPr>
        <p:spPr bwMode="auto">
          <a:xfrm>
            <a:off x="4144299" y="0"/>
            <a:ext cx="3169264" cy="480209"/>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lvl1pPr algn="r" defTabSz="990497">
              <a:defRPr sz="1300"/>
            </a:lvl1pPr>
          </a:lstStyle>
          <a:p>
            <a:endParaRPr lang="de-DE"/>
          </a:p>
        </p:txBody>
      </p:sp>
      <p:sp>
        <p:nvSpPr>
          <p:cNvPr id="269316" name="Rectangle 4"/>
          <p:cNvSpPr>
            <a:spLocks noGrp="1" noChangeArrowheads="1"/>
          </p:cNvSpPr>
          <p:nvPr>
            <p:ph type="ftr" sz="quarter" idx="2"/>
          </p:nvPr>
        </p:nvSpPr>
        <p:spPr bwMode="auto">
          <a:xfrm>
            <a:off x="2" y="9119500"/>
            <a:ext cx="3169264" cy="480209"/>
          </a:xfrm>
          <a:prstGeom prst="rect">
            <a:avLst/>
          </a:prstGeom>
          <a:noFill/>
          <a:ln w="9525">
            <a:noFill/>
            <a:miter lim="800000"/>
            <a:headEnd/>
            <a:tailEnd/>
          </a:ln>
          <a:effectLst/>
        </p:spPr>
        <p:txBody>
          <a:bodyPr vert="horz" wrap="square" lIns="99040" tIns="49520" rIns="99040" bIns="49520" numCol="1" anchor="b" anchorCtr="0" compatLnSpc="1">
            <a:prstTxWarp prst="textNoShape">
              <a:avLst/>
            </a:prstTxWarp>
          </a:bodyPr>
          <a:lstStyle>
            <a:lvl1pPr defTabSz="990497">
              <a:defRPr sz="1300"/>
            </a:lvl1pPr>
          </a:lstStyle>
          <a:p>
            <a:endParaRPr lang="de-DE"/>
          </a:p>
        </p:txBody>
      </p:sp>
      <p:sp>
        <p:nvSpPr>
          <p:cNvPr id="269317" name="Rectangle 5"/>
          <p:cNvSpPr>
            <a:spLocks noGrp="1" noChangeArrowheads="1"/>
          </p:cNvSpPr>
          <p:nvPr>
            <p:ph type="sldNum" sz="quarter" idx="3"/>
          </p:nvPr>
        </p:nvSpPr>
        <p:spPr bwMode="auto">
          <a:xfrm>
            <a:off x="4144299" y="9119500"/>
            <a:ext cx="3169264" cy="480209"/>
          </a:xfrm>
          <a:prstGeom prst="rect">
            <a:avLst/>
          </a:prstGeom>
          <a:noFill/>
          <a:ln w="9525">
            <a:noFill/>
            <a:miter lim="800000"/>
            <a:headEnd/>
            <a:tailEnd/>
          </a:ln>
          <a:effectLst/>
        </p:spPr>
        <p:txBody>
          <a:bodyPr vert="horz" wrap="square" lIns="99040" tIns="49520" rIns="99040" bIns="49520" numCol="1" anchor="b" anchorCtr="0" compatLnSpc="1">
            <a:prstTxWarp prst="textNoShape">
              <a:avLst/>
            </a:prstTxWarp>
          </a:bodyPr>
          <a:lstStyle>
            <a:lvl1pPr algn="r" defTabSz="990497">
              <a:defRPr sz="1300"/>
            </a:lvl1pPr>
          </a:lstStyle>
          <a:p>
            <a:fld id="{3DBCDB27-CBA1-490C-AE80-087D096F13C6}" type="slidenum">
              <a:rPr lang="de-DE"/>
              <a:pPr/>
              <a:t>‹#›</a:t>
            </a:fld>
            <a:endParaRPr lang="de-DE"/>
          </a:p>
        </p:txBody>
      </p:sp>
    </p:spTree>
    <p:extLst>
      <p:ext uri="{BB962C8B-B14F-4D97-AF65-F5344CB8AC3E}">
        <p14:creationId xmlns:p14="http://schemas.microsoft.com/office/powerpoint/2010/main" val="125364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2" y="0"/>
            <a:ext cx="3169264" cy="480209"/>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lvl1pPr defTabSz="990497">
              <a:defRPr sz="1300"/>
            </a:lvl1pPr>
          </a:lstStyle>
          <a:p>
            <a:endParaRPr lang="de-DE"/>
          </a:p>
        </p:txBody>
      </p:sp>
      <p:sp>
        <p:nvSpPr>
          <p:cNvPr id="43011" name="Rectangle 3"/>
          <p:cNvSpPr>
            <a:spLocks noGrp="1" noChangeArrowheads="1"/>
          </p:cNvSpPr>
          <p:nvPr>
            <p:ph type="dt" idx="1"/>
          </p:nvPr>
        </p:nvSpPr>
        <p:spPr bwMode="auto">
          <a:xfrm>
            <a:off x="4144299" y="0"/>
            <a:ext cx="3169264" cy="480209"/>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lvl1pPr algn="r" defTabSz="990497">
              <a:defRPr sz="1300"/>
            </a:lvl1pPr>
          </a:lstStyle>
          <a:p>
            <a:endParaRPr lang="de-DE"/>
          </a:p>
        </p:txBody>
      </p:sp>
      <p:sp>
        <p:nvSpPr>
          <p:cNvPr id="43012"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43013" name="Rectangle 5"/>
          <p:cNvSpPr>
            <a:spLocks noGrp="1" noChangeArrowheads="1"/>
          </p:cNvSpPr>
          <p:nvPr>
            <p:ph type="body" sz="quarter" idx="3"/>
          </p:nvPr>
        </p:nvSpPr>
        <p:spPr bwMode="auto">
          <a:xfrm>
            <a:off x="730865" y="4560496"/>
            <a:ext cx="5853471" cy="4320391"/>
          </a:xfrm>
          <a:prstGeom prst="rect">
            <a:avLst/>
          </a:prstGeom>
          <a:noFill/>
          <a:ln w="9525">
            <a:noFill/>
            <a:miter lim="800000"/>
            <a:headEnd/>
            <a:tailEnd/>
          </a:ln>
          <a:effectLst/>
        </p:spPr>
        <p:txBody>
          <a:bodyPr vert="horz" wrap="square" lIns="99040" tIns="49520" rIns="99040" bIns="495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3014" name="Rectangle 6"/>
          <p:cNvSpPr>
            <a:spLocks noGrp="1" noChangeArrowheads="1"/>
          </p:cNvSpPr>
          <p:nvPr>
            <p:ph type="ftr" sz="quarter" idx="4"/>
          </p:nvPr>
        </p:nvSpPr>
        <p:spPr bwMode="auto">
          <a:xfrm>
            <a:off x="2" y="9119500"/>
            <a:ext cx="3169264" cy="480209"/>
          </a:xfrm>
          <a:prstGeom prst="rect">
            <a:avLst/>
          </a:prstGeom>
          <a:noFill/>
          <a:ln w="9525">
            <a:noFill/>
            <a:miter lim="800000"/>
            <a:headEnd/>
            <a:tailEnd/>
          </a:ln>
          <a:effectLst/>
        </p:spPr>
        <p:txBody>
          <a:bodyPr vert="horz" wrap="square" lIns="99040" tIns="49520" rIns="99040" bIns="49520" numCol="1" anchor="b" anchorCtr="0" compatLnSpc="1">
            <a:prstTxWarp prst="textNoShape">
              <a:avLst/>
            </a:prstTxWarp>
          </a:bodyPr>
          <a:lstStyle>
            <a:lvl1pPr defTabSz="990497">
              <a:defRPr sz="1300"/>
            </a:lvl1pPr>
          </a:lstStyle>
          <a:p>
            <a:endParaRPr lang="de-DE"/>
          </a:p>
        </p:txBody>
      </p:sp>
      <p:sp>
        <p:nvSpPr>
          <p:cNvPr id="43015" name="Rectangle 7"/>
          <p:cNvSpPr>
            <a:spLocks noGrp="1" noChangeArrowheads="1"/>
          </p:cNvSpPr>
          <p:nvPr>
            <p:ph type="sldNum" sz="quarter" idx="5"/>
          </p:nvPr>
        </p:nvSpPr>
        <p:spPr bwMode="auto">
          <a:xfrm>
            <a:off x="4144299" y="9119500"/>
            <a:ext cx="3169264" cy="480209"/>
          </a:xfrm>
          <a:prstGeom prst="rect">
            <a:avLst/>
          </a:prstGeom>
          <a:noFill/>
          <a:ln w="9525">
            <a:noFill/>
            <a:miter lim="800000"/>
            <a:headEnd/>
            <a:tailEnd/>
          </a:ln>
          <a:effectLst/>
        </p:spPr>
        <p:txBody>
          <a:bodyPr vert="horz" wrap="square" lIns="99040" tIns="49520" rIns="99040" bIns="49520" numCol="1" anchor="b" anchorCtr="0" compatLnSpc="1">
            <a:prstTxWarp prst="textNoShape">
              <a:avLst/>
            </a:prstTxWarp>
          </a:bodyPr>
          <a:lstStyle>
            <a:lvl1pPr algn="r" defTabSz="990497">
              <a:defRPr sz="1300"/>
            </a:lvl1pPr>
          </a:lstStyle>
          <a:p>
            <a:fld id="{1C7D4F90-3186-4264-9D6B-F89D91725211}" type="slidenum">
              <a:rPr lang="de-DE"/>
              <a:pPr/>
              <a:t>‹#›</a:t>
            </a:fld>
            <a:endParaRPr lang="de-DE"/>
          </a:p>
        </p:txBody>
      </p:sp>
    </p:spTree>
    <p:extLst>
      <p:ext uri="{BB962C8B-B14F-4D97-AF65-F5344CB8AC3E}">
        <p14:creationId xmlns:p14="http://schemas.microsoft.com/office/powerpoint/2010/main" val="9489797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2E1ADF8-6B58-4A0D-BFF5-037A9623B87A}" type="slidenum">
              <a:rPr lang="en-US" smtClean="0"/>
              <a:pPr/>
              <a:t>4</a:t>
            </a:fld>
            <a:endParaRPr lang="en-US"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143189" y="9119321"/>
            <a:ext cx="3170518" cy="480364"/>
          </a:xfrm>
          <a:prstGeom prst="rect">
            <a:avLst/>
          </a:prstGeom>
          <a:ln/>
        </p:spPr>
        <p:txBody>
          <a:bodyPr/>
          <a:lstStyle/>
          <a:p>
            <a:fld id="{9634E999-951B-48E8-898E-24CE8346385D}" type="slidenum">
              <a:rPr lang="en-GB"/>
              <a:pPr/>
              <a:t>48</a:t>
            </a:fld>
            <a:endParaRPr lang="en-GB"/>
          </a:p>
        </p:txBody>
      </p:sp>
      <p:sp>
        <p:nvSpPr>
          <p:cNvPr id="110593" name="Rectangle 1"/>
          <p:cNvSpPr txBox="1">
            <a:spLocks noGrp="1" noRot="1" noChangeAspect="1" noChangeArrowheads="1"/>
          </p:cNvSpPr>
          <p:nvPr>
            <p:ph type="sldImg"/>
          </p:nvPr>
        </p:nvSpPr>
        <p:spPr bwMode="auto">
          <a:xfrm>
            <a:off x="1257300" y="728663"/>
            <a:ext cx="4800600" cy="3600450"/>
          </a:xfrm>
          <a:prstGeom prst="rect">
            <a:avLst/>
          </a:prstGeom>
          <a:solidFill>
            <a:srgbClr val="FFFFFF"/>
          </a:solidFill>
          <a:ln>
            <a:solidFill>
              <a:srgbClr val="000000"/>
            </a:solidFill>
            <a:miter lim="800000"/>
            <a:headEnd/>
            <a:tailEnd/>
          </a:ln>
        </p:spPr>
      </p:sp>
      <p:sp>
        <p:nvSpPr>
          <p:cNvPr id="110594" name="Rectangle 2"/>
          <p:cNvSpPr txBox="1">
            <a:spLocks noGrp="1" noChangeArrowheads="1"/>
          </p:cNvSpPr>
          <p:nvPr>
            <p:ph type="body" idx="1"/>
          </p:nvPr>
        </p:nvSpPr>
        <p:spPr bwMode="auto">
          <a:xfrm>
            <a:off x="732118" y="4559662"/>
            <a:ext cx="5852459" cy="4233863"/>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p:nvPr>
        </p:nvSpPr>
        <p:spPr>
          <a:xfrm>
            <a:off x="4143189" y="9119321"/>
            <a:ext cx="3170518" cy="480364"/>
          </a:xfrm>
          <a:prstGeom prst="rect">
            <a:avLst/>
          </a:prstGeom>
          <a:ln/>
        </p:spPr>
        <p:txBody>
          <a:bodyPr/>
          <a:lstStyle/>
          <a:p>
            <a:fld id="{E587F4E2-EB1F-4125-A648-365F57632EE6}" type="slidenum">
              <a:rPr lang="en-GB"/>
              <a:pPr/>
              <a:t>49</a:t>
            </a:fld>
            <a:endParaRPr lang="en-GB"/>
          </a:p>
        </p:txBody>
      </p:sp>
      <p:sp>
        <p:nvSpPr>
          <p:cNvPr id="116737" name="Rectangle 1"/>
          <p:cNvSpPr txBox="1">
            <a:spLocks noGrp="1" noRot="1" noChangeAspect="1" noChangeArrowheads="1"/>
          </p:cNvSpPr>
          <p:nvPr>
            <p:ph type="sldImg"/>
          </p:nvPr>
        </p:nvSpPr>
        <p:spPr bwMode="auto">
          <a:xfrm>
            <a:off x="1257300" y="728663"/>
            <a:ext cx="4800600" cy="3600450"/>
          </a:xfrm>
          <a:prstGeom prst="rect">
            <a:avLst/>
          </a:prstGeom>
          <a:solidFill>
            <a:srgbClr val="FFFFFF"/>
          </a:solidFill>
          <a:ln>
            <a:solidFill>
              <a:srgbClr val="000000"/>
            </a:solidFill>
            <a:miter lim="800000"/>
            <a:headEnd/>
            <a:tailEnd/>
          </a:ln>
        </p:spPr>
      </p:sp>
      <p:sp>
        <p:nvSpPr>
          <p:cNvPr id="116738" name="Rectangle 2"/>
          <p:cNvSpPr txBox="1">
            <a:spLocks noGrp="1" noChangeArrowheads="1"/>
          </p:cNvSpPr>
          <p:nvPr>
            <p:ph type="body" idx="1"/>
          </p:nvPr>
        </p:nvSpPr>
        <p:spPr bwMode="auto">
          <a:xfrm>
            <a:off x="732118" y="4559662"/>
            <a:ext cx="5852459" cy="4233863"/>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280A8D-6398-4A36-BFCA-2F44DABF720F}" type="slidenum">
              <a:rPr lang="en-US" smtClean="0"/>
              <a:pPr/>
              <a:t>56</a:t>
            </a:fld>
            <a:endParaRPr lang="en-US"/>
          </a:p>
        </p:txBody>
      </p:sp>
      <p:sp>
        <p:nvSpPr>
          <p:cNvPr id="5" name="Date Placeholder 4"/>
          <p:cNvSpPr>
            <a:spLocks noGrp="1"/>
          </p:cNvSpPr>
          <p:nvPr>
            <p:ph type="dt" idx="11"/>
          </p:nvPr>
        </p:nvSpPr>
        <p:spPr/>
        <p:txBody>
          <a:bodyPr/>
          <a:lstStyle/>
          <a:p>
            <a:r>
              <a:rPr lang="en-US" smtClean="0"/>
              <a:t>April 29-30, 2009</a:t>
            </a:r>
            <a:endParaRPr lang="en-US"/>
          </a:p>
        </p:txBody>
      </p:sp>
      <p:sp>
        <p:nvSpPr>
          <p:cNvPr id="6" name="Footer Placeholder 5"/>
          <p:cNvSpPr>
            <a:spLocks noGrp="1"/>
          </p:cNvSpPr>
          <p:nvPr>
            <p:ph type="ftr" sz="quarter" idx="12"/>
          </p:nvPr>
        </p:nvSpPr>
        <p:spPr/>
        <p:txBody>
          <a:bodyPr/>
          <a:lstStyle/>
          <a:p>
            <a:r>
              <a:rPr lang="en-US" smtClean="0"/>
              <a:t>HDF5 Technical Consulting Meeting for EMRG Program</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3D43353-2B85-4847-9B7F-DB889F51C14D}" type="slidenum">
              <a:rPr lang="en-US"/>
              <a:pPr/>
              <a:t>57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latin typeface="Arial" pitchFamily="-110" charset="0"/>
            </a:endParaRPr>
          </a:p>
        </p:txBody>
      </p:sp>
      <p:sp>
        <p:nvSpPr>
          <p:cNvPr id="5" name="Date Placeholder 4"/>
          <p:cNvSpPr>
            <a:spLocks noGrp="1"/>
          </p:cNvSpPr>
          <p:nvPr>
            <p:ph type="dt" idx="10"/>
          </p:nvPr>
        </p:nvSpPr>
        <p:spPr/>
        <p:txBody>
          <a:bodyPr/>
          <a:lstStyle/>
          <a:p>
            <a:r>
              <a:rPr lang="en-US" smtClean="0"/>
              <a:t>April 29-30, 2009</a:t>
            </a:r>
            <a:endParaRPr lang="en-US"/>
          </a:p>
        </p:txBody>
      </p:sp>
      <p:sp>
        <p:nvSpPr>
          <p:cNvPr id="6" name="Footer Placeholder 5"/>
          <p:cNvSpPr>
            <a:spLocks noGrp="1"/>
          </p:cNvSpPr>
          <p:nvPr>
            <p:ph type="ftr" sz="quarter" idx="11"/>
          </p:nvPr>
        </p:nvSpPr>
        <p:spPr/>
        <p:txBody>
          <a:bodyPr/>
          <a:lstStyle/>
          <a:p>
            <a:r>
              <a:rPr lang="en-US" smtClean="0"/>
              <a:t>HDF5 Technical Consulting Meeting for EMRG Program</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257300" y="719138"/>
            <a:ext cx="4800600" cy="3600450"/>
          </a:xfrm>
          <a:noFill/>
          <a:ln>
            <a:solidFill>
              <a:srgbClr val="000000"/>
            </a:solidFill>
            <a:miter lim="800000"/>
          </a:ln>
        </p:spPr>
      </p:sp>
      <p:sp>
        <p:nvSpPr>
          <p:cNvPr id="125955" name="Rectangle 3"/>
          <p:cNvSpPr>
            <a:spLocks noGrp="1" noChangeArrowheads="1"/>
          </p:cNvSpPr>
          <p:nvPr>
            <p:ph type="body" idx="1"/>
          </p:nvPr>
        </p:nvSpPr>
        <p:spPr>
          <a:xfrm>
            <a:off x="718672" y="3397395"/>
            <a:ext cx="8326717" cy="3198885"/>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632417A-826F-40D3-AAA0-E5065E9FDE1A}" type="slidenum">
              <a:rPr lang="en-US" smtClean="0"/>
              <a:pPr/>
              <a:t>58</a:t>
            </a:fld>
            <a:endParaRPr lang="en-US" smtClean="0"/>
          </a:p>
        </p:txBody>
      </p:sp>
      <p:sp>
        <p:nvSpPr>
          <p:cNvPr id="118787" name="Rectangle 2"/>
          <p:cNvSpPr>
            <a:spLocks noGrp="1" noRot="1" noChangeAspect="1" noChangeArrowheads="1" noTextEdit="1"/>
          </p:cNvSpPr>
          <p:nvPr>
            <p:ph type="sldImg"/>
          </p:nvPr>
        </p:nvSpPr>
        <p:spPr>
          <a:xfrm>
            <a:off x="1254125" y="719138"/>
            <a:ext cx="4800600" cy="3602037"/>
          </a:xfrm>
          <a:ln/>
        </p:spPr>
      </p:sp>
      <p:sp>
        <p:nvSpPr>
          <p:cNvPr id="118788" name="Rectangle 3"/>
          <p:cNvSpPr>
            <a:spLocks noGrp="1" noChangeArrowheads="1"/>
          </p:cNvSpPr>
          <p:nvPr>
            <p:ph type="body" idx="1"/>
          </p:nvPr>
        </p:nvSpPr>
        <p:spPr>
          <a:xfrm>
            <a:off x="1458842" y="4565088"/>
            <a:ext cx="4391058" cy="4316669"/>
          </a:xfrm>
          <a:noFill/>
          <a:ln/>
        </p:spPr>
        <p:txBody>
          <a:bodyPr/>
          <a:lstStyle/>
          <a:p>
            <a:r>
              <a:rPr lang="en-US" dirty="0" smtClean="0"/>
              <a:t>This shows that you can mix objects of different types according to your needs.  Typically, there will be metadata stored with objects to indicate what type of object they are.</a:t>
            </a:r>
          </a:p>
          <a:p>
            <a:r>
              <a:rPr lang="en-US" dirty="0" smtClean="0"/>
              <a:t>Like HDF4, HDF5 has a grouping structure.  The main difference is that every HDF5 file starts with a root group, whereas HDF4 doesn’t need any groups at all.</a:t>
            </a:r>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F691ADB-DB68-F14E-936C-CFE6F3FB678E}" type="slidenum">
              <a:rPr lang="en-US"/>
              <a:pPr/>
              <a:t>59</a:t>
            </a:fld>
            <a:endParaRPr lang="en-US"/>
          </a:p>
        </p:txBody>
      </p:sp>
      <p:sp>
        <p:nvSpPr>
          <p:cNvPr id="91139" name="Rectangle 2"/>
          <p:cNvSpPr>
            <a:spLocks noGrp="1" noRot="1" noChangeAspect="1" noChangeArrowheads="1" noTextEdit="1"/>
          </p:cNvSpPr>
          <p:nvPr>
            <p:ph type="sldImg"/>
          </p:nvPr>
        </p:nvSpPr>
        <p:spPr>
          <a:xfrm>
            <a:off x="1257300" y="720725"/>
            <a:ext cx="4797425" cy="3598863"/>
          </a:xfrm>
          <a:ln/>
        </p:spPr>
      </p:sp>
      <p:sp>
        <p:nvSpPr>
          <p:cNvPr id="91140" name="Rectangle 3"/>
          <p:cNvSpPr>
            <a:spLocks noGrp="1" noChangeArrowheads="1"/>
          </p:cNvSpPr>
          <p:nvPr>
            <p:ph type="body" idx="1"/>
          </p:nvPr>
        </p:nvSpPr>
        <p:spPr>
          <a:xfrm>
            <a:off x="1460455" y="4563475"/>
            <a:ext cx="4387828" cy="4318281"/>
          </a:xfrm>
          <a:noFill/>
          <a:ln/>
        </p:spPr>
        <p:txBody>
          <a:bodyPr/>
          <a:lstStyle/>
          <a:p>
            <a:pPr eaLnBrk="1" hangingPunct="1"/>
            <a:endParaRPr lang="en-US" dirty="0">
              <a:latin typeface="Arial" pitchFamily="-110" charset="0"/>
            </a:endParaRPr>
          </a:p>
        </p:txBody>
      </p:sp>
      <p:sp>
        <p:nvSpPr>
          <p:cNvPr id="5" name="Date Placeholder 4"/>
          <p:cNvSpPr>
            <a:spLocks noGrp="1"/>
          </p:cNvSpPr>
          <p:nvPr>
            <p:ph type="dt" idx="10"/>
          </p:nvPr>
        </p:nvSpPr>
        <p:spPr/>
        <p:txBody>
          <a:bodyPr/>
          <a:lstStyle/>
          <a:p>
            <a:r>
              <a:rPr lang="en-US" smtClean="0"/>
              <a:t>April 29-30, 2009</a:t>
            </a:r>
            <a:endParaRPr lang="en-US"/>
          </a:p>
        </p:txBody>
      </p:sp>
      <p:sp>
        <p:nvSpPr>
          <p:cNvPr id="6" name="Footer Placeholder 5"/>
          <p:cNvSpPr>
            <a:spLocks noGrp="1"/>
          </p:cNvSpPr>
          <p:nvPr>
            <p:ph type="ftr" sz="quarter" idx="11"/>
          </p:nvPr>
        </p:nvSpPr>
        <p:spPr/>
        <p:txBody>
          <a:bodyPr/>
          <a:lstStyle/>
          <a:p>
            <a:r>
              <a:rPr lang="en-US" smtClean="0"/>
              <a:t>HDF5 Technical Consulting Meeting for EMRG Program</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C47FC8B7-E6ED-46EB-A312-02AFCB034DE6}" type="slidenum">
              <a:rPr lang="en-US" smtClean="0"/>
              <a:pPr/>
              <a:t>60</a:t>
            </a:fld>
            <a:endParaRPr lang="en-US" smtClean="0"/>
          </a:p>
        </p:txBody>
      </p:sp>
      <p:sp>
        <p:nvSpPr>
          <p:cNvPr id="134147" name="Rectangle 2"/>
          <p:cNvSpPr>
            <a:spLocks noGrp="1" noRot="1" noChangeAspect="1" noChangeArrowheads="1" noTextEdit="1"/>
          </p:cNvSpPr>
          <p:nvPr>
            <p:ph type="sldImg"/>
          </p:nvPr>
        </p:nvSpPr>
        <p:spPr>
          <a:xfrm>
            <a:off x="1255713" y="722313"/>
            <a:ext cx="4795837" cy="3598862"/>
          </a:xfrm>
          <a:solidFill>
            <a:srgbClr val="FFFFFF"/>
          </a:solidFill>
          <a:ln/>
        </p:spPr>
      </p:sp>
      <p:sp>
        <p:nvSpPr>
          <p:cNvPr id="134148" name="Rectangle 3"/>
          <p:cNvSpPr>
            <a:spLocks noGrp="1" noChangeArrowheads="1"/>
          </p:cNvSpPr>
          <p:nvPr>
            <p:ph type="body" idx="1"/>
          </p:nvPr>
        </p:nvSpPr>
        <p:spPr>
          <a:xfrm>
            <a:off x="972562" y="4560251"/>
            <a:ext cx="5362004" cy="4318281"/>
          </a:xfrm>
          <a:solidFill>
            <a:srgbClr val="FFFFFF"/>
          </a:solidFill>
          <a:ln>
            <a:solidFill>
              <a:srgbClr val="000000"/>
            </a:solidFill>
          </a:ln>
        </p:spPr>
        <p:txBody>
          <a:bodyPr lIns="90942" tIns="45474" rIns="90942" bIns="45474"/>
          <a:lstStyle/>
          <a:p>
            <a:r>
              <a:rPr lang="en-US" smtClean="0"/>
              <a:t>Like HDF4, HDF5 has a grouping structure.</a:t>
            </a:r>
          </a:p>
          <a:p>
            <a:endParaRPr lang="en-US" smtClean="0"/>
          </a:p>
          <a:p>
            <a:r>
              <a:rPr lang="en-US" smtClean="0"/>
              <a:t>The main difference is that every HDF5 file starts with a root group, whereas HDF4 doesn’t need any groups at all.</a:t>
            </a:r>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DF8C73-D352-443F-9E68-29CE4026CD5A}" type="slidenum">
              <a:rPr lang="en-GB"/>
              <a:pPr/>
              <a:t>61</a:t>
            </a:fld>
            <a:endParaRPr lang="en-GB"/>
          </a:p>
        </p:txBody>
      </p:sp>
      <p:sp>
        <p:nvSpPr>
          <p:cNvPr id="47105" name="Rectangle 1"/>
          <p:cNvSpPr txBox="1">
            <a:spLocks noGrp="1" noRot="1" noChangeAspect="1" noChangeArrowheads="1"/>
          </p:cNvSpPr>
          <p:nvPr>
            <p:ph type="sldImg"/>
          </p:nvPr>
        </p:nvSpPr>
        <p:spPr bwMode="auto">
          <a:xfrm>
            <a:off x="1647825" y="715963"/>
            <a:ext cx="4725988" cy="3544887"/>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802969" y="4487422"/>
            <a:ext cx="6418827" cy="4251790"/>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257300" y="719138"/>
            <a:ext cx="4800600" cy="3600450"/>
          </a:xfrm>
          <a:noFill/>
          <a:ln>
            <a:solidFill>
              <a:srgbClr val="000000"/>
            </a:solidFill>
            <a:miter lim="800000"/>
          </a:ln>
        </p:spPr>
      </p:sp>
      <p:sp>
        <p:nvSpPr>
          <p:cNvPr id="173059" name="Rectangle 3"/>
          <p:cNvSpPr>
            <a:spLocks noGrp="1" noChangeArrowheads="1"/>
          </p:cNvSpPr>
          <p:nvPr>
            <p:ph type="body" idx="1"/>
          </p:nvPr>
        </p:nvSpPr>
        <p:spPr>
          <a:xfrm>
            <a:off x="718672" y="3397395"/>
            <a:ext cx="8326717" cy="3198885"/>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290918" y="719787"/>
            <a:ext cx="4733365" cy="3600450"/>
          </a:xfrm>
          <a:noFill/>
          <a:ln>
            <a:solidFill>
              <a:srgbClr val="000000"/>
            </a:solidFill>
            <a:miter lim="800000"/>
            <a:headEnd/>
            <a:tailEnd/>
          </a:ln>
          <a:extLst>
            <a:ext uri="{53640926-AAD7-44D8-BBD7-CCE9431645EC}">
              <a14:shadowObscured xmlns:a14="http://schemas.microsoft.com/office/drawing/2010/main" val="1"/>
            </a:ext>
          </a:extLst>
        </p:spPr>
      </p:sp>
      <p:sp>
        <p:nvSpPr>
          <p:cNvPr id="173059" name="Rectangle 3"/>
          <p:cNvSpPr>
            <a:spLocks noGrp="1" noChangeArrowheads="1"/>
          </p:cNvSpPr>
          <p:nvPr>
            <p:ph type="body" idx="1"/>
          </p:nvPr>
        </p:nvSpPr>
        <p:spPr>
          <a:xfrm>
            <a:off x="718672" y="3397395"/>
            <a:ext cx="8326717" cy="3198885"/>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290918" y="719787"/>
            <a:ext cx="4733365" cy="3600450"/>
          </a:xfrm>
          <a:noFill/>
          <a:ln>
            <a:solidFill>
              <a:srgbClr val="000000"/>
            </a:solidFill>
            <a:miter lim="800000"/>
            <a:headEnd/>
            <a:tailEnd/>
          </a:ln>
          <a:extLst>
            <a:ext uri="{53640926-AAD7-44D8-BBD7-CCE9431645EC}">
              <a14:shadowObscured xmlns:a14="http://schemas.microsoft.com/office/drawing/2010/main" val="1"/>
            </a:ext>
          </a:extLst>
        </p:spPr>
      </p:sp>
      <p:sp>
        <p:nvSpPr>
          <p:cNvPr id="175107" name="Rectangle 3"/>
          <p:cNvSpPr>
            <a:spLocks noGrp="1" noChangeArrowheads="1"/>
          </p:cNvSpPr>
          <p:nvPr>
            <p:ph type="body" idx="1"/>
          </p:nvPr>
        </p:nvSpPr>
        <p:spPr>
          <a:xfrm>
            <a:off x="718672" y="3397395"/>
            <a:ext cx="8326717" cy="3198885"/>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290918" y="719787"/>
            <a:ext cx="4733365" cy="3600450"/>
          </a:xfrm>
          <a:noFill/>
          <a:ln>
            <a:solidFill>
              <a:srgbClr val="000000"/>
            </a:solidFill>
            <a:miter lim="800000"/>
            <a:headEnd/>
            <a:tailEnd/>
          </a:ln>
          <a:extLst>
            <a:ext uri="{53640926-AAD7-44D8-BBD7-CCE9431645EC}">
              <a14:shadowObscured xmlns:a14="http://schemas.microsoft.com/office/drawing/2010/main" val="1"/>
            </a:ext>
          </a:extLst>
        </p:spPr>
      </p:sp>
      <p:sp>
        <p:nvSpPr>
          <p:cNvPr id="177155" name="Rectangle 3"/>
          <p:cNvSpPr>
            <a:spLocks noGrp="1" noChangeArrowheads="1"/>
          </p:cNvSpPr>
          <p:nvPr>
            <p:ph type="body" idx="1"/>
          </p:nvPr>
        </p:nvSpPr>
        <p:spPr>
          <a:xfrm>
            <a:off x="718672" y="3397395"/>
            <a:ext cx="8326717" cy="3198885"/>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290918" y="719787"/>
            <a:ext cx="4733365" cy="3600450"/>
          </a:xfrm>
          <a:noFill/>
          <a:ln>
            <a:solidFill>
              <a:srgbClr val="000000"/>
            </a:solidFill>
            <a:miter lim="800000"/>
            <a:headEnd/>
            <a:tailEnd/>
          </a:ln>
          <a:extLst>
            <a:ext uri="{53640926-AAD7-44D8-BBD7-CCE9431645EC}">
              <a14:shadowObscured xmlns:a14="http://schemas.microsoft.com/office/drawing/2010/main" val="1"/>
            </a:ext>
          </a:extLst>
        </p:spPr>
      </p:sp>
      <p:sp>
        <p:nvSpPr>
          <p:cNvPr id="179203" name="Rectangle 3"/>
          <p:cNvSpPr>
            <a:spLocks noGrp="1" noChangeArrowheads="1"/>
          </p:cNvSpPr>
          <p:nvPr>
            <p:ph type="body" idx="1"/>
          </p:nvPr>
        </p:nvSpPr>
        <p:spPr>
          <a:xfrm>
            <a:off x="718672" y="3397395"/>
            <a:ext cx="8326717" cy="3198885"/>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1290918" y="719787"/>
            <a:ext cx="4733365" cy="3600450"/>
          </a:xfrm>
          <a:noFill/>
          <a:ln>
            <a:solidFill>
              <a:srgbClr val="000000"/>
            </a:solidFill>
            <a:miter lim="800000"/>
            <a:headEnd/>
            <a:tailEnd/>
          </a:ln>
          <a:extLst>
            <a:ext uri="{53640926-AAD7-44D8-BBD7-CCE9431645EC}">
              <a14:shadowObscured xmlns:a14="http://schemas.microsoft.com/office/drawing/2010/main" val="1"/>
            </a:ext>
          </a:extLst>
        </p:spPr>
      </p:sp>
      <p:sp>
        <p:nvSpPr>
          <p:cNvPr id="181251" name="Rectangle 3"/>
          <p:cNvSpPr>
            <a:spLocks noGrp="1" noChangeArrowheads="1"/>
          </p:cNvSpPr>
          <p:nvPr>
            <p:ph type="body" idx="1"/>
          </p:nvPr>
        </p:nvSpPr>
        <p:spPr>
          <a:xfrm>
            <a:off x="718672" y="3397395"/>
            <a:ext cx="8326717" cy="3198885"/>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290918" y="719787"/>
            <a:ext cx="4733365" cy="3600450"/>
          </a:xfrm>
          <a:noFill/>
          <a:ln>
            <a:solidFill>
              <a:srgbClr val="000000"/>
            </a:solidFill>
            <a:miter lim="800000"/>
            <a:headEnd/>
            <a:tailEnd/>
          </a:ln>
          <a:extLst>
            <a:ext uri="{53640926-AAD7-44D8-BBD7-CCE9431645EC}">
              <a14:shadowObscured xmlns:a14="http://schemas.microsoft.com/office/drawing/2010/main" val="1"/>
            </a:ext>
          </a:extLst>
        </p:spPr>
      </p:sp>
      <p:sp>
        <p:nvSpPr>
          <p:cNvPr id="185347" name="Rectangle 3"/>
          <p:cNvSpPr>
            <a:spLocks noGrp="1" noChangeArrowheads="1"/>
          </p:cNvSpPr>
          <p:nvPr>
            <p:ph type="body" idx="1"/>
          </p:nvPr>
        </p:nvSpPr>
        <p:spPr>
          <a:xfrm>
            <a:off x="718672" y="3397395"/>
            <a:ext cx="8326717" cy="3198885"/>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D4F90-3186-4264-9D6B-F89D91725211}" type="slidenum">
              <a:rPr lang="de-DE" smtClean="0"/>
              <a:pPr/>
              <a:t>87</a:t>
            </a:fld>
            <a:endParaRPr lang="de-DE"/>
          </a:p>
        </p:txBody>
      </p:sp>
    </p:spTree>
    <p:extLst>
      <p:ext uri="{BB962C8B-B14F-4D97-AF65-F5344CB8AC3E}">
        <p14:creationId xmlns:p14="http://schemas.microsoft.com/office/powerpoint/2010/main" val="1620832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xfrm>
            <a:off x="1443038" y="920750"/>
            <a:ext cx="4427537" cy="3322638"/>
          </a:xfrm>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de-DE"/>
          </a:p>
        </p:txBody>
      </p:sp>
      <p:sp>
        <p:nvSpPr>
          <p:cNvPr id="19" name="Footer Placeholder 18"/>
          <p:cNvSpPr>
            <a:spLocks noGrp="1"/>
          </p:cNvSpPr>
          <p:nvPr>
            <p:ph type="ftr" sz="quarter" idx="11"/>
          </p:nvPr>
        </p:nvSpPr>
        <p:spPr/>
        <p:txBody>
          <a:bodyPr/>
          <a:lstStyle/>
          <a:p>
            <a:endParaRPr lang="de-DE"/>
          </a:p>
        </p:txBody>
      </p:sp>
      <p:sp>
        <p:nvSpPr>
          <p:cNvPr id="27" name="Slide Number Placeholder 26"/>
          <p:cNvSpPr>
            <a:spLocks noGrp="1"/>
          </p:cNvSpPr>
          <p:nvPr>
            <p:ph type="sldNum" sz="quarter" idx="12"/>
          </p:nvPr>
        </p:nvSpPr>
        <p:spPr/>
        <p:txBody>
          <a:bodyPr/>
          <a:lstStyle/>
          <a:p>
            <a:fld id="{7855C5FD-BB3B-4446-A489-0F1D30028D3D}" type="slidenum">
              <a:rPr lang="de-DE" smtClean="0"/>
              <a:pPr/>
              <a:t>‹#›</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4BD04C-33F0-4916-814A-C6654BACBB10}"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B7EAB27-611A-4292-AAEF-23B8B1C1349A}"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99840" y="249147"/>
            <a:ext cx="6773760" cy="97354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6881" y="1294697"/>
            <a:ext cx="3843360" cy="24496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8480" y="1294697"/>
            <a:ext cx="3843360" cy="24496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6881" y="3882647"/>
            <a:ext cx="3843360" cy="2449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8480" y="3882647"/>
            <a:ext cx="3843360" cy="2449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375680" y="6250257"/>
            <a:ext cx="259200" cy="250586"/>
          </a:xfrm>
        </p:spPr>
        <p:txBody>
          <a:bodyPr/>
          <a:lstStyle>
            <a:lvl1pPr>
              <a:defRPr/>
            </a:lvl1pPr>
          </a:lstStyle>
          <a:p>
            <a:fld id="{11265B40-22C8-4367-B117-E6CBE6775B0B}"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B6AFFD9-6A66-42C0-9EF3-985C47ED6E89}"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B985687-D717-4F7E-9D25-C25F6B12E4E8}" type="slidenum">
              <a:rPr lang="de-DE" smtClean="0"/>
              <a:pPr/>
              <a:t>‹#›</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8C1BE76-334A-4EBA-8B19-93CD5E269448}"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CEC7DD0B-3E03-4B77-AE8F-70D511AACAF8}"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de-DE"/>
          </a:p>
        </p:txBody>
      </p:sp>
      <p:sp>
        <p:nvSpPr>
          <p:cNvPr id="8" name="Slide Number Placeholder 7"/>
          <p:cNvSpPr>
            <a:spLocks noGrp="1"/>
          </p:cNvSpPr>
          <p:nvPr>
            <p:ph type="sldNum" sz="quarter" idx="11"/>
          </p:nvPr>
        </p:nvSpPr>
        <p:spPr/>
        <p:txBody>
          <a:bodyPr/>
          <a:lstStyle/>
          <a:p>
            <a:fld id="{6232C06C-818A-422F-9434-7D68CD86C84E}" type="slidenum">
              <a:rPr lang="de-DE" smtClean="0"/>
              <a:pPr/>
              <a:t>‹#›</a:t>
            </a:fld>
            <a:endParaRPr lang="de-DE"/>
          </a:p>
        </p:txBody>
      </p:sp>
      <p:sp>
        <p:nvSpPr>
          <p:cNvPr id="9" name="Footer Placeholder 8"/>
          <p:cNvSpPr>
            <a:spLocks noGrp="1"/>
          </p:cNvSpPr>
          <p:nvPr>
            <p:ph type="ftr" sz="quarter" idx="12"/>
          </p:nvPr>
        </p:nvSpPr>
        <p:spPr/>
        <p:txBody>
          <a:bodyPr/>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6EEBA77-7F3E-460F-8CD3-A3F070160478}"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8156448" y="6422064"/>
            <a:ext cx="762000" cy="365125"/>
          </a:xfrm>
        </p:spPr>
        <p:txBody>
          <a:bodyPr/>
          <a:lstStyle/>
          <a:p>
            <a:fld id="{81A1ED99-1E59-4641-A20B-A1A58E627FA4}"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FA1C9A4-D770-4109-9C12-CFC37AC8020D}"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de-DE"/>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de-DE"/>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AC0465F-FF9A-49E8-B791-A3186BCD8FEC}" type="slidenum">
              <a:rPr lang="de-DE" smtClean="0"/>
              <a:pPr/>
              <a:t>‹#›</a:t>
            </a:fld>
            <a:endParaRPr lang="de-DE"/>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iviz.cct.ls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civiz.cct.lsu.edu/projects/vish/" TargetMode="External"/><Relationship Id="rId2" Type="http://schemas.openxmlformats.org/officeDocument/2006/relationships/hyperlink" Target="http://www.fiberbundle.net/" TargetMode="External"/><Relationship Id="rId1" Type="http://schemas.openxmlformats.org/officeDocument/2006/relationships/slideLayout" Target="../slideLayouts/slideLayout2.xml"/><Relationship Id="rId4" Type="http://schemas.openxmlformats.org/officeDocument/2006/relationships/hyperlink" Target="http://f5.origo.ethz.c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hdfgroup.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6.wmf"/><Relationship Id="rId5" Type="http://schemas.openxmlformats.org/officeDocument/2006/relationships/image" Target="../media/image45.png"/><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8.wmf"/><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4.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857496"/>
            <a:ext cx="7772400" cy="1736725"/>
          </a:xfrm>
        </p:spPr>
        <p:txBody>
          <a:bodyPr>
            <a:normAutofit fontScale="90000"/>
          </a:bodyPr>
          <a:lstStyle/>
          <a:p>
            <a:r>
              <a:rPr lang="en-US" b="1" dirty="0" smtClean="0"/>
              <a:t>F5</a:t>
            </a:r>
            <a:br>
              <a:rPr lang="en-US" b="1" dirty="0" smtClean="0"/>
            </a:br>
            <a:r>
              <a:rPr lang="en-US" dirty="0" err="1" smtClean="0"/>
              <a:t>Fiberbundle</a:t>
            </a:r>
            <a:r>
              <a:rPr lang="en-US" dirty="0" smtClean="0"/>
              <a:t> HDF5</a:t>
            </a:r>
            <a:br>
              <a:rPr lang="en-US" dirty="0" smtClean="0"/>
            </a:br>
            <a:endParaRPr lang="de-DE" dirty="0"/>
          </a:p>
        </p:txBody>
      </p:sp>
      <p:sp>
        <p:nvSpPr>
          <p:cNvPr id="2051" name="Rectangle 3"/>
          <p:cNvSpPr>
            <a:spLocks noGrp="1" noChangeArrowheads="1"/>
          </p:cNvSpPr>
          <p:nvPr>
            <p:ph type="subTitle" idx="1"/>
          </p:nvPr>
        </p:nvSpPr>
        <p:spPr>
          <a:xfrm>
            <a:off x="1371600" y="4748234"/>
            <a:ext cx="6400800" cy="1752600"/>
          </a:xfrm>
        </p:spPr>
        <p:txBody>
          <a:bodyPr/>
          <a:lstStyle/>
          <a:p>
            <a:r>
              <a:rPr lang="en-US" sz="2400" dirty="0">
                <a:solidFill>
                  <a:srgbClr val="FFFF00"/>
                </a:solidFill>
              </a:rPr>
              <a:t>Werner </a:t>
            </a:r>
            <a:r>
              <a:rPr lang="en-US" sz="2400" dirty="0" err="1" smtClean="0">
                <a:solidFill>
                  <a:srgbClr val="FFFF00"/>
                </a:solidFill>
              </a:rPr>
              <a:t>Benger</a:t>
            </a:r>
            <a:endParaRPr lang="en-US" sz="2400" dirty="0" smtClean="0"/>
          </a:p>
          <a:p>
            <a:r>
              <a:rPr lang="en-US" sz="2400" dirty="0" smtClean="0"/>
              <a:t>Center for Computation &amp; Technology</a:t>
            </a:r>
          </a:p>
          <a:p>
            <a:r>
              <a:rPr lang="en-US" sz="2400" dirty="0" smtClean="0"/>
              <a:t>Louisiana State University</a:t>
            </a:r>
          </a:p>
          <a:p>
            <a:r>
              <a:rPr lang="en-US" sz="2400" dirty="0" smtClean="0">
                <a:hlinkClick r:id="rId2"/>
              </a:rPr>
              <a:t>http://sciviz.cct.lsu.edu/</a:t>
            </a:r>
            <a:endParaRPr lang="en-US" sz="2400" dirty="0" smtClean="0"/>
          </a:p>
        </p:txBody>
      </p:sp>
      <p:sp>
        <p:nvSpPr>
          <p:cNvPr id="4" name="Rectangle 222"/>
          <p:cNvSpPr>
            <a:spLocks noGrp="1" noChangeArrowheads="1"/>
          </p:cNvSpPr>
          <p:nvPr>
            <p:ph type="sldNum" sz="quarter" idx="12"/>
          </p:nvPr>
        </p:nvSpPr>
        <p:spPr/>
        <p:txBody>
          <a:bodyPr/>
          <a:lstStyle/>
          <a:p>
            <a:fld id="{50323CA8-2B03-4A23-85C7-DDBEC3E18F89}" type="slidenum">
              <a:rPr lang="de-DE"/>
              <a:pPr/>
              <a:t>1</a:t>
            </a:fld>
            <a:endParaRPr lang="de-DE"/>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Interoperability</a:t>
            </a:r>
          </a:p>
        </p:txBody>
      </p:sp>
      <p:sp>
        <p:nvSpPr>
          <p:cNvPr id="177155" name="Rectangle 3"/>
          <p:cNvSpPr>
            <a:spLocks noGrp="1" noChangeArrowheads="1"/>
          </p:cNvSpPr>
          <p:nvPr>
            <p:ph idx="1"/>
          </p:nvPr>
        </p:nvSpPr>
        <p:spPr>
          <a:xfrm>
            <a:off x="457200" y="1214422"/>
            <a:ext cx="8229600" cy="4533900"/>
          </a:xfrm>
        </p:spPr>
        <p:txBody>
          <a:bodyPr>
            <a:normAutofit lnSpcReduction="10000"/>
          </a:bodyPr>
          <a:lstStyle/>
          <a:p>
            <a:r>
              <a:rPr lang="en-US" dirty="0"/>
              <a:t>N Applications</a:t>
            </a:r>
          </a:p>
          <a:p>
            <a:endParaRPr lang="en-US" dirty="0"/>
          </a:p>
          <a:p>
            <a:endParaRPr lang="en-US" dirty="0"/>
          </a:p>
          <a:p>
            <a:endParaRPr lang="en-US" dirty="0"/>
          </a:p>
          <a:p>
            <a:endParaRPr lang="en-US" dirty="0"/>
          </a:p>
          <a:p>
            <a:endParaRPr lang="en-US" dirty="0"/>
          </a:p>
          <a:p>
            <a:endParaRPr lang="en-US" dirty="0"/>
          </a:p>
          <a:p>
            <a:endParaRPr lang="en-US" dirty="0"/>
          </a:p>
          <a:p>
            <a:r>
              <a:rPr lang="en-US" dirty="0"/>
              <a:t>M File Formats</a:t>
            </a:r>
          </a:p>
        </p:txBody>
      </p:sp>
      <p:sp>
        <p:nvSpPr>
          <p:cNvPr id="177156" name="WordArt 4"/>
          <p:cNvSpPr>
            <a:spLocks noChangeArrowheads="1" noChangeShapeType="1" noTextEdit="1"/>
          </p:cNvSpPr>
          <p:nvPr/>
        </p:nvSpPr>
        <p:spPr bwMode="auto">
          <a:xfrm>
            <a:off x="977761" y="1977328"/>
            <a:ext cx="993600" cy="518454"/>
          </a:xfrm>
          <a:prstGeom prst="rect">
            <a:avLst/>
          </a:prstGeom>
        </p:spPr>
        <p:txBody>
          <a:bodyPr wrap="none" lIns="82945" tIns="41473" rIns="82945" bIns="41473" fromWordArt="1">
            <a:prstTxWarp prst="textPlain">
              <a:avLst>
                <a:gd name="adj" fmla="val 50000"/>
              </a:avLst>
            </a:prstTxWarp>
          </a:bodyPr>
          <a:lstStyle/>
          <a:p>
            <a:pPr algn="ctr"/>
            <a:r>
              <a:rPr lang="en-US" sz="3300" kern="10" dirty="0" err="1">
                <a:ln w="19050">
                  <a:solidFill>
                    <a:srgbClr val="99CCFF"/>
                  </a:solidFill>
                  <a:round/>
                  <a:headEnd/>
                  <a:tailEnd/>
                </a:ln>
                <a:solidFill>
                  <a:srgbClr val="0066CC"/>
                </a:solidFill>
                <a:effectLst>
                  <a:outerShdw dist="35921" dir="2700000" algn="ctr" rotWithShape="0">
                    <a:srgbClr val="990000"/>
                  </a:outerShdw>
                </a:effectLst>
                <a:latin typeface="Impact"/>
              </a:rPr>
              <a:t>Amira</a:t>
            </a:r>
            <a:endParaRPr lang="en-US" sz="33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77157" name="WordArt 5"/>
          <p:cNvSpPr>
            <a:spLocks noChangeArrowheads="1" noChangeShapeType="1" noTextEdit="1"/>
          </p:cNvSpPr>
          <p:nvPr/>
        </p:nvSpPr>
        <p:spPr bwMode="auto">
          <a:xfrm>
            <a:off x="2429280" y="1839073"/>
            <a:ext cx="760320" cy="793523"/>
          </a:xfrm>
          <a:prstGeom prst="rect">
            <a:avLst/>
          </a:prstGeom>
        </p:spPr>
        <p:txBody>
          <a:bodyPr wrap="none" lIns="82945" tIns="41473" rIns="82945" bIns="41473"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300" kern="10" dirty="0">
                <a:ln w="9525">
                  <a:round/>
                  <a:headEnd/>
                  <a:tailEnd/>
                </a:ln>
                <a:gradFill rotWithShape="0">
                  <a:gsLst>
                    <a:gs pos="0">
                      <a:srgbClr val="FFE701"/>
                    </a:gs>
                    <a:gs pos="100000">
                      <a:srgbClr val="FE3E02"/>
                    </a:gs>
                  </a:gsLst>
                  <a:lin ang="5400000" scaled="1"/>
                </a:gradFill>
                <a:latin typeface="Impact"/>
              </a:rPr>
              <a:t>Visit</a:t>
            </a:r>
          </a:p>
        </p:txBody>
      </p:sp>
      <p:sp>
        <p:nvSpPr>
          <p:cNvPr id="177158" name="WordArt 6"/>
          <p:cNvSpPr>
            <a:spLocks noChangeArrowheads="1" noChangeShapeType="1" noTextEdit="1"/>
          </p:cNvSpPr>
          <p:nvPr/>
        </p:nvSpPr>
        <p:spPr bwMode="auto">
          <a:xfrm>
            <a:off x="3880801" y="1908201"/>
            <a:ext cx="1062720" cy="633667"/>
          </a:xfrm>
          <a:prstGeom prst="rect">
            <a:avLst/>
          </a:prstGeom>
        </p:spPr>
        <p:txBody>
          <a:bodyPr wrap="none" lIns="82945" tIns="41473" rIns="82945" bIns="41473"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300" kern="10" dirty="0" err="1">
                <a:ln w="9525">
                  <a:round/>
                  <a:headEnd/>
                  <a:tailEnd/>
                </a:ln>
                <a:gradFill rotWithShape="0">
                  <a:gsLst>
                    <a:gs pos="0">
                      <a:srgbClr val="FFFFCC"/>
                    </a:gs>
                    <a:gs pos="100000">
                      <a:srgbClr val="FF9999"/>
                    </a:gs>
                  </a:gsLst>
                  <a:lin ang="5400000" scaled="1"/>
                </a:gradFill>
                <a:latin typeface="Times New Roman"/>
                <a:cs typeface="Times New Roman"/>
              </a:rPr>
              <a:t>Scirun</a:t>
            </a:r>
            <a:endParaRPr lang="en-US" sz="3300" kern="10" dirty="0">
              <a:ln w="9525">
                <a:round/>
                <a:headEnd/>
                <a:tailEnd/>
              </a:ln>
              <a:gradFill rotWithShape="0">
                <a:gsLst>
                  <a:gs pos="0">
                    <a:srgbClr val="FFFFCC"/>
                  </a:gs>
                  <a:gs pos="100000">
                    <a:srgbClr val="FF9999"/>
                  </a:gs>
                </a:gsLst>
                <a:lin ang="5400000" scaled="1"/>
              </a:gradFill>
              <a:latin typeface="Times New Roman"/>
              <a:cs typeface="Times New Roman"/>
            </a:endParaRPr>
          </a:p>
        </p:txBody>
      </p:sp>
      <p:sp>
        <p:nvSpPr>
          <p:cNvPr id="177159" name="WordArt 7"/>
          <p:cNvSpPr>
            <a:spLocks noChangeArrowheads="1" noChangeShapeType="1" noTextEdit="1"/>
          </p:cNvSpPr>
          <p:nvPr/>
        </p:nvSpPr>
        <p:spPr bwMode="auto">
          <a:xfrm>
            <a:off x="5332320" y="1908201"/>
            <a:ext cx="1261440" cy="754639"/>
          </a:xfrm>
          <a:prstGeom prst="rect">
            <a:avLst/>
          </a:prstGeom>
        </p:spPr>
        <p:txBody>
          <a:bodyPr wrap="none" lIns="82945" tIns="41473" rIns="82945" bIns="41473"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300" kern="10" dirty="0" err="1">
                <a:ln w="9525">
                  <a:round/>
                  <a:headEnd/>
                  <a:tailEnd/>
                </a:ln>
                <a:gradFill rotWithShape="0">
                  <a:gsLst>
                    <a:gs pos="0">
                      <a:srgbClr val="707070"/>
                    </a:gs>
                    <a:gs pos="50000">
                      <a:srgbClr val="FFFFFF"/>
                    </a:gs>
                    <a:gs pos="100000">
                      <a:srgbClr val="707070"/>
                    </a:gs>
                  </a:gsLst>
                  <a:lin ang="2700000" scaled="1"/>
                </a:gradFill>
                <a:latin typeface="Impact"/>
              </a:rPr>
              <a:t>Ensight</a:t>
            </a:r>
            <a:endParaRPr lang="en-US" sz="3300" kern="10" dirty="0">
              <a:ln w="9525">
                <a:round/>
                <a:headEnd/>
                <a:tailEnd/>
              </a:ln>
              <a:gradFill rotWithShape="0">
                <a:gsLst>
                  <a:gs pos="0">
                    <a:srgbClr val="707070"/>
                  </a:gs>
                  <a:gs pos="50000">
                    <a:srgbClr val="FFFFFF"/>
                  </a:gs>
                  <a:gs pos="100000">
                    <a:srgbClr val="707070"/>
                  </a:gs>
                </a:gsLst>
                <a:lin ang="2700000" scaled="1"/>
              </a:gradFill>
              <a:latin typeface="Impact"/>
            </a:endParaRPr>
          </a:p>
        </p:txBody>
      </p:sp>
      <p:sp>
        <p:nvSpPr>
          <p:cNvPr id="177160" name="WordArt 8" descr="Paper bag"/>
          <p:cNvSpPr>
            <a:spLocks noChangeArrowheads="1" noChangeShapeType="1" noTextEdit="1"/>
          </p:cNvSpPr>
          <p:nvPr/>
        </p:nvSpPr>
        <p:spPr bwMode="auto">
          <a:xfrm>
            <a:off x="6852960" y="1908201"/>
            <a:ext cx="1814400" cy="900094"/>
          </a:xfrm>
          <a:prstGeom prst="rect">
            <a:avLst/>
          </a:prstGeom>
        </p:spPr>
        <p:txBody>
          <a:bodyPr wrap="none" lIns="82945" tIns="41473" rIns="82945" bIns="41473"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3300" kern="10" dirty="0" err="1">
                <a:ln w="9525">
                  <a:round/>
                  <a:headEnd/>
                  <a:tailEnd/>
                </a:ln>
                <a:blipFill dpi="0" rotWithShape="0">
                  <a:blip r:embed="rId2"/>
                  <a:srcRect/>
                  <a:tile tx="0" ty="0" sx="100000" sy="100000" flip="none" algn="tl"/>
                </a:blipFill>
                <a:latin typeface="Arial Black"/>
              </a:rPr>
              <a:t>OpenDX</a:t>
            </a:r>
            <a:endParaRPr lang="en-US" sz="3300" kern="10" dirty="0">
              <a:ln w="9525">
                <a:round/>
                <a:headEnd/>
                <a:tailEnd/>
              </a:ln>
              <a:blipFill dpi="0" rotWithShape="0">
                <a:blip r:embed="rId2"/>
                <a:srcRect/>
                <a:tile tx="0" ty="0" sx="100000" sy="100000" flip="none" algn="tl"/>
              </a:blipFill>
              <a:latin typeface="Arial Black"/>
            </a:endParaRPr>
          </a:p>
        </p:txBody>
      </p:sp>
      <p:sp>
        <p:nvSpPr>
          <p:cNvPr id="177161" name="WordArt 9"/>
          <p:cNvSpPr>
            <a:spLocks noChangeArrowheads="1" noChangeShapeType="1" noTextEdit="1"/>
          </p:cNvSpPr>
          <p:nvPr/>
        </p:nvSpPr>
        <p:spPr bwMode="auto">
          <a:xfrm>
            <a:off x="355681" y="4673291"/>
            <a:ext cx="993600" cy="518454"/>
          </a:xfrm>
          <a:prstGeom prst="rect">
            <a:avLst/>
          </a:prstGeom>
        </p:spPr>
        <p:txBody>
          <a:bodyPr wrap="none" lIns="82945" tIns="41473" rIns="82945" bIns="41473" fromWordArt="1">
            <a:prstTxWarp prst="textPlain">
              <a:avLst>
                <a:gd name="adj" fmla="val 50000"/>
              </a:avLst>
            </a:prstTxWarp>
          </a:bodyPr>
          <a:lstStyle/>
          <a:p>
            <a:pPr algn="ctr"/>
            <a:r>
              <a:rPr lang="en-US" sz="3300" kern="10" dirty="0">
                <a:ln w="19050">
                  <a:solidFill>
                    <a:srgbClr val="99CCFF"/>
                  </a:solidFill>
                  <a:round/>
                  <a:headEnd/>
                  <a:tailEnd/>
                </a:ln>
                <a:solidFill>
                  <a:srgbClr val="0066CC"/>
                </a:solidFill>
                <a:effectLst>
                  <a:outerShdw dist="35921" dir="2700000" algn="ctr" rotWithShape="0">
                    <a:srgbClr val="990000"/>
                  </a:outerShdw>
                </a:effectLst>
                <a:latin typeface="Impact"/>
              </a:rPr>
              <a:t>DICOM</a:t>
            </a:r>
          </a:p>
        </p:txBody>
      </p:sp>
      <p:sp>
        <p:nvSpPr>
          <p:cNvPr id="177163" name="WordArt 11"/>
          <p:cNvSpPr>
            <a:spLocks noChangeArrowheads="1" noChangeShapeType="1" noTextEdit="1"/>
          </p:cNvSpPr>
          <p:nvPr/>
        </p:nvSpPr>
        <p:spPr bwMode="auto">
          <a:xfrm>
            <a:off x="1807200" y="4742418"/>
            <a:ext cx="1935360" cy="449327"/>
          </a:xfrm>
          <a:prstGeom prst="rect">
            <a:avLst/>
          </a:prstGeom>
        </p:spPr>
        <p:txBody>
          <a:bodyPr wrap="none" lIns="82945" tIns="41473" rIns="82945" bIns="41473" fromWordArt="1">
            <a:prstTxWarp prst="textPlain">
              <a:avLst>
                <a:gd name="adj" fmla="val 50000"/>
              </a:avLst>
            </a:prstTxWarp>
          </a:bodyPr>
          <a:lstStyle/>
          <a:p>
            <a:pPr algn="ctr"/>
            <a:r>
              <a:rPr lang="en-US" sz="33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Cactus</a:t>
            </a:r>
          </a:p>
        </p:txBody>
      </p:sp>
      <p:sp>
        <p:nvSpPr>
          <p:cNvPr id="177164" name="WordArt 12"/>
          <p:cNvSpPr>
            <a:spLocks noChangeArrowheads="1" noChangeShapeType="1" noTextEdit="1"/>
          </p:cNvSpPr>
          <p:nvPr/>
        </p:nvSpPr>
        <p:spPr bwMode="auto">
          <a:xfrm>
            <a:off x="4088160" y="4673291"/>
            <a:ext cx="1313280" cy="587582"/>
          </a:xfrm>
          <a:prstGeom prst="rect">
            <a:avLst/>
          </a:prstGeom>
        </p:spPr>
        <p:txBody>
          <a:bodyPr wrap="none" lIns="82945" tIns="41473" rIns="82945" bIns="41473" fromWordArt="1">
            <a:prstTxWarp prst="textPlain">
              <a:avLst>
                <a:gd name="adj" fmla="val 50000"/>
              </a:avLst>
            </a:prstTxWarp>
          </a:bodyPr>
          <a:lstStyle/>
          <a:p>
            <a:pPr algn="ctr"/>
            <a:r>
              <a:rPr lang="en-US" sz="3300" kern="10" spc="653" dirty="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CGNS</a:t>
            </a:r>
          </a:p>
        </p:txBody>
      </p:sp>
      <p:sp>
        <p:nvSpPr>
          <p:cNvPr id="177165" name="WordArt 13"/>
          <p:cNvSpPr>
            <a:spLocks noChangeArrowheads="1" noChangeShapeType="1" noTextEdit="1"/>
          </p:cNvSpPr>
          <p:nvPr/>
        </p:nvSpPr>
        <p:spPr bwMode="auto">
          <a:xfrm>
            <a:off x="5747041" y="4751060"/>
            <a:ext cx="1408320" cy="475250"/>
          </a:xfrm>
          <a:prstGeom prst="rect">
            <a:avLst/>
          </a:prstGeom>
        </p:spPr>
        <p:txBody>
          <a:bodyPr wrap="none" lIns="82945" tIns="41473" rIns="82945" bIns="41473"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300" kern="10" dirty="0" err="1">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NetCDF</a:t>
            </a:r>
            <a:endParaRPr lang="en-US" sz="33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endParaRPr>
          </a:p>
        </p:txBody>
      </p:sp>
      <p:sp>
        <p:nvSpPr>
          <p:cNvPr id="177166" name="WordArt 14"/>
          <p:cNvSpPr>
            <a:spLocks noChangeArrowheads="1" noChangeShapeType="1" noTextEdit="1"/>
          </p:cNvSpPr>
          <p:nvPr/>
        </p:nvSpPr>
        <p:spPr bwMode="auto">
          <a:xfrm>
            <a:off x="7405920" y="4638727"/>
            <a:ext cx="1438560" cy="587582"/>
          </a:xfrm>
          <a:prstGeom prst="rect">
            <a:avLst/>
          </a:prstGeom>
        </p:spPr>
        <p:txBody>
          <a:bodyPr wrap="none" lIns="82945" tIns="41473" rIns="82945" bIns="41473" fromWordArt="1">
            <a:prstTxWarp prst="textFadeUp">
              <a:avLst>
                <a:gd name="adj" fmla="val 9991"/>
              </a:avLst>
            </a:prstTxWarp>
          </a:bodyPr>
          <a:lstStyle/>
          <a:p>
            <a:pPr algn="ctr"/>
            <a:r>
              <a:rPr lang="en-US" sz="3300" kern="10" dirty="0" err="1">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GeoTIFF</a:t>
            </a:r>
            <a:endParaRPr lang="en-US" sz="33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
        <p:nvSpPr>
          <p:cNvPr id="14" name="TextBox 13"/>
          <p:cNvSpPr txBox="1"/>
          <p:nvPr/>
        </p:nvSpPr>
        <p:spPr>
          <a:xfrm>
            <a:off x="428596" y="3345420"/>
            <a:ext cx="7929618" cy="584775"/>
          </a:xfrm>
          <a:prstGeom prst="rect">
            <a:avLst/>
          </a:prstGeom>
          <a:noFill/>
        </p:spPr>
        <p:txBody>
          <a:bodyPr wrap="square" rtlCol="0">
            <a:spAutoFit/>
          </a:bodyPr>
          <a:lstStyle/>
          <a:p>
            <a:pPr algn="ctr"/>
            <a:r>
              <a:rPr lang="en-US" b="1" i="1" dirty="0" smtClean="0">
                <a:solidFill>
                  <a:srgbClr val="FFFF00"/>
                </a:solidFill>
              </a:rPr>
              <a:t>Diverse Visualization Software  </a:t>
            </a:r>
            <a:r>
              <a:rPr lang="en-US" sz="3200" b="1" i="1" dirty="0" smtClean="0">
                <a:solidFill>
                  <a:srgbClr val="FFFF00"/>
                </a:solidFill>
                <a:sym typeface="Wingdings" pitchFamily="2" charset="2"/>
              </a:rPr>
              <a:t>↔</a:t>
            </a:r>
            <a:r>
              <a:rPr lang="en-US" b="1" i="1" dirty="0" smtClean="0">
                <a:solidFill>
                  <a:srgbClr val="FFFF00"/>
                </a:solidFill>
              </a:rPr>
              <a:t>  Data sets in diverse file formats</a:t>
            </a:r>
            <a:endParaRPr lang="en-US" b="1" i="1" dirty="0">
              <a:solidFill>
                <a:srgbClr val="FFFF00"/>
              </a:solidFill>
            </a:endParaRPr>
          </a:p>
        </p:txBody>
      </p:sp>
    </p:spTree>
    <p:extLst>
      <p:ext uri="{BB962C8B-B14F-4D97-AF65-F5344CB8AC3E}">
        <p14:creationId xmlns:p14="http://schemas.microsoft.com/office/powerpoint/2010/main" val="82053878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F5 model avoids “keyword” conventions as much as possible</a:t>
            </a:r>
          </a:p>
          <a:p>
            <a:r>
              <a:rPr lang="en-US" dirty="0" smtClean="0"/>
              <a:t>Semantic information is cast into the </a:t>
            </a:r>
            <a:r>
              <a:rPr lang="en-US" i="1" dirty="0" smtClean="0">
                <a:solidFill>
                  <a:schemeClr val="accent2">
                    <a:lumMod val="60000"/>
                    <a:lumOff val="40000"/>
                  </a:schemeClr>
                </a:solidFill>
              </a:rPr>
              <a:t>structure</a:t>
            </a:r>
            <a:r>
              <a:rPr lang="en-US" dirty="0" smtClean="0"/>
              <a:t> of the file </a:t>
            </a:r>
            <a:r>
              <a:rPr lang="en-US" i="1" dirty="0" smtClean="0"/>
              <a:t>instead</a:t>
            </a:r>
            <a:r>
              <a:rPr lang="en-US" dirty="0" smtClean="0"/>
              <a:t> of relying on naming conventions (enumeration approach, registries, naming standards…)</a:t>
            </a:r>
          </a:p>
          <a:p>
            <a:r>
              <a:rPr lang="en-US" dirty="0" smtClean="0"/>
              <a:t>Interpretation of data fields is based on </a:t>
            </a:r>
            <a:r>
              <a:rPr lang="en-US" i="1" dirty="0" smtClean="0">
                <a:solidFill>
                  <a:schemeClr val="accent2">
                    <a:lumMod val="60000"/>
                    <a:lumOff val="40000"/>
                  </a:schemeClr>
                </a:solidFill>
              </a:rPr>
              <a:t>placement</a:t>
            </a:r>
            <a:r>
              <a:rPr lang="en-US" dirty="0" smtClean="0">
                <a:solidFill>
                  <a:schemeClr val="accent2">
                    <a:lumMod val="60000"/>
                    <a:lumOff val="40000"/>
                  </a:schemeClr>
                </a:solidFill>
              </a:rPr>
              <a:t> </a:t>
            </a:r>
            <a:r>
              <a:rPr lang="en-US" dirty="0" smtClean="0"/>
              <a:t>of data sets in the hierarchy</a:t>
            </a:r>
          </a:p>
          <a:p>
            <a:r>
              <a:rPr lang="en-US" dirty="0" smtClean="0"/>
              <a:t>Internal layout is not 100% keyword-free, but as widely as possible</a:t>
            </a:r>
          </a:p>
          <a:p>
            <a:pPr lvl="1"/>
            <a:r>
              <a:rPr lang="en-US" dirty="0" smtClean="0"/>
              <a:t>Some keywords will become obsolete with future advancements of HDF5 (e.g., shared </a:t>
            </a:r>
            <a:r>
              <a:rPr lang="en-US" dirty="0" err="1" smtClean="0"/>
              <a:t>dataspaces</a:t>
            </a:r>
            <a:r>
              <a:rPr lang="en-US" dirty="0" smtClean="0"/>
              <a:t>)</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100</a:t>
            </a:fld>
            <a:endParaRPr lang="de-DE"/>
          </a:p>
        </p:txBody>
      </p:sp>
    </p:spTree>
    <p:extLst>
      <p:ext uri="{BB962C8B-B14F-4D97-AF65-F5344CB8AC3E}">
        <p14:creationId xmlns:p14="http://schemas.microsoft.com/office/powerpoint/2010/main" val="2480827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Commonalities across Grid types are not just enabled, they are unavoidable</a:t>
            </a:r>
          </a:p>
          <a:p>
            <a:r>
              <a:rPr lang="en-US" dirty="0" smtClean="0"/>
              <a:t>Simple data types have simple representations</a:t>
            </a:r>
          </a:p>
          <a:p>
            <a:r>
              <a:rPr lang="en-US" dirty="0" smtClean="0"/>
              <a:t>Complex data types are constructible from similar, reusable structures</a:t>
            </a:r>
          </a:p>
          <a:p>
            <a:r>
              <a:rPr lang="en-US" dirty="0" smtClean="0"/>
              <a:t>The F5 model does not cover </a:t>
            </a:r>
            <a:r>
              <a:rPr lang="en-US" i="1" dirty="0" smtClean="0"/>
              <a:t>any</a:t>
            </a:r>
            <a:r>
              <a:rPr lang="en-US" dirty="0" smtClean="0"/>
              <a:t> type of data, but a very wide range</a:t>
            </a:r>
          </a:p>
          <a:p>
            <a:r>
              <a:rPr lang="en-US" dirty="0" smtClean="0"/>
              <a:t>Certain aspects of the F5 model leave space for further refinement and definition how to interpret things</a:t>
            </a:r>
          </a:p>
        </p:txBody>
      </p:sp>
      <p:sp>
        <p:nvSpPr>
          <p:cNvPr id="4" name="Slide Number Placeholder 3"/>
          <p:cNvSpPr>
            <a:spLocks noGrp="1"/>
          </p:cNvSpPr>
          <p:nvPr>
            <p:ph type="sldNum" sz="quarter" idx="12"/>
          </p:nvPr>
        </p:nvSpPr>
        <p:spPr/>
        <p:txBody>
          <a:bodyPr/>
          <a:lstStyle/>
          <a:p>
            <a:fld id="{5B6AFFD9-6A66-42C0-9EF3-985C47ED6E89}" type="slidenum">
              <a:rPr lang="de-DE" smtClean="0"/>
              <a:pPr/>
              <a:t>101</a:t>
            </a:fld>
            <a:endParaRPr lang="de-DE"/>
          </a:p>
        </p:txBody>
      </p:sp>
    </p:spTree>
    <p:extLst>
      <p:ext uri="{BB962C8B-B14F-4D97-AF65-F5344CB8AC3E}">
        <p14:creationId xmlns:p14="http://schemas.microsoft.com/office/powerpoint/2010/main" val="38559184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F5 API</a:t>
            </a:r>
            <a:endParaRPr lang="en-US" dirty="0"/>
          </a:p>
        </p:txBody>
      </p:sp>
      <p:sp>
        <p:nvSpPr>
          <p:cNvPr id="6" name="Text Placeholder 5"/>
          <p:cNvSpPr>
            <a:spLocks noGrp="1"/>
          </p:cNvSpPr>
          <p:nvPr>
            <p:ph type="body" idx="1"/>
          </p:nvPr>
        </p:nvSpPr>
        <p:spPr/>
        <p:txBody>
          <a:bodyPr/>
          <a:lstStyle/>
          <a:p>
            <a:r>
              <a:rPr lang="en-US" dirty="0" smtClean="0"/>
              <a:t>Implementation Design &amp; Concepts</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102</a:t>
            </a:fld>
            <a:endParaRPr lang="de-DE"/>
          </a:p>
        </p:txBody>
      </p:sp>
    </p:spTree>
    <p:extLst>
      <p:ext uri="{BB962C8B-B14F-4D97-AF65-F5344CB8AC3E}">
        <p14:creationId xmlns:p14="http://schemas.microsoft.com/office/powerpoint/2010/main" val="8609544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p:txBody>
          <a:bodyPr tIns="41473" bIns="41473"/>
          <a:lstStyle/>
          <a:p>
            <a:r>
              <a:rPr lang="en-US"/>
              <a:t>Design of the F5 Library</a:t>
            </a:r>
          </a:p>
        </p:txBody>
      </p:sp>
      <p:sp>
        <p:nvSpPr>
          <p:cNvPr id="152579" name="Rectangle 3"/>
          <p:cNvSpPr>
            <a:spLocks noGrp="1" noChangeArrowheads="1"/>
          </p:cNvSpPr>
          <p:nvPr>
            <p:ph type="body" idx="1"/>
          </p:nvPr>
        </p:nvSpPr>
        <p:spPr/>
        <p:txBody>
          <a:bodyPr lIns="82945" tIns="41473" rIns="82945" bIns="41473"/>
          <a:lstStyle/>
          <a:p>
            <a:r>
              <a:rPr lang="en-US"/>
              <a:t>API similar to HDF5</a:t>
            </a:r>
          </a:p>
          <a:p>
            <a:r>
              <a:rPr lang="en-US"/>
              <a:t>Expose HDF5, not hiding it</a:t>
            </a:r>
          </a:p>
          <a:p>
            <a:pPr lvl="1"/>
            <a:r>
              <a:rPr lang="en-US"/>
              <a:t>Use as much of HDF5 as possible</a:t>
            </a:r>
          </a:p>
          <a:p>
            <a:pPr lvl="1"/>
            <a:r>
              <a:rPr lang="en-US"/>
              <a:t>Upgrade to future HDF5 functionality once available</a:t>
            </a:r>
          </a:p>
          <a:p>
            <a:pPr lvl="1"/>
            <a:r>
              <a:rPr lang="en-US"/>
              <a:t>Emulate future HDF5 functionality in the meanwhile</a:t>
            </a:r>
          </a:p>
        </p:txBody>
      </p:sp>
    </p:spTree>
    <p:extLst>
      <p:ext uri="{BB962C8B-B14F-4D97-AF65-F5344CB8AC3E}">
        <p14:creationId xmlns:p14="http://schemas.microsoft.com/office/powerpoint/2010/main" val="133869237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p:txBody>
          <a:bodyPr tIns="41473" bIns="41473"/>
          <a:lstStyle/>
          <a:p>
            <a:r>
              <a:rPr lang="en-US"/>
              <a:t>Design of the F5 Library</a:t>
            </a:r>
          </a:p>
        </p:txBody>
      </p:sp>
      <p:sp>
        <p:nvSpPr>
          <p:cNvPr id="153603" name="Rectangle 3"/>
          <p:cNvSpPr>
            <a:spLocks noGrp="1" noChangeArrowheads="1"/>
          </p:cNvSpPr>
          <p:nvPr>
            <p:ph type="body" idx="1"/>
          </p:nvPr>
        </p:nvSpPr>
        <p:spPr/>
        <p:txBody>
          <a:bodyPr lIns="82945" tIns="41473" rIns="82945" bIns="41473"/>
          <a:lstStyle/>
          <a:p>
            <a:pPr>
              <a:lnSpc>
                <a:spcPct val="90000"/>
              </a:lnSpc>
            </a:pPr>
            <a:r>
              <a:rPr lang="en-US"/>
              <a:t>3 categories of API functions:</a:t>
            </a:r>
          </a:p>
          <a:p>
            <a:pPr lvl="1">
              <a:lnSpc>
                <a:spcPct val="90000"/>
              </a:lnSpc>
            </a:pPr>
            <a:r>
              <a:rPr lang="en-US"/>
              <a:t>Internal API</a:t>
            </a:r>
          </a:p>
          <a:p>
            <a:pPr lvl="2">
              <a:lnSpc>
                <a:spcPct val="90000"/>
              </a:lnSpc>
            </a:pPr>
            <a:r>
              <a:rPr lang="en-US"/>
              <a:t>Common functions to share logistics</a:t>
            </a:r>
          </a:p>
          <a:p>
            <a:pPr lvl="1">
              <a:lnSpc>
                <a:spcPct val="90000"/>
              </a:lnSpc>
            </a:pPr>
            <a:r>
              <a:rPr lang="en-US"/>
              <a:t>Low-Level API</a:t>
            </a:r>
          </a:p>
          <a:p>
            <a:pPr lvl="2">
              <a:lnSpc>
                <a:spcPct val="90000"/>
              </a:lnSpc>
            </a:pPr>
            <a:r>
              <a:rPr lang="en-US"/>
              <a:t>Access to all constructions elements constituting the F5 formulation</a:t>
            </a:r>
          </a:p>
          <a:p>
            <a:pPr lvl="1">
              <a:lnSpc>
                <a:spcPct val="90000"/>
              </a:lnSpc>
            </a:pPr>
            <a:r>
              <a:rPr lang="en-US"/>
              <a:t>High-Level API</a:t>
            </a:r>
          </a:p>
          <a:p>
            <a:pPr lvl="2">
              <a:lnSpc>
                <a:spcPct val="90000"/>
              </a:lnSpc>
            </a:pPr>
            <a:r>
              <a:rPr lang="en-US"/>
              <a:t>Simple, “one-call” functions covering frequently asked cases</a:t>
            </a:r>
          </a:p>
        </p:txBody>
      </p:sp>
    </p:spTree>
    <p:extLst>
      <p:ext uri="{BB962C8B-B14F-4D97-AF65-F5344CB8AC3E}">
        <p14:creationId xmlns:p14="http://schemas.microsoft.com/office/powerpoint/2010/main" val="10682094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p:txBody>
          <a:bodyPr tIns="41473" bIns="41473"/>
          <a:lstStyle/>
          <a:p>
            <a:r>
              <a:rPr lang="en-US"/>
              <a:t>F5Path object</a:t>
            </a:r>
          </a:p>
        </p:txBody>
      </p:sp>
      <p:sp>
        <p:nvSpPr>
          <p:cNvPr id="157699" name="Rectangle 3"/>
          <p:cNvSpPr>
            <a:spLocks noGrp="1" noChangeArrowheads="1"/>
          </p:cNvSpPr>
          <p:nvPr>
            <p:ph type="body" idx="1"/>
          </p:nvPr>
        </p:nvSpPr>
        <p:spPr/>
        <p:txBody>
          <a:bodyPr lIns="82945" tIns="41473" rIns="82945" bIns="41473"/>
          <a:lstStyle/>
          <a:p>
            <a:r>
              <a:rPr lang="en-US"/>
              <a:t>Central object for user-accessible operations</a:t>
            </a:r>
          </a:p>
          <a:p>
            <a:r>
              <a:rPr lang="en-US"/>
              <a:t>This structure contains all HDF5 identifiers that describe a path in an HDF5 file towards a field structure.</a:t>
            </a:r>
          </a:p>
          <a:p>
            <a:r>
              <a:rPr lang="en-US" sz="1900"/>
              <a:t>/Time/Grid/Top/Rep/Field/Fragment</a:t>
            </a:r>
          </a:p>
          <a:p>
            <a:pPr>
              <a:buFont typeface="Wingdings" pitchFamily="2" charset="2"/>
              <a:buNone/>
            </a:pPr>
            <a:r>
              <a:rPr lang="en-US" sz="1800">
                <a:solidFill>
                  <a:schemeClr val="tx2"/>
                </a:solidFill>
              </a:rPr>
              <a:t>        hid_t  hid_t  hid_t hid_t hid_t hid_t</a:t>
            </a:r>
          </a:p>
        </p:txBody>
      </p:sp>
    </p:spTree>
    <p:extLst>
      <p:ext uri="{BB962C8B-B14F-4D97-AF65-F5344CB8AC3E}">
        <p14:creationId xmlns:p14="http://schemas.microsoft.com/office/powerpoint/2010/main" val="28136590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p:txBody>
          <a:bodyPr tIns="41473" bIns="41473"/>
          <a:lstStyle/>
          <a:p>
            <a:r>
              <a:rPr lang="en-US"/>
              <a:t>Example: API levels</a:t>
            </a:r>
          </a:p>
        </p:txBody>
      </p:sp>
      <p:sp>
        <p:nvSpPr>
          <p:cNvPr id="164867" name="Rectangle 3"/>
          <p:cNvSpPr>
            <a:spLocks noGrp="1" noChangeArrowheads="1"/>
          </p:cNvSpPr>
          <p:nvPr>
            <p:ph type="body" idx="1"/>
          </p:nvPr>
        </p:nvSpPr>
        <p:spPr/>
        <p:txBody>
          <a:bodyPr lIns="82945" tIns="41473" rIns="82945" bIns="41473"/>
          <a:lstStyle/>
          <a:p>
            <a:pPr>
              <a:lnSpc>
                <a:spcPct val="80000"/>
              </a:lnSpc>
            </a:pPr>
            <a:r>
              <a:rPr lang="en-US" sz="1800">
                <a:solidFill>
                  <a:schemeClr val="tx2"/>
                </a:solidFill>
              </a:rPr>
              <a:t>F5Lwrite</a:t>
            </a:r>
            <a:r>
              <a:rPr lang="en-US" sz="1800"/>
              <a:t>(hid_t R_id, const char*fieldname, int dimension,                                                                              const hsize_t*dims, hid_t fieldtype, hid_t memtype, const void * dataPtr, hid_t enum_type, hid_t property_id);</a:t>
            </a:r>
          </a:p>
          <a:p>
            <a:pPr>
              <a:lnSpc>
                <a:spcPct val="80000"/>
              </a:lnSpc>
            </a:pPr>
            <a:endParaRPr lang="en-US" sz="1800"/>
          </a:p>
          <a:p>
            <a:pPr>
              <a:lnSpc>
                <a:spcPct val="80000"/>
              </a:lnSpc>
            </a:pPr>
            <a:r>
              <a:rPr lang="en-US" sz="1800">
                <a:solidFill>
                  <a:schemeClr val="tx2"/>
                </a:solidFill>
              </a:rPr>
              <a:t>F5Fwrite</a:t>
            </a:r>
            <a:r>
              <a:rPr lang="en-US" sz="1800"/>
              <a:t>(F5Path*fpath, const char*fieldname, int dimension, hsize_t*dims, hid_t fieldtype, hid_t memtype, const void * dataPtr, hid_t property_id)</a:t>
            </a:r>
          </a:p>
          <a:p>
            <a:pPr>
              <a:lnSpc>
                <a:spcPct val="80000"/>
              </a:lnSpc>
            </a:pPr>
            <a:endParaRPr lang="en-US" sz="1800"/>
          </a:p>
          <a:p>
            <a:pPr>
              <a:lnSpc>
                <a:spcPct val="80000"/>
              </a:lnSpc>
            </a:pPr>
            <a:r>
              <a:rPr lang="en-US" sz="1800">
                <a:solidFill>
                  <a:schemeClr val="tx2"/>
                </a:solidFill>
              </a:rPr>
              <a:t>F5Fwrite_uniform_cartesian3D</a:t>
            </a:r>
            <a:r>
              <a:rPr lang="en-US" sz="1800"/>
              <a:t>(hid_t file_id, double time, const char*gridname, const F5_vec3_point_t*origin, const F5_vec3_float_t*spacing, hsize_t dims[3], const char*fieldname, hid_t fieldtype, const void * dataPtr, const Char*coordinate_system,hid_t property_id);</a:t>
            </a:r>
          </a:p>
        </p:txBody>
      </p:sp>
    </p:spTree>
    <p:extLst>
      <p:ext uri="{BB962C8B-B14F-4D97-AF65-F5344CB8AC3E}">
        <p14:creationId xmlns:p14="http://schemas.microsoft.com/office/powerpoint/2010/main" val="35360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tIns="41473" bIns="41473"/>
          <a:lstStyle/>
          <a:p>
            <a:r>
              <a:rPr lang="en-US"/>
              <a:t>F5F.h</a:t>
            </a:r>
          </a:p>
        </p:txBody>
      </p:sp>
      <p:sp>
        <p:nvSpPr>
          <p:cNvPr id="158723" name="Rectangle 3"/>
          <p:cNvSpPr>
            <a:spLocks noGrp="1" noChangeArrowheads="1"/>
          </p:cNvSpPr>
          <p:nvPr>
            <p:ph type="body" idx="1"/>
          </p:nvPr>
        </p:nvSpPr>
        <p:spPr/>
        <p:txBody>
          <a:bodyPr lIns="82945" tIns="41473" rIns="82945" bIns="41473"/>
          <a:lstStyle/>
          <a:p>
            <a:pPr>
              <a:lnSpc>
                <a:spcPct val="80000"/>
              </a:lnSpc>
            </a:pPr>
            <a:r>
              <a:rPr lang="en-US" sz="2800" dirty="0"/>
              <a:t>User Field Access Functions</a:t>
            </a:r>
          </a:p>
          <a:p>
            <a:pPr lvl="1">
              <a:lnSpc>
                <a:spcPct val="80000"/>
              </a:lnSpc>
            </a:pPr>
            <a:r>
              <a:rPr lang="en-US" sz="2400" dirty="0"/>
              <a:t>e.g</a:t>
            </a:r>
            <a:r>
              <a:rPr lang="en-US" sz="2400" dirty="0" smtClean="0"/>
              <a:t>.:</a:t>
            </a:r>
          </a:p>
          <a:p>
            <a:pPr lvl="1">
              <a:lnSpc>
                <a:spcPct val="80000"/>
              </a:lnSpc>
            </a:pPr>
            <a:endParaRPr lang="en-US" sz="2400" dirty="0"/>
          </a:p>
          <a:p>
            <a:pPr lvl="1">
              <a:lnSpc>
                <a:spcPct val="80000"/>
              </a:lnSpc>
              <a:buFont typeface="Wingdings" pitchFamily="2" charset="2"/>
              <a:buNone/>
            </a:pPr>
            <a:r>
              <a:rPr lang="en-US" sz="1600" dirty="0"/>
              <a:t>F5Fwrite(</a:t>
            </a:r>
            <a:r>
              <a:rPr lang="en-US" sz="1600" dirty="0">
                <a:solidFill>
                  <a:schemeClr val="tx2"/>
                </a:solidFill>
              </a:rPr>
              <a:t>F5Path*</a:t>
            </a:r>
            <a:r>
              <a:rPr lang="en-US" sz="1600" dirty="0" err="1">
                <a:solidFill>
                  <a:schemeClr val="tx2"/>
                </a:solidFill>
              </a:rPr>
              <a:t>fpath</a:t>
            </a:r>
            <a:r>
              <a:rPr lang="en-US" sz="1600" dirty="0">
                <a:solidFill>
                  <a:schemeClr val="tx2"/>
                </a:solidFill>
              </a:rPr>
              <a:t>,</a:t>
            </a:r>
            <a:r>
              <a:rPr lang="en-US" sz="1600" dirty="0"/>
              <a:t> </a:t>
            </a:r>
            <a:r>
              <a:rPr lang="en-US" sz="1600" dirty="0" err="1"/>
              <a:t>const</a:t>
            </a:r>
            <a:r>
              <a:rPr lang="en-US" sz="1600" dirty="0"/>
              <a:t> char*fieldname, </a:t>
            </a:r>
            <a:r>
              <a:rPr lang="en-US" sz="1600" dirty="0" err="1"/>
              <a:t>int</a:t>
            </a:r>
            <a:r>
              <a:rPr lang="en-US" sz="1600" dirty="0"/>
              <a:t> dimension, </a:t>
            </a:r>
            <a:r>
              <a:rPr lang="en-US" sz="1600" dirty="0" err="1"/>
              <a:t>hsize_t</a:t>
            </a:r>
            <a:r>
              <a:rPr lang="en-US" sz="1600" dirty="0"/>
              <a:t>*dims, </a:t>
            </a:r>
            <a:r>
              <a:rPr lang="en-US" sz="1600" dirty="0" err="1"/>
              <a:t>hid_t</a:t>
            </a:r>
            <a:r>
              <a:rPr lang="en-US" sz="1600" dirty="0"/>
              <a:t> </a:t>
            </a:r>
            <a:r>
              <a:rPr lang="en-US" sz="1600" dirty="0" err="1"/>
              <a:t>fieldtype</a:t>
            </a:r>
            <a:r>
              <a:rPr lang="en-US" sz="1600" dirty="0"/>
              <a:t>, </a:t>
            </a:r>
            <a:r>
              <a:rPr lang="en-US" sz="1600" dirty="0" err="1"/>
              <a:t>hid_t</a:t>
            </a:r>
            <a:r>
              <a:rPr lang="en-US" sz="1600" dirty="0"/>
              <a:t> </a:t>
            </a:r>
            <a:r>
              <a:rPr lang="en-US" sz="1600" dirty="0" err="1"/>
              <a:t>memtype</a:t>
            </a:r>
            <a:r>
              <a:rPr lang="en-US" sz="1600" dirty="0"/>
              <a:t>, </a:t>
            </a:r>
            <a:r>
              <a:rPr lang="en-US" sz="1600" dirty="0" err="1"/>
              <a:t>const</a:t>
            </a:r>
            <a:r>
              <a:rPr lang="en-US" sz="1600" dirty="0"/>
              <a:t> void * </a:t>
            </a:r>
            <a:r>
              <a:rPr lang="en-US" sz="1600" dirty="0" err="1"/>
              <a:t>dataPtr</a:t>
            </a:r>
            <a:r>
              <a:rPr lang="en-US" sz="1600" dirty="0"/>
              <a:t>,  </a:t>
            </a:r>
            <a:r>
              <a:rPr lang="en-US" sz="1600" dirty="0" err="1"/>
              <a:t>hid_t</a:t>
            </a:r>
            <a:r>
              <a:rPr lang="en-US" sz="1600" dirty="0"/>
              <a:t> </a:t>
            </a:r>
            <a:r>
              <a:rPr lang="en-US" sz="1600" dirty="0" err="1"/>
              <a:t>property_id</a:t>
            </a:r>
            <a:r>
              <a:rPr lang="en-US" sz="1600" dirty="0"/>
              <a:t>);</a:t>
            </a:r>
          </a:p>
          <a:p>
            <a:pPr lvl="1">
              <a:lnSpc>
                <a:spcPct val="80000"/>
              </a:lnSpc>
            </a:pPr>
            <a:endParaRPr lang="en-US" sz="2400" dirty="0"/>
          </a:p>
          <a:p>
            <a:pPr lvl="1">
              <a:lnSpc>
                <a:spcPct val="80000"/>
              </a:lnSpc>
            </a:pPr>
            <a:r>
              <a:rPr lang="en-US" sz="2400" dirty="0"/>
              <a:t>Uses F5Path object to write HDF5 data to the right location</a:t>
            </a:r>
          </a:p>
          <a:p>
            <a:pPr lvl="1">
              <a:lnSpc>
                <a:spcPct val="80000"/>
              </a:lnSpc>
            </a:pPr>
            <a:r>
              <a:rPr lang="en-US" sz="2400" dirty="0"/>
              <a:t>Passes HDF5 information to the right location</a:t>
            </a:r>
          </a:p>
          <a:p>
            <a:pPr lvl="1">
              <a:lnSpc>
                <a:spcPct val="80000"/>
              </a:lnSpc>
            </a:pPr>
            <a:r>
              <a:rPr lang="en-US" sz="2400" dirty="0"/>
              <a:t>Performs additional semantic checks beyond HDF5 – </a:t>
            </a:r>
            <a:r>
              <a:rPr lang="en-US" sz="2400" dirty="0" err="1"/>
              <a:t>dataspace</a:t>
            </a:r>
            <a:r>
              <a:rPr lang="en-US" sz="2400" dirty="0"/>
              <a:t> consistent</a:t>
            </a:r>
          </a:p>
        </p:txBody>
      </p:sp>
    </p:spTree>
    <p:extLst>
      <p:ext uri="{BB962C8B-B14F-4D97-AF65-F5344CB8AC3E}">
        <p14:creationId xmlns:p14="http://schemas.microsoft.com/office/powerpoint/2010/main" val="4991429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tIns="41473" bIns="41473"/>
          <a:lstStyle/>
          <a:p>
            <a:r>
              <a:rPr lang="en-US"/>
              <a:t>F5L.h</a:t>
            </a:r>
          </a:p>
        </p:txBody>
      </p:sp>
      <p:sp>
        <p:nvSpPr>
          <p:cNvPr id="159747" name="Rectangle 3"/>
          <p:cNvSpPr>
            <a:spLocks noGrp="1" noChangeArrowheads="1"/>
          </p:cNvSpPr>
          <p:nvPr>
            <p:ph type="body" idx="1"/>
          </p:nvPr>
        </p:nvSpPr>
        <p:spPr/>
        <p:txBody>
          <a:bodyPr lIns="82945" tIns="41473" rIns="82945" bIns="41473"/>
          <a:lstStyle/>
          <a:p>
            <a:r>
              <a:rPr lang="en-US" sz="2800"/>
              <a:t>Internal low-level field functions</a:t>
            </a:r>
          </a:p>
          <a:p>
            <a:pPr lvl="1"/>
            <a:r>
              <a:rPr lang="en-US" sz="2400"/>
              <a:t>E.g.: </a:t>
            </a:r>
          </a:p>
          <a:p>
            <a:pPr lvl="1">
              <a:buFont typeface="Wingdings" pitchFamily="2" charset="2"/>
              <a:buNone/>
            </a:pPr>
            <a:r>
              <a:rPr lang="en-US" sz="1600"/>
              <a:t>F5Lwrite(hid_t R_id, const char*fieldname,  int dimension, const hsize_t*dims, hid_t fieldtype, hid_t memtype, const void * dataPtr,  hid_t enum_type, hid_t property_id);</a:t>
            </a:r>
          </a:p>
          <a:p>
            <a:pPr lvl="1">
              <a:buFont typeface="Wingdings" pitchFamily="2" charset="2"/>
              <a:buNone/>
            </a:pPr>
            <a:endParaRPr lang="en-US" sz="1600"/>
          </a:p>
          <a:p>
            <a:pPr lvl="1"/>
            <a:r>
              <a:rPr lang="en-US" sz="2500"/>
              <a:t>Merely uses HDF5 identifiers</a:t>
            </a:r>
          </a:p>
          <a:p>
            <a:pPr lvl="1"/>
            <a:r>
              <a:rPr lang="en-US" sz="2500"/>
              <a:t>Creates HDF5 dataset with attributes as interpreted by HDF5</a:t>
            </a:r>
          </a:p>
          <a:p>
            <a:pPr lvl="1"/>
            <a:r>
              <a:rPr lang="en-US" sz="2500"/>
              <a:t>Caller must know exact location</a:t>
            </a:r>
            <a:endParaRPr lang="en-US" sz="1500"/>
          </a:p>
        </p:txBody>
      </p:sp>
    </p:spTree>
    <p:extLst>
      <p:ext uri="{BB962C8B-B14F-4D97-AF65-F5344CB8AC3E}">
        <p14:creationId xmlns:p14="http://schemas.microsoft.com/office/powerpoint/2010/main" val="7294219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tIns="41473" bIns="41473"/>
          <a:lstStyle/>
          <a:p>
            <a:r>
              <a:rPr lang="en-US"/>
              <a:t>Groups of Functions</a:t>
            </a:r>
          </a:p>
        </p:txBody>
      </p:sp>
      <p:sp>
        <p:nvSpPr>
          <p:cNvPr id="156675" name="Rectangle 3"/>
          <p:cNvSpPr>
            <a:spLocks noGrp="1" noChangeArrowheads="1"/>
          </p:cNvSpPr>
          <p:nvPr>
            <p:ph type="body" idx="1"/>
          </p:nvPr>
        </p:nvSpPr>
        <p:spPr/>
        <p:txBody>
          <a:bodyPr lIns="82945" tIns="41473" rIns="82945" bIns="41473"/>
          <a:lstStyle/>
          <a:p>
            <a:r>
              <a:rPr lang="en-US"/>
              <a:t>F5Bchart.h</a:t>
            </a:r>
          </a:p>
          <a:p>
            <a:pPr lvl="1"/>
            <a:r>
              <a:rPr lang="en-US"/>
              <a:t>coordinate systems, charts</a:t>
            </a:r>
          </a:p>
          <a:p>
            <a:r>
              <a:rPr lang="en-US"/>
              <a:t>F5AMR.h</a:t>
            </a:r>
          </a:p>
          <a:p>
            <a:pPr lvl="1"/>
            <a:r>
              <a:rPr lang="en-US"/>
              <a:t>adaptive mesh refinement</a:t>
            </a:r>
          </a:p>
          <a:p>
            <a:r>
              <a:rPr lang="en-US"/>
              <a:t>F5uniform.h</a:t>
            </a:r>
          </a:p>
          <a:p>
            <a:pPr lvl="1"/>
            <a:r>
              <a:rPr lang="en-US"/>
              <a:t>Uniform meshes</a:t>
            </a:r>
          </a:p>
          <a:p>
            <a:r>
              <a:rPr lang="en-US"/>
              <a:t>…</a:t>
            </a:r>
          </a:p>
        </p:txBody>
      </p:sp>
    </p:spTree>
    <p:extLst>
      <p:ext uri="{BB962C8B-B14F-4D97-AF65-F5344CB8AC3E}">
        <p14:creationId xmlns:p14="http://schemas.microsoft.com/office/powerpoint/2010/main" val="1406568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N x M Implementation Effort</a:t>
            </a:r>
          </a:p>
        </p:txBody>
      </p:sp>
      <p:sp>
        <p:nvSpPr>
          <p:cNvPr id="184323" name="Rectangle 3"/>
          <p:cNvSpPr>
            <a:spLocks noGrp="1" noChangeArrowheads="1"/>
          </p:cNvSpPr>
          <p:nvPr>
            <p:ph idx="1"/>
          </p:nvPr>
        </p:nvSpPr>
        <p:spPr>
          <a:xfrm>
            <a:off x="457200" y="1285860"/>
            <a:ext cx="8229600" cy="4533900"/>
          </a:xfrm>
        </p:spPr>
        <p:txBody>
          <a:bodyPr/>
          <a:lstStyle/>
          <a:p>
            <a:r>
              <a:rPr lang="en-US" dirty="0"/>
              <a:t>n applications, m file formats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184324" name="WordArt 4"/>
          <p:cNvSpPr>
            <a:spLocks noChangeArrowheads="1" noChangeShapeType="1" noTextEdit="1"/>
          </p:cNvSpPr>
          <p:nvPr/>
        </p:nvSpPr>
        <p:spPr bwMode="auto">
          <a:xfrm>
            <a:off x="977761" y="1977328"/>
            <a:ext cx="993600" cy="518454"/>
          </a:xfrm>
          <a:prstGeom prst="rect">
            <a:avLst/>
          </a:prstGeom>
        </p:spPr>
        <p:txBody>
          <a:bodyPr wrap="none" lIns="82945" tIns="41473" rIns="82945" bIns="41473" fromWordArt="1">
            <a:prstTxWarp prst="textPlain">
              <a:avLst>
                <a:gd name="adj" fmla="val 50000"/>
              </a:avLst>
            </a:prstTxWarp>
          </a:bodyPr>
          <a:lstStyle/>
          <a:p>
            <a:pPr algn="ctr"/>
            <a:r>
              <a:rPr lang="en-US" sz="3300" kern="10" dirty="0" err="1">
                <a:ln w="19050">
                  <a:solidFill>
                    <a:srgbClr val="99CCFF"/>
                  </a:solidFill>
                  <a:round/>
                  <a:headEnd/>
                  <a:tailEnd/>
                </a:ln>
                <a:solidFill>
                  <a:srgbClr val="0066CC"/>
                </a:solidFill>
                <a:effectLst>
                  <a:outerShdw dist="35921" dir="2700000" algn="ctr" rotWithShape="0">
                    <a:srgbClr val="990000"/>
                  </a:outerShdw>
                </a:effectLst>
                <a:latin typeface="Impact"/>
              </a:rPr>
              <a:t>Amira</a:t>
            </a:r>
            <a:endParaRPr lang="en-US" sz="33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84325" name="WordArt 5"/>
          <p:cNvSpPr>
            <a:spLocks noChangeArrowheads="1" noChangeShapeType="1" noTextEdit="1"/>
          </p:cNvSpPr>
          <p:nvPr/>
        </p:nvSpPr>
        <p:spPr bwMode="auto">
          <a:xfrm>
            <a:off x="2429280" y="1839073"/>
            <a:ext cx="760320" cy="793523"/>
          </a:xfrm>
          <a:prstGeom prst="rect">
            <a:avLst/>
          </a:prstGeom>
        </p:spPr>
        <p:txBody>
          <a:bodyPr wrap="none" lIns="82945" tIns="41473" rIns="82945" bIns="41473"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300" kern="10" dirty="0">
                <a:ln w="9525">
                  <a:round/>
                  <a:headEnd/>
                  <a:tailEnd/>
                </a:ln>
                <a:gradFill rotWithShape="0">
                  <a:gsLst>
                    <a:gs pos="0">
                      <a:srgbClr val="FFE701"/>
                    </a:gs>
                    <a:gs pos="100000">
                      <a:srgbClr val="FE3E02"/>
                    </a:gs>
                  </a:gsLst>
                  <a:lin ang="5400000" scaled="1"/>
                </a:gradFill>
                <a:latin typeface="Impact"/>
              </a:rPr>
              <a:t>Visit</a:t>
            </a:r>
          </a:p>
        </p:txBody>
      </p:sp>
      <p:sp>
        <p:nvSpPr>
          <p:cNvPr id="184326" name="WordArt 6"/>
          <p:cNvSpPr>
            <a:spLocks noChangeArrowheads="1" noChangeShapeType="1" noTextEdit="1"/>
          </p:cNvSpPr>
          <p:nvPr/>
        </p:nvSpPr>
        <p:spPr bwMode="auto">
          <a:xfrm>
            <a:off x="3880801" y="1908201"/>
            <a:ext cx="1062720" cy="633667"/>
          </a:xfrm>
          <a:prstGeom prst="rect">
            <a:avLst/>
          </a:prstGeom>
        </p:spPr>
        <p:txBody>
          <a:bodyPr wrap="none" lIns="82945" tIns="41473" rIns="82945" bIns="41473"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300" kern="10" dirty="0" err="1">
                <a:ln w="9525">
                  <a:round/>
                  <a:headEnd/>
                  <a:tailEnd/>
                </a:ln>
                <a:gradFill rotWithShape="0">
                  <a:gsLst>
                    <a:gs pos="0">
                      <a:srgbClr val="FFFFCC"/>
                    </a:gs>
                    <a:gs pos="100000">
                      <a:srgbClr val="FF9999"/>
                    </a:gs>
                  </a:gsLst>
                  <a:lin ang="5400000" scaled="1"/>
                </a:gradFill>
                <a:latin typeface="Times New Roman"/>
                <a:cs typeface="Times New Roman"/>
              </a:rPr>
              <a:t>Scirun</a:t>
            </a:r>
            <a:endParaRPr lang="en-US" sz="3300" kern="10" dirty="0">
              <a:ln w="9525">
                <a:round/>
                <a:headEnd/>
                <a:tailEnd/>
              </a:ln>
              <a:gradFill rotWithShape="0">
                <a:gsLst>
                  <a:gs pos="0">
                    <a:srgbClr val="FFFFCC"/>
                  </a:gs>
                  <a:gs pos="100000">
                    <a:srgbClr val="FF9999"/>
                  </a:gs>
                </a:gsLst>
                <a:lin ang="5400000" scaled="1"/>
              </a:gradFill>
              <a:latin typeface="Times New Roman"/>
              <a:cs typeface="Times New Roman"/>
            </a:endParaRPr>
          </a:p>
        </p:txBody>
      </p:sp>
      <p:sp>
        <p:nvSpPr>
          <p:cNvPr id="184327" name="WordArt 7"/>
          <p:cNvSpPr>
            <a:spLocks noChangeArrowheads="1" noChangeShapeType="1" noTextEdit="1"/>
          </p:cNvSpPr>
          <p:nvPr/>
        </p:nvSpPr>
        <p:spPr bwMode="auto">
          <a:xfrm>
            <a:off x="5332320" y="1908201"/>
            <a:ext cx="1261440" cy="754639"/>
          </a:xfrm>
          <a:prstGeom prst="rect">
            <a:avLst/>
          </a:prstGeom>
        </p:spPr>
        <p:txBody>
          <a:bodyPr wrap="none" lIns="82945" tIns="41473" rIns="82945" bIns="41473"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300" kern="10" dirty="0" err="1">
                <a:ln w="9525">
                  <a:round/>
                  <a:headEnd/>
                  <a:tailEnd/>
                </a:ln>
                <a:gradFill rotWithShape="0">
                  <a:gsLst>
                    <a:gs pos="0">
                      <a:srgbClr val="707070"/>
                    </a:gs>
                    <a:gs pos="50000">
                      <a:srgbClr val="FFFFFF"/>
                    </a:gs>
                    <a:gs pos="100000">
                      <a:srgbClr val="707070"/>
                    </a:gs>
                  </a:gsLst>
                  <a:lin ang="2700000" scaled="1"/>
                </a:gradFill>
                <a:latin typeface="Impact"/>
              </a:rPr>
              <a:t>Ensight</a:t>
            </a:r>
            <a:endParaRPr lang="en-US" sz="3300" kern="10" dirty="0">
              <a:ln w="9525">
                <a:round/>
                <a:headEnd/>
                <a:tailEnd/>
              </a:ln>
              <a:gradFill rotWithShape="0">
                <a:gsLst>
                  <a:gs pos="0">
                    <a:srgbClr val="707070"/>
                  </a:gs>
                  <a:gs pos="50000">
                    <a:srgbClr val="FFFFFF"/>
                  </a:gs>
                  <a:gs pos="100000">
                    <a:srgbClr val="707070"/>
                  </a:gs>
                </a:gsLst>
                <a:lin ang="2700000" scaled="1"/>
              </a:gradFill>
              <a:latin typeface="Impact"/>
            </a:endParaRPr>
          </a:p>
        </p:txBody>
      </p:sp>
      <p:sp>
        <p:nvSpPr>
          <p:cNvPr id="184328" name="WordArt 8" descr="Paper bag"/>
          <p:cNvSpPr>
            <a:spLocks noChangeArrowheads="1" noChangeShapeType="1" noTextEdit="1"/>
          </p:cNvSpPr>
          <p:nvPr/>
        </p:nvSpPr>
        <p:spPr bwMode="auto">
          <a:xfrm>
            <a:off x="6852960" y="1908201"/>
            <a:ext cx="1814400" cy="900094"/>
          </a:xfrm>
          <a:prstGeom prst="rect">
            <a:avLst/>
          </a:prstGeom>
        </p:spPr>
        <p:txBody>
          <a:bodyPr wrap="none" lIns="82945" tIns="41473" rIns="82945" bIns="41473"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3300" kern="10" dirty="0" err="1">
                <a:ln w="9525">
                  <a:round/>
                  <a:headEnd/>
                  <a:tailEnd/>
                </a:ln>
                <a:blipFill dpi="0" rotWithShape="0">
                  <a:blip r:embed="rId2"/>
                  <a:srcRect/>
                  <a:tile tx="0" ty="0" sx="100000" sy="100000" flip="none" algn="tl"/>
                </a:blipFill>
                <a:latin typeface="Arial Black"/>
              </a:rPr>
              <a:t>OpenDX</a:t>
            </a:r>
            <a:endParaRPr lang="en-US" sz="3300" kern="10" dirty="0">
              <a:ln w="9525">
                <a:round/>
                <a:headEnd/>
                <a:tailEnd/>
              </a:ln>
              <a:blipFill dpi="0" rotWithShape="0">
                <a:blip r:embed="rId2"/>
                <a:srcRect/>
                <a:tile tx="0" ty="0" sx="100000" sy="100000" flip="none" algn="tl"/>
              </a:blipFill>
              <a:latin typeface="Arial Black"/>
            </a:endParaRPr>
          </a:p>
        </p:txBody>
      </p:sp>
      <p:sp>
        <p:nvSpPr>
          <p:cNvPr id="184329" name="WordArt 9"/>
          <p:cNvSpPr>
            <a:spLocks noChangeArrowheads="1" noChangeShapeType="1" noTextEdit="1"/>
          </p:cNvSpPr>
          <p:nvPr/>
        </p:nvSpPr>
        <p:spPr bwMode="auto">
          <a:xfrm>
            <a:off x="355681" y="4673291"/>
            <a:ext cx="993600" cy="518454"/>
          </a:xfrm>
          <a:prstGeom prst="rect">
            <a:avLst/>
          </a:prstGeom>
        </p:spPr>
        <p:txBody>
          <a:bodyPr wrap="none" lIns="82945" tIns="41473" rIns="82945" bIns="41473" fromWordArt="1">
            <a:prstTxWarp prst="textPlain">
              <a:avLst>
                <a:gd name="adj" fmla="val 50000"/>
              </a:avLst>
            </a:prstTxWarp>
          </a:bodyPr>
          <a:lstStyle/>
          <a:p>
            <a:pPr algn="ctr"/>
            <a:r>
              <a:rPr lang="en-US" sz="3300" kern="10" dirty="0">
                <a:ln w="19050">
                  <a:solidFill>
                    <a:srgbClr val="99CCFF"/>
                  </a:solidFill>
                  <a:round/>
                  <a:headEnd/>
                  <a:tailEnd/>
                </a:ln>
                <a:solidFill>
                  <a:srgbClr val="0066CC"/>
                </a:solidFill>
                <a:effectLst>
                  <a:outerShdw dist="35921" dir="2700000" algn="ctr" rotWithShape="0">
                    <a:srgbClr val="990000"/>
                  </a:outerShdw>
                </a:effectLst>
                <a:latin typeface="Impact"/>
              </a:rPr>
              <a:t>DICOM</a:t>
            </a:r>
          </a:p>
        </p:txBody>
      </p:sp>
      <p:sp>
        <p:nvSpPr>
          <p:cNvPr id="184330" name="WordArt 10"/>
          <p:cNvSpPr>
            <a:spLocks noChangeArrowheads="1" noChangeShapeType="1" noTextEdit="1"/>
          </p:cNvSpPr>
          <p:nvPr/>
        </p:nvSpPr>
        <p:spPr bwMode="auto">
          <a:xfrm>
            <a:off x="1807200" y="4742418"/>
            <a:ext cx="1935360" cy="449327"/>
          </a:xfrm>
          <a:prstGeom prst="rect">
            <a:avLst/>
          </a:prstGeom>
        </p:spPr>
        <p:txBody>
          <a:bodyPr wrap="none" lIns="82945" tIns="41473" rIns="82945" bIns="41473" fromWordArt="1">
            <a:prstTxWarp prst="textPlain">
              <a:avLst>
                <a:gd name="adj" fmla="val 50000"/>
              </a:avLst>
            </a:prstTxWarp>
          </a:bodyPr>
          <a:lstStyle/>
          <a:p>
            <a:pPr algn="ctr"/>
            <a:r>
              <a:rPr lang="en-US" sz="33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Cactus</a:t>
            </a:r>
          </a:p>
        </p:txBody>
      </p:sp>
      <p:sp>
        <p:nvSpPr>
          <p:cNvPr id="184331" name="WordArt 11"/>
          <p:cNvSpPr>
            <a:spLocks noChangeArrowheads="1" noChangeShapeType="1" noTextEdit="1"/>
          </p:cNvSpPr>
          <p:nvPr/>
        </p:nvSpPr>
        <p:spPr bwMode="auto">
          <a:xfrm>
            <a:off x="4088160" y="4673291"/>
            <a:ext cx="1313280" cy="587582"/>
          </a:xfrm>
          <a:prstGeom prst="rect">
            <a:avLst/>
          </a:prstGeom>
        </p:spPr>
        <p:txBody>
          <a:bodyPr wrap="none" lIns="82945" tIns="41473" rIns="82945" bIns="41473" fromWordArt="1">
            <a:prstTxWarp prst="textPlain">
              <a:avLst>
                <a:gd name="adj" fmla="val 50000"/>
              </a:avLst>
            </a:prstTxWarp>
          </a:bodyPr>
          <a:lstStyle/>
          <a:p>
            <a:pPr algn="ctr"/>
            <a:r>
              <a:rPr lang="en-US" sz="3300" kern="10" spc="653" dirty="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CGNS</a:t>
            </a:r>
          </a:p>
        </p:txBody>
      </p:sp>
      <p:sp>
        <p:nvSpPr>
          <p:cNvPr id="184332" name="WordArt 12"/>
          <p:cNvSpPr>
            <a:spLocks noChangeArrowheads="1" noChangeShapeType="1" noTextEdit="1"/>
          </p:cNvSpPr>
          <p:nvPr/>
        </p:nvSpPr>
        <p:spPr bwMode="auto">
          <a:xfrm>
            <a:off x="5747041" y="4751060"/>
            <a:ext cx="1408320" cy="475250"/>
          </a:xfrm>
          <a:prstGeom prst="rect">
            <a:avLst/>
          </a:prstGeom>
        </p:spPr>
        <p:txBody>
          <a:bodyPr wrap="none" lIns="82945" tIns="41473" rIns="82945" bIns="41473"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300" kern="10" dirty="0" err="1">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NetCDF</a:t>
            </a:r>
            <a:endParaRPr lang="en-US" sz="33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endParaRPr>
          </a:p>
        </p:txBody>
      </p:sp>
      <p:sp>
        <p:nvSpPr>
          <p:cNvPr id="184333" name="WordArt 13"/>
          <p:cNvSpPr>
            <a:spLocks noChangeArrowheads="1" noChangeShapeType="1" noTextEdit="1"/>
          </p:cNvSpPr>
          <p:nvPr/>
        </p:nvSpPr>
        <p:spPr bwMode="auto">
          <a:xfrm>
            <a:off x="7405920" y="4638727"/>
            <a:ext cx="1438560" cy="587582"/>
          </a:xfrm>
          <a:prstGeom prst="rect">
            <a:avLst/>
          </a:prstGeom>
        </p:spPr>
        <p:txBody>
          <a:bodyPr wrap="none" lIns="82945" tIns="41473" rIns="82945" bIns="41473" fromWordArt="1">
            <a:prstTxWarp prst="textFadeUp">
              <a:avLst>
                <a:gd name="adj" fmla="val 9991"/>
              </a:avLst>
            </a:prstTxWarp>
          </a:bodyPr>
          <a:lstStyle/>
          <a:p>
            <a:pPr algn="ctr"/>
            <a:r>
              <a:rPr lang="en-US" sz="3300" kern="10" dirty="0" err="1">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GeoTIFF</a:t>
            </a:r>
            <a:endParaRPr lang="en-US" sz="33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
        <p:nvSpPr>
          <p:cNvPr id="184336" name="Line 16"/>
          <p:cNvSpPr>
            <a:spLocks noChangeShapeType="1"/>
          </p:cNvSpPr>
          <p:nvPr/>
        </p:nvSpPr>
        <p:spPr bwMode="auto">
          <a:xfrm flipV="1">
            <a:off x="839520" y="2599474"/>
            <a:ext cx="552960" cy="2004690"/>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39" name="Line 19"/>
          <p:cNvSpPr>
            <a:spLocks noChangeShapeType="1"/>
          </p:cNvSpPr>
          <p:nvPr/>
        </p:nvSpPr>
        <p:spPr bwMode="auto">
          <a:xfrm flipH="1" flipV="1">
            <a:off x="1530720" y="2599473"/>
            <a:ext cx="1175040" cy="2073818"/>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40" name="Line 20"/>
          <p:cNvSpPr>
            <a:spLocks noChangeShapeType="1"/>
          </p:cNvSpPr>
          <p:nvPr/>
        </p:nvSpPr>
        <p:spPr bwMode="auto">
          <a:xfrm flipV="1">
            <a:off x="839520" y="2737728"/>
            <a:ext cx="1728000" cy="1866436"/>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41" name="Line 21"/>
          <p:cNvSpPr>
            <a:spLocks noChangeShapeType="1"/>
          </p:cNvSpPr>
          <p:nvPr/>
        </p:nvSpPr>
        <p:spPr bwMode="auto">
          <a:xfrm flipV="1">
            <a:off x="839520" y="2530346"/>
            <a:ext cx="3525120" cy="2073818"/>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42" name="Line 22"/>
          <p:cNvSpPr>
            <a:spLocks noChangeShapeType="1"/>
          </p:cNvSpPr>
          <p:nvPr/>
        </p:nvSpPr>
        <p:spPr bwMode="auto">
          <a:xfrm flipV="1">
            <a:off x="839520" y="2599474"/>
            <a:ext cx="4907520" cy="2004690"/>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44" name="Line 24"/>
          <p:cNvSpPr>
            <a:spLocks noChangeShapeType="1"/>
          </p:cNvSpPr>
          <p:nvPr/>
        </p:nvSpPr>
        <p:spPr bwMode="auto">
          <a:xfrm flipV="1">
            <a:off x="2774880" y="2599473"/>
            <a:ext cx="69120" cy="2073818"/>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45" name="Line 25"/>
          <p:cNvSpPr>
            <a:spLocks noChangeShapeType="1"/>
          </p:cNvSpPr>
          <p:nvPr/>
        </p:nvSpPr>
        <p:spPr bwMode="auto">
          <a:xfrm flipV="1">
            <a:off x="2774880" y="2530346"/>
            <a:ext cx="1589760" cy="2142945"/>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46" name="Line 26"/>
          <p:cNvSpPr>
            <a:spLocks noChangeShapeType="1"/>
          </p:cNvSpPr>
          <p:nvPr/>
        </p:nvSpPr>
        <p:spPr bwMode="auto">
          <a:xfrm flipV="1">
            <a:off x="2844000" y="2599473"/>
            <a:ext cx="4561920" cy="2073818"/>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47" name="Line 27"/>
          <p:cNvSpPr>
            <a:spLocks noChangeShapeType="1"/>
          </p:cNvSpPr>
          <p:nvPr/>
        </p:nvSpPr>
        <p:spPr bwMode="auto">
          <a:xfrm flipH="1" flipV="1">
            <a:off x="2982240" y="2599473"/>
            <a:ext cx="1728000" cy="193556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48" name="Line 28"/>
          <p:cNvSpPr>
            <a:spLocks noChangeShapeType="1"/>
          </p:cNvSpPr>
          <p:nvPr/>
        </p:nvSpPr>
        <p:spPr bwMode="auto">
          <a:xfrm flipH="1" flipV="1">
            <a:off x="4433760" y="2599473"/>
            <a:ext cx="345600" cy="193556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49" name="Line 29"/>
          <p:cNvSpPr>
            <a:spLocks noChangeShapeType="1"/>
          </p:cNvSpPr>
          <p:nvPr/>
        </p:nvSpPr>
        <p:spPr bwMode="auto">
          <a:xfrm flipV="1">
            <a:off x="4848480" y="2599474"/>
            <a:ext cx="2695680" cy="2004690"/>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50" name="Line 30"/>
          <p:cNvSpPr>
            <a:spLocks noChangeShapeType="1"/>
          </p:cNvSpPr>
          <p:nvPr/>
        </p:nvSpPr>
        <p:spPr bwMode="auto">
          <a:xfrm flipH="1" flipV="1">
            <a:off x="1599840" y="2599474"/>
            <a:ext cx="3110400" cy="2004690"/>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52" name="Line 32"/>
          <p:cNvSpPr>
            <a:spLocks noChangeShapeType="1"/>
          </p:cNvSpPr>
          <p:nvPr/>
        </p:nvSpPr>
        <p:spPr bwMode="auto">
          <a:xfrm flipH="1" flipV="1">
            <a:off x="1668960" y="2599474"/>
            <a:ext cx="4631040" cy="2004690"/>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53" name="Line 33"/>
          <p:cNvSpPr>
            <a:spLocks noChangeShapeType="1"/>
          </p:cNvSpPr>
          <p:nvPr/>
        </p:nvSpPr>
        <p:spPr bwMode="auto">
          <a:xfrm flipH="1" flipV="1">
            <a:off x="4502880" y="2599474"/>
            <a:ext cx="1866240" cy="2004690"/>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54" name="Line 34"/>
          <p:cNvSpPr>
            <a:spLocks noChangeShapeType="1"/>
          </p:cNvSpPr>
          <p:nvPr/>
        </p:nvSpPr>
        <p:spPr bwMode="auto">
          <a:xfrm flipH="1" flipV="1">
            <a:off x="1738080" y="2599473"/>
            <a:ext cx="6220800" cy="193556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55" name="Line 35"/>
          <p:cNvSpPr>
            <a:spLocks noChangeShapeType="1"/>
          </p:cNvSpPr>
          <p:nvPr/>
        </p:nvSpPr>
        <p:spPr bwMode="auto">
          <a:xfrm flipH="1" flipV="1">
            <a:off x="3051360" y="2530346"/>
            <a:ext cx="4976640" cy="2004690"/>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56" name="Line 36"/>
          <p:cNvSpPr>
            <a:spLocks noChangeShapeType="1"/>
          </p:cNvSpPr>
          <p:nvPr/>
        </p:nvSpPr>
        <p:spPr bwMode="auto">
          <a:xfrm flipH="1" flipV="1">
            <a:off x="7613280" y="2599473"/>
            <a:ext cx="414720" cy="193556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57" name="Line 37"/>
          <p:cNvSpPr>
            <a:spLocks noChangeShapeType="1"/>
          </p:cNvSpPr>
          <p:nvPr/>
        </p:nvSpPr>
        <p:spPr bwMode="auto">
          <a:xfrm flipV="1">
            <a:off x="6438240" y="2599474"/>
            <a:ext cx="1105920" cy="2004690"/>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84358" name="Line 38"/>
          <p:cNvSpPr>
            <a:spLocks noChangeShapeType="1"/>
          </p:cNvSpPr>
          <p:nvPr/>
        </p:nvSpPr>
        <p:spPr bwMode="auto">
          <a:xfrm flipV="1">
            <a:off x="4848480" y="2737728"/>
            <a:ext cx="898560" cy="1797309"/>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Tree>
    <p:extLst>
      <p:ext uri="{BB962C8B-B14F-4D97-AF65-F5344CB8AC3E}">
        <p14:creationId xmlns:p14="http://schemas.microsoft.com/office/powerpoint/2010/main" val="1819772439"/>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473" bIns="41473"/>
          <a:lstStyle/>
          <a:p>
            <a:r>
              <a:rPr lang="en-US" dirty="0" smtClean="0"/>
              <a:t>The End</a:t>
            </a:r>
            <a:endParaRPr lang="en-US" dirty="0"/>
          </a:p>
        </p:txBody>
      </p:sp>
      <p:sp>
        <p:nvSpPr>
          <p:cNvPr id="3" name="Content Placeholder 2"/>
          <p:cNvSpPr>
            <a:spLocks noGrp="1"/>
          </p:cNvSpPr>
          <p:nvPr>
            <p:ph idx="1"/>
          </p:nvPr>
        </p:nvSpPr>
        <p:spPr/>
        <p:txBody>
          <a:bodyPr lIns="82945" tIns="41473" rIns="82945" bIns="41473"/>
          <a:lstStyle/>
          <a:p>
            <a:pPr algn="ctr">
              <a:buNone/>
            </a:pPr>
            <a:r>
              <a:rPr lang="en-US" dirty="0" smtClean="0">
                <a:hlinkClick r:id="rId2"/>
              </a:rPr>
              <a:t>http://www.hdfgroup.org</a:t>
            </a:r>
          </a:p>
          <a:p>
            <a:pPr algn="ctr">
              <a:buNone/>
            </a:pPr>
            <a:endParaRPr lang="en-US" dirty="0" smtClean="0">
              <a:hlinkClick r:id="rId2"/>
            </a:endParaRPr>
          </a:p>
          <a:p>
            <a:pPr algn="ctr">
              <a:buNone/>
            </a:pPr>
            <a:r>
              <a:rPr lang="en-US" dirty="0" smtClean="0">
                <a:hlinkClick r:id="rId2"/>
              </a:rPr>
              <a:t>http://www.fiberbundle.net</a:t>
            </a:r>
            <a:endParaRPr lang="en-US" dirty="0" smtClean="0"/>
          </a:p>
          <a:p>
            <a:pPr algn="ctr">
              <a:buNone/>
            </a:pPr>
            <a:endParaRPr lang="en-US" dirty="0" smtClean="0"/>
          </a:p>
          <a:p>
            <a:pPr algn="ctr">
              <a:buNone/>
            </a:pPr>
            <a:r>
              <a:rPr lang="en-US" dirty="0" smtClean="0">
                <a:hlinkClick r:id="rId3"/>
              </a:rPr>
              <a:t>http://sciviz.cct.lsu.edu/projects/vish/</a:t>
            </a:r>
            <a:endParaRPr lang="en-US" dirty="0" smtClean="0"/>
          </a:p>
          <a:p>
            <a:pPr algn="ctr">
              <a:buNone/>
            </a:pPr>
            <a:endParaRPr lang="en-US" dirty="0" smtClean="0"/>
          </a:p>
          <a:p>
            <a:pPr algn="ctr">
              <a:buNone/>
            </a:pPr>
            <a:r>
              <a:rPr lang="en-US" dirty="0" smtClean="0">
                <a:hlinkClick r:id="rId4"/>
              </a:rPr>
              <a:t>http://f5.origo.ethz.ch</a:t>
            </a:r>
            <a:endParaRPr lang="en-US" dirty="0" smtClean="0"/>
          </a:p>
          <a:p>
            <a:pPr algn="ctr">
              <a:buNone/>
            </a:pPr>
            <a:endParaRPr lang="en-US" dirty="0"/>
          </a:p>
        </p:txBody>
      </p:sp>
    </p:spTree>
    <p:extLst>
      <p:ext uri="{BB962C8B-B14F-4D97-AF65-F5344CB8AC3E}">
        <p14:creationId xmlns:p14="http://schemas.microsoft.com/office/powerpoint/2010/main" val="42272031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N + M Common Data Model</a:t>
            </a:r>
          </a:p>
        </p:txBody>
      </p:sp>
      <p:sp>
        <p:nvSpPr>
          <p:cNvPr id="190467" name="Rectangle 3"/>
          <p:cNvSpPr>
            <a:spLocks noGrp="1" noChangeArrowheads="1"/>
          </p:cNvSpPr>
          <p:nvPr>
            <p:ph idx="1"/>
          </p:nvPr>
        </p:nvSpPr>
        <p:spPr>
          <a:xfrm>
            <a:off x="686881" y="1294697"/>
            <a:ext cx="7617600" cy="475250"/>
          </a:xfrm>
        </p:spPr>
        <p:txBody>
          <a:bodyPr>
            <a:normAutofit lnSpcReduction="10000"/>
          </a:bodyPr>
          <a:lstStyle/>
          <a:p>
            <a:pPr>
              <a:lnSpc>
                <a:spcPct val="90000"/>
              </a:lnSpc>
            </a:pPr>
            <a:r>
              <a:rPr lang="en-US"/>
              <a:t>n sources, m sinks, 1 route</a:t>
            </a:r>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p:txBody>
      </p:sp>
      <p:sp>
        <p:nvSpPr>
          <p:cNvPr id="190468" name="WordArt 4"/>
          <p:cNvSpPr>
            <a:spLocks noChangeArrowheads="1" noChangeShapeType="1" noTextEdit="1"/>
          </p:cNvSpPr>
          <p:nvPr/>
        </p:nvSpPr>
        <p:spPr bwMode="auto">
          <a:xfrm>
            <a:off x="977761" y="1977328"/>
            <a:ext cx="993600" cy="518454"/>
          </a:xfrm>
          <a:prstGeom prst="rect">
            <a:avLst/>
          </a:prstGeom>
        </p:spPr>
        <p:txBody>
          <a:bodyPr wrap="none" lIns="82945" tIns="41473" rIns="82945" bIns="41473" fromWordArt="1">
            <a:prstTxWarp prst="textPlain">
              <a:avLst>
                <a:gd name="adj" fmla="val 50000"/>
              </a:avLst>
            </a:prstTxWarp>
          </a:bodyPr>
          <a:lstStyle/>
          <a:p>
            <a:pPr algn="ctr"/>
            <a:r>
              <a:rPr lang="en-US" sz="3300" kern="10" dirty="0" err="1">
                <a:ln w="19050">
                  <a:solidFill>
                    <a:srgbClr val="99CCFF"/>
                  </a:solidFill>
                  <a:round/>
                  <a:headEnd/>
                  <a:tailEnd/>
                </a:ln>
                <a:solidFill>
                  <a:srgbClr val="0066CC"/>
                </a:solidFill>
                <a:effectLst>
                  <a:outerShdw dist="35921" dir="2700000" algn="ctr" rotWithShape="0">
                    <a:srgbClr val="990000"/>
                  </a:outerShdw>
                </a:effectLst>
                <a:latin typeface="Impact"/>
              </a:rPr>
              <a:t>Amira</a:t>
            </a:r>
            <a:endParaRPr lang="en-US" sz="33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90469" name="WordArt 5"/>
          <p:cNvSpPr>
            <a:spLocks noChangeArrowheads="1" noChangeShapeType="1" noTextEdit="1"/>
          </p:cNvSpPr>
          <p:nvPr/>
        </p:nvSpPr>
        <p:spPr bwMode="auto">
          <a:xfrm>
            <a:off x="2429280" y="1839073"/>
            <a:ext cx="760320" cy="793523"/>
          </a:xfrm>
          <a:prstGeom prst="rect">
            <a:avLst/>
          </a:prstGeom>
        </p:spPr>
        <p:txBody>
          <a:bodyPr wrap="none" lIns="82945" tIns="41473" rIns="82945" bIns="41473"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300" kern="10" dirty="0">
                <a:ln w="9525">
                  <a:round/>
                  <a:headEnd/>
                  <a:tailEnd/>
                </a:ln>
                <a:gradFill rotWithShape="0">
                  <a:gsLst>
                    <a:gs pos="0">
                      <a:srgbClr val="FFE701"/>
                    </a:gs>
                    <a:gs pos="100000">
                      <a:srgbClr val="FE3E02"/>
                    </a:gs>
                  </a:gsLst>
                  <a:lin ang="5400000" scaled="1"/>
                </a:gradFill>
                <a:latin typeface="Impact"/>
              </a:rPr>
              <a:t>Visit</a:t>
            </a:r>
          </a:p>
        </p:txBody>
      </p:sp>
      <p:sp>
        <p:nvSpPr>
          <p:cNvPr id="190470" name="WordArt 6"/>
          <p:cNvSpPr>
            <a:spLocks noChangeArrowheads="1" noChangeShapeType="1" noTextEdit="1"/>
          </p:cNvSpPr>
          <p:nvPr/>
        </p:nvSpPr>
        <p:spPr bwMode="auto">
          <a:xfrm>
            <a:off x="3880801" y="1908201"/>
            <a:ext cx="1062720" cy="633667"/>
          </a:xfrm>
          <a:prstGeom prst="rect">
            <a:avLst/>
          </a:prstGeom>
        </p:spPr>
        <p:txBody>
          <a:bodyPr wrap="none" lIns="82945" tIns="41473" rIns="82945" bIns="41473"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300" kern="10" dirty="0" err="1">
                <a:ln w="9525">
                  <a:round/>
                  <a:headEnd/>
                  <a:tailEnd/>
                </a:ln>
                <a:gradFill rotWithShape="0">
                  <a:gsLst>
                    <a:gs pos="0">
                      <a:srgbClr val="FFFFCC"/>
                    </a:gs>
                    <a:gs pos="100000">
                      <a:srgbClr val="FF9999"/>
                    </a:gs>
                  </a:gsLst>
                  <a:lin ang="5400000" scaled="1"/>
                </a:gradFill>
                <a:latin typeface="Times New Roman"/>
                <a:cs typeface="Times New Roman"/>
              </a:rPr>
              <a:t>Scirun</a:t>
            </a:r>
            <a:endParaRPr lang="en-US" sz="3300" kern="10" dirty="0">
              <a:ln w="9525">
                <a:round/>
                <a:headEnd/>
                <a:tailEnd/>
              </a:ln>
              <a:gradFill rotWithShape="0">
                <a:gsLst>
                  <a:gs pos="0">
                    <a:srgbClr val="FFFFCC"/>
                  </a:gs>
                  <a:gs pos="100000">
                    <a:srgbClr val="FF9999"/>
                  </a:gs>
                </a:gsLst>
                <a:lin ang="5400000" scaled="1"/>
              </a:gradFill>
              <a:latin typeface="Times New Roman"/>
              <a:cs typeface="Times New Roman"/>
            </a:endParaRPr>
          </a:p>
        </p:txBody>
      </p:sp>
      <p:sp>
        <p:nvSpPr>
          <p:cNvPr id="190471" name="WordArt 7"/>
          <p:cNvSpPr>
            <a:spLocks noChangeArrowheads="1" noChangeShapeType="1" noTextEdit="1"/>
          </p:cNvSpPr>
          <p:nvPr/>
        </p:nvSpPr>
        <p:spPr bwMode="auto">
          <a:xfrm>
            <a:off x="5332320" y="1908201"/>
            <a:ext cx="1261440" cy="754639"/>
          </a:xfrm>
          <a:prstGeom prst="rect">
            <a:avLst/>
          </a:prstGeom>
        </p:spPr>
        <p:txBody>
          <a:bodyPr wrap="none" lIns="82945" tIns="41473" rIns="82945" bIns="41473"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300" kern="10" dirty="0" err="1">
                <a:ln w="9525">
                  <a:round/>
                  <a:headEnd/>
                  <a:tailEnd/>
                </a:ln>
                <a:gradFill rotWithShape="0">
                  <a:gsLst>
                    <a:gs pos="0">
                      <a:srgbClr val="707070"/>
                    </a:gs>
                    <a:gs pos="50000">
                      <a:srgbClr val="FFFFFF"/>
                    </a:gs>
                    <a:gs pos="100000">
                      <a:srgbClr val="707070"/>
                    </a:gs>
                  </a:gsLst>
                  <a:lin ang="2700000" scaled="1"/>
                </a:gradFill>
                <a:latin typeface="Impact"/>
              </a:rPr>
              <a:t>Ensight</a:t>
            </a:r>
            <a:endParaRPr lang="en-US" sz="3300" kern="10" dirty="0">
              <a:ln w="9525">
                <a:round/>
                <a:headEnd/>
                <a:tailEnd/>
              </a:ln>
              <a:gradFill rotWithShape="0">
                <a:gsLst>
                  <a:gs pos="0">
                    <a:srgbClr val="707070"/>
                  </a:gs>
                  <a:gs pos="50000">
                    <a:srgbClr val="FFFFFF"/>
                  </a:gs>
                  <a:gs pos="100000">
                    <a:srgbClr val="707070"/>
                  </a:gs>
                </a:gsLst>
                <a:lin ang="2700000" scaled="1"/>
              </a:gradFill>
              <a:latin typeface="Impact"/>
            </a:endParaRPr>
          </a:p>
        </p:txBody>
      </p:sp>
      <p:sp>
        <p:nvSpPr>
          <p:cNvPr id="190472" name="WordArt 8" descr="Paper bag"/>
          <p:cNvSpPr>
            <a:spLocks noChangeArrowheads="1" noChangeShapeType="1" noTextEdit="1"/>
          </p:cNvSpPr>
          <p:nvPr/>
        </p:nvSpPr>
        <p:spPr bwMode="auto">
          <a:xfrm>
            <a:off x="6852960" y="1908201"/>
            <a:ext cx="1814400" cy="900094"/>
          </a:xfrm>
          <a:prstGeom prst="rect">
            <a:avLst/>
          </a:prstGeom>
        </p:spPr>
        <p:txBody>
          <a:bodyPr wrap="none" lIns="82945" tIns="41473" rIns="82945" bIns="41473"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3300" kern="10" dirty="0" err="1">
                <a:ln w="9525">
                  <a:round/>
                  <a:headEnd/>
                  <a:tailEnd/>
                </a:ln>
                <a:blipFill dpi="0" rotWithShape="0">
                  <a:blip r:embed="rId2"/>
                  <a:srcRect/>
                  <a:tile tx="0" ty="0" sx="100000" sy="100000" flip="none" algn="tl"/>
                </a:blipFill>
                <a:latin typeface="Arial Black"/>
              </a:rPr>
              <a:t>OpenDX</a:t>
            </a:r>
            <a:endParaRPr lang="en-US" sz="3300" kern="10" dirty="0">
              <a:ln w="9525">
                <a:round/>
                <a:headEnd/>
                <a:tailEnd/>
              </a:ln>
              <a:blipFill dpi="0" rotWithShape="0">
                <a:blip r:embed="rId2"/>
                <a:srcRect/>
                <a:tile tx="0" ty="0" sx="100000" sy="100000" flip="none" algn="tl"/>
              </a:blipFill>
              <a:latin typeface="Arial Black"/>
            </a:endParaRPr>
          </a:p>
        </p:txBody>
      </p:sp>
      <p:sp>
        <p:nvSpPr>
          <p:cNvPr id="190473" name="WordArt 9"/>
          <p:cNvSpPr>
            <a:spLocks noChangeArrowheads="1" noChangeShapeType="1" noTextEdit="1"/>
          </p:cNvSpPr>
          <p:nvPr/>
        </p:nvSpPr>
        <p:spPr bwMode="auto">
          <a:xfrm>
            <a:off x="355681" y="4673291"/>
            <a:ext cx="993600" cy="518454"/>
          </a:xfrm>
          <a:prstGeom prst="rect">
            <a:avLst/>
          </a:prstGeom>
        </p:spPr>
        <p:txBody>
          <a:bodyPr wrap="none" lIns="82945" tIns="41473" rIns="82945" bIns="41473" fromWordArt="1">
            <a:prstTxWarp prst="textPlain">
              <a:avLst>
                <a:gd name="adj" fmla="val 50000"/>
              </a:avLst>
            </a:prstTxWarp>
          </a:bodyPr>
          <a:lstStyle/>
          <a:p>
            <a:pPr algn="ctr"/>
            <a:r>
              <a:rPr lang="en-US" sz="3300" kern="10" dirty="0">
                <a:ln w="19050">
                  <a:solidFill>
                    <a:srgbClr val="99CCFF"/>
                  </a:solidFill>
                  <a:round/>
                  <a:headEnd/>
                  <a:tailEnd/>
                </a:ln>
                <a:solidFill>
                  <a:srgbClr val="0066CC"/>
                </a:solidFill>
                <a:effectLst>
                  <a:outerShdw dist="35921" dir="2700000" algn="ctr" rotWithShape="0">
                    <a:srgbClr val="990000"/>
                  </a:outerShdw>
                </a:effectLst>
                <a:latin typeface="Impact"/>
              </a:rPr>
              <a:t>DICOM</a:t>
            </a:r>
          </a:p>
        </p:txBody>
      </p:sp>
      <p:sp>
        <p:nvSpPr>
          <p:cNvPr id="190474" name="WordArt 10"/>
          <p:cNvSpPr>
            <a:spLocks noChangeArrowheads="1" noChangeShapeType="1" noTextEdit="1"/>
          </p:cNvSpPr>
          <p:nvPr/>
        </p:nvSpPr>
        <p:spPr bwMode="auto">
          <a:xfrm>
            <a:off x="1807200" y="4742418"/>
            <a:ext cx="1935360" cy="449327"/>
          </a:xfrm>
          <a:prstGeom prst="rect">
            <a:avLst/>
          </a:prstGeom>
        </p:spPr>
        <p:txBody>
          <a:bodyPr wrap="none" lIns="82945" tIns="41473" rIns="82945" bIns="41473" fromWordArt="1">
            <a:prstTxWarp prst="textPlain">
              <a:avLst>
                <a:gd name="adj" fmla="val 50000"/>
              </a:avLst>
            </a:prstTxWarp>
          </a:bodyPr>
          <a:lstStyle/>
          <a:p>
            <a:pPr algn="ctr"/>
            <a:r>
              <a:rPr lang="en-US" sz="33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Cactus</a:t>
            </a:r>
          </a:p>
        </p:txBody>
      </p:sp>
      <p:sp>
        <p:nvSpPr>
          <p:cNvPr id="190475" name="WordArt 11"/>
          <p:cNvSpPr>
            <a:spLocks noChangeArrowheads="1" noChangeShapeType="1" noTextEdit="1"/>
          </p:cNvSpPr>
          <p:nvPr/>
        </p:nvSpPr>
        <p:spPr bwMode="auto">
          <a:xfrm>
            <a:off x="4088160" y="4673291"/>
            <a:ext cx="1313280" cy="587582"/>
          </a:xfrm>
          <a:prstGeom prst="rect">
            <a:avLst/>
          </a:prstGeom>
        </p:spPr>
        <p:txBody>
          <a:bodyPr wrap="none" lIns="82945" tIns="41473" rIns="82945" bIns="41473" fromWordArt="1">
            <a:prstTxWarp prst="textPlain">
              <a:avLst>
                <a:gd name="adj" fmla="val 50000"/>
              </a:avLst>
            </a:prstTxWarp>
          </a:bodyPr>
          <a:lstStyle/>
          <a:p>
            <a:pPr algn="ctr"/>
            <a:r>
              <a:rPr lang="en-US" sz="3300" kern="10" spc="653" dirty="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CGNS</a:t>
            </a:r>
          </a:p>
        </p:txBody>
      </p:sp>
      <p:sp>
        <p:nvSpPr>
          <p:cNvPr id="190476" name="WordArt 12"/>
          <p:cNvSpPr>
            <a:spLocks noChangeArrowheads="1" noChangeShapeType="1" noTextEdit="1"/>
          </p:cNvSpPr>
          <p:nvPr/>
        </p:nvSpPr>
        <p:spPr bwMode="auto">
          <a:xfrm>
            <a:off x="5747041" y="4751060"/>
            <a:ext cx="1408320" cy="475250"/>
          </a:xfrm>
          <a:prstGeom prst="rect">
            <a:avLst/>
          </a:prstGeom>
        </p:spPr>
        <p:txBody>
          <a:bodyPr wrap="none" lIns="82945" tIns="41473" rIns="82945" bIns="41473"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300" kern="10" dirty="0" err="1">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NetCDF</a:t>
            </a:r>
            <a:endParaRPr lang="en-US" sz="3300" kern="1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endParaRPr>
          </a:p>
        </p:txBody>
      </p:sp>
      <p:sp>
        <p:nvSpPr>
          <p:cNvPr id="190477" name="WordArt 13"/>
          <p:cNvSpPr>
            <a:spLocks noChangeArrowheads="1" noChangeShapeType="1" noTextEdit="1"/>
          </p:cNvSpPr>
          <p:nvPr/>
        </p:nvSpPr>
        <p:spPr bwMode="auto">
          <a:xfrm>
            <a:off x="7405920" y="4638727"/>
            <a:ext cx="1438560" cy="587582"/>
          </a:xfrm>
          <a:prstGeom prst="rect">
            <a:avLst/>
          </a:prstGeom>
        </p:spPr>
        <p:txBody>
          <a:bodyPr wrap="none" lIns="82945" tIns="41473" rIns="82945" bIns="41473" fromWordArt="1">
            <a:prstTxWarp prst="textFadeUp">
              <a:avLst>
                <a:gd name="adj" fmla="val 9991"/>
              </a:avLst>
            </a:prstTxWarp>
          </a:bodyPr>
          <a:lstStyle/>
          <a:p>
            <a:pPr algn="ctr"/>
            <a:r>
              <a:rPr lang="en-US" sz="3300" kern="10" dirty="0" err="1">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GeoTIFF</a:t>
            </a:r>
            <a:endParaRPr lang="en-US" sz="33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
        <p:nvSpPr>
          <p:cNvPr id="190499" name="WordArt 35" descr="White marble"/>
          <p:cNvSpPr>
            <a:spLocks noChangeArrowheads="1" noChangeShapeType="1" noTextEdit="1"/>
          </p:cNvSpPr>
          <p:nvPr/>
        </p:nvSpPr>
        <p:spPr bwMode="auto">
          <a:xfrm>
            <a:off x="2636641" y="3325310"/>
            <a:ext cx="3620160" cy="449327"/>
          </a:xfrm>
          <a:prstGeom prst="rect">
            <a:avLst/>
          </a:prstGeom>
        </p:spPr>
        <p:txBody>
          <a:bodyPr wrap="none" lIns="82945" tIns="41473" rIns="82945" bIns="41473"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500" kern="10" dirty="0">
                <a:ln w="9525">
                  <a:round/>
                  <a:headEnd/>
                  <a:tailEnd/>
                </a:ln>
                <a:blipFill dpi="0" rotWithShape="0">
                  <a:blip r:embed="rId3"/>
                  <a:srcRect/>
                  <a:tile tx="0" ty="0" sx="100000" sy="100000" flip="none" algn="tl"/>
                </a:blipFill>
                <a:latin typeface="Arial Black"/>
              </a:rPr>
              <a:t>Common Data Model</a:t>
            </a:r>
          </a:p>
        </p:txBody>
      </p:sp>
      <p:sp>
        <p:nvSpPr>
          <p:cNvPr id="190500" name="Line 36"/>
          <p:cNvSpPr>
            <a:spLocks noChangeShapeType="1"/>
          </p:cNvSpPr>
          <p:nvPr/>
        </p:nvSpPr>
        <p:spPr bwMode="auto">
          <a:xfrm flipV="1">
            <a:off x="977760" y="3912891"/>
            <a:ext cx="2488320" cy="69127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90501" name="Line 37"/>
          <p:cNvSpPr>
            <a:spLocks noChangeShapeType="1"/>
          </p:cNvSpPr>
          <p:nvPr/>
        </p:nvSpPr>
        <p:spPr bwMode="auto">
          <a:xfrm flipV="1">
            <a:off x="2982240" y="3912891"/>
            <a:ext cx="829440" cy="829527"/>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90502" name="Line 38"/>
          <p:cNvSpPr>
            <a:spLocks noChangeShapeType="1"/>
          </p:cNvSpPr>
          <p:nvPr/>
        </p:nvSpPr>
        <p:spPr bwMode="auto">
          <a:xfrm flipH="1" flipV="1">
            <a:off x="4364640" y="3912891"/>
            <a:ext cx="276480" cy="69127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90503" name="Line 39"/>
          <p:cNvSpPr>
            <a:spLocks noChangeShapeType="1"/>
          </p:cNvSpPr>
          <p:nvPr/>
        </p:nvSpPr>
        <p:spPr bwMode="auto">
          <a:xfrm flipH="1" flipV="1">
            <a:off x="4710240" y="3912891"/>
            <a:ext cx="1451520" cy="760400"/>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90504" name="Line 40"/>
          <p:cNvSpPr>
            <a:spLocks noChangeShapeType="1"/>
          </p:cNvSpPr>
          <p:nvPr/>
        </p:nvSpPr>
        <p:spPr bwMode="auto">
          <a:xfrm flipH="1" flipV="1">
            <a:off x="4917600" y="3912891"/>
            <a:ext cx="2972160" cy="69127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90505" name="Line 41"/>
          <p:cNvSpPr>
            <a:spLocks noChangeShapeType="1"/>
          </p:cNvSpPr>
          <p:nvPr/>
        </p:nvSpPr>
        <p:spPr bwMode="auto">
          <a:xfrm flipH="1" flipV="1">
            <a:off x="1738080" y="2599473"/>
            <a:ext cx="1866240" cy="69127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90506" name="Line 42"/>
          <p:cNvSpPr>
            <a:spLocks noChangeShapeType="1"/>
          </p:cNvSpPr>
          <p:nvPr/>
        </p:nvSpPr>
        <p:spPr bwMode="auto">
          <a:xfrm flipH="1" flipV="1">
            <a:off x="3120480" y="2599473"/>
            <a:ext cx="829440" cy="69127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90507" name="Line 43"/>
          <p:cNvSpPr>
            <a:spLocks noChangeShapeType="1"/>
          </p:cNvSpPr>
          <p:nvPr/>
        </p:nvSpPr>
        <p:spPr bwMode="auto">
          <a:xfrm flipV="1">
            <a:off x="4157280" y="2599473"/>
            <a:ext cx="69120" cy="69127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90508" name="Line 44"/>
          <p:cNvSpPr>
            <a:spLocks noChangeShapeType="1"/>
          </p:cNvSpPr>
          <p:nvPr/>
        </p:nvSpPr>
        <p:spPr bwMode="auto">
          <a:xfrm flipV="1">
            <a:off x="4364640" y="2599473"/>
            <a:ext cx="1105920" cy="69127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90509" name="Line 45"/>
          <p:cNvSpPr>
            <a:spLocks noChangeShapeType="1"/>
          </p:cNvSpPr>
          <p:nvPr/>
        </p:nvSpPr>
        <p:spPr bwMode="auto">
          <a:xfrm flipV="1">
            <a:off x="4641120" y="2806855"/>
            <a:ext cx="2419200" cy="483891"/>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Tree>
    <p:extLst>
      <p:ext uri="{BB962C8B-B14F-4D97-AF65-F5344CB8AC3E}">
        <p14:creationId xmlns:p14="http://schemas.microsoft.com/office/powerpoint/2010/main" val="32413964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Commonalities of Grid types</a:t>
            </a:r>
            <a:endParaRPr lang="en-US" dirty="0"/>
          </a:p>
        </p:txBody>
      </p:sp>
      <p:sp>
        <p:nvSpPr>
          <p:cNvPr id="5" name="Slide Number Placeholder 4"/>
          <p:cNvSpPr>
            <a:spLocks noGrp="1"/>
          </p:cNvSpPr>
          <p:nvPr>
            <p:ph type="sldNum" sz="quarter" idx="12"/>
          </p:nvPr>
        </p:nvSpPr>
        <p:spPr/>
        <p:txBody>
          <a:bodyPr/>
          <a:lstStyle/>
          <a:p>
            <a:fld id="{FFA1C9A4-D770-4109-9C12-CFC37AC8020D}" type="slidenum">
              <a:rPr lang="de-DE" smtClean="0"/>
              <a:pPr/>
              <a:t>13</a:t>
            </a:fld>
            <a:endParaRPr lang="de-DE"/>
          </a:p>
        </p:txBody>
      </p:sp>
      <p:graphicFrame>
        <p:nvGraphicFramePr>
          <p:cNvPr id="10" name="Diagram 9"/>
          <p:cNvGraphicFramePr/>
          <p:nvPr>
            <p:extLst>
              <p:ext uri="{D42A27DB-BD31-4B8C-83A1-F6EECF244321}">
                <p14:modId xmlns:p14="http://schemas.microsoft.com/office/powerpoint/2010/main" val="2383590170"/>
              </p:ext>
            </p:extLst>
          </p:nvPr>
        </p:nvGraphicFramePr>
        <p:xfrm>
          <a:off x="467544" y="1525240"/>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771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Hierarchy of Grid types</a:t>
            </a:r>
            <a:endParaRPr lang="en-US" dirty="0"/>
          </a:p>
        </p:txBody>
      </p:sp>
      <p:sp>
        <p:nvSpPr>
          <p:cNvPr id="5" name="Slide Number Placeholder 4"/>
          <p:cNvSpPr>
            <a:spLocks noGrp="1"/>
          </p:cNvSpPr>
          <p:nvPr>
            <p:ph type="sldNum" sz="quarter" idx="12"/>
          </p:nvPr>
        </p:nvSpPr>
        <p:spPr/>
        <p:txBody>
          <a:bodyPr/>
          <a:lstStyle/>
          <a:p>
            <a:fld id="{FFA1C9A4-D770-4109-9C12-CFC37AC8020D}" type="slidenum">
              <a:rPr lang="de-DE" smtClean="0"/>
              <a:pPr/>
              <a:t>14</a:t>
            </a:fld>
            <a:endParaRPr lang="de-DE"/>
          </a:p>
        </p:txBody>
      </p:sp>
      <p:graphicFrame>
        <p:nvGraphicFramePr>
          <p:cNvPr id="10" name="Diagram 9"/>
          <p:cNvGraphicFramePr/>
          <p:nvPr>
            <p:extLst>
              <p:ext uri="{D42A27DB-BD31-4B8C-83A1-F6EECF244321}">
                <p14:modId xmlns:p14="http://schemas.microsoft.com/office/powerpoint/2010/main" val="2558411017"/>
              </p:ext>
            </p:extLst>
          </p:nvPr>
        </p:nvGraphicFramePr>
        <p:xfrm>
          <a:off x="467544" y="1525240"/>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910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 of a Common Data Model</a:t>
            </a:r>
            <a:endParaRPr lang="en-US" dirty="0"/>
          </a:p>
        </p:txBody>
      </p:sp>
      <p:sp>
        <p:nvSpPr>
          <p:cNvPr id="3" name="Content Placeholder 2"/>
          <p:cNvSpPr>
            <a:spLocks noGrp="1"/>
          </p:cNvSpPr>
          <p:nvPr>
            <p:ph idx="1"/>
          </p:nvPr>
        </p:nvSpPr>
        <p:spPr>
          <a:xfrm>
            <a:off x="457200" y="1600201"/>
            <a:ext cx="7467600" cy="3845024"/>
          </a:xfrm>
        </p:spPr>
        <p:style>
          <a:lnRef idx="1">
            <a:schemeClr val="accent2"/>
          </a:lnRef>
          <a:fillRef idx="2">
            <a:schemeClr val="accent2"/>
          </a:fillRef>
          <a:effectRef idx="1">
            <a:schemeClr val="accent2"/>
          </a:effectRef>
          <a:fontRef idx="minor">
            <a:schemeClr val="dk1"/>
          </a:fontRef>
        </p:style>
        <p:txBody>
          <a:bodyPr/>
          <a:lstStyle/>
          <a:p>
            <a:endParaRPr lang="en-US" dirty="0" smtClean="0"/>
          </a:p>
          <a:p>
            <a:endParaRPr lang="en-US" dirty="0"/>
          </a:p>
          <a:p>
            <a:pPr marL="0" indent="0">
              <a:buNone/>
            </a:pPr>
            <a:r>
              <a:rPr lang="en-US" i="1" dirty="0"/>
              <a:t>“The </a:t>
            </a:r>
            <a:r>
              <a:rPr lang="en-US" i="1" dirty="0" smtClean="0"/>
              <a:t>proper abstractions </a:t>
            </a:r>
            <a:r>
              <a:rPr lang="en-US" i="1" dirty="0"/>
              <a:t>for scientific data are known. We just have to use them.” </a:t>
            </a:r>
            <a:endParaRPr lang="en-US" i="1" dirty="0" smtClean="0"/>
          </a:p>
          <a:p>
            <a:pPr marL="0" indent="0" algn="r">
              <a:buNone/>
            </a:pPr>
            <a:r>
              <a:rPr lang="en-US" dirty="0" smtClean="0"/>
              <a:t>		</a:t>
            </a:r>
            <a:r>
              <a:rPr lang="en-US" sz="1600" dirty="0" smtClean="0"/>
              <a:t>D. M. Butler </a:t>
            </a:r>
            <a:r>
              <a:rPr lang="en-US" sz="1600" dirty="0"/>
              <a:t>&amp; </a:t>
            </a:r>
            <a:r>
              <a:rPr lang="en-US" sz="1600" dirty="0" smtClean="0"/>
              <a:t>S. Bryson</a:t>
            </a:r>
            <a:endParaRPr lang="en-US" sz="1600" dirty="0"/>
          </a:p>
          <a:p>
            <a:pPr marL="0" indent="0" algn="r">
              <a:buNone/>
            </a:pPr>
            <a:r>
              <a:rPr lang="en-US" sz="1600" i="1" dirty="0" smtClean="0"/>
              <a:t>Vector-Bundle Classes form Powerful Tool for Scientific Visualization</a:t>
            </a:r>
          </a:p>
          <a:p>
            <a:pPr marL="0" indent="0" algn="r">
              <a:buNone/>
            </a:pPr>
            <a:r>
              <a:rPr lang="en-US" sz="1600" dirty="0" smtClean="0"/>
              <a:t>Computers in Physics, Vol. 6, No 6., Nov/Dec 1992</a:t>
            </a:r>
          </a:p>
          <a:p>
            <a:pPr marL="0" indent="0" algn="r">
              <a:buNone/>
            </a:pPr>
            <a:endParaRPr lang="en-US" sz="2000" dirty="0"/>
          </a:p>
        </p:txBody>
      </p:sp>
      <p:sp>
        <p:nvSpPr>
          <p:cNvPr id="4" name="Footer Placeholder 3"/>
          <p:cNvSpPr>
            <a:spLocks noGrp="1"/>
          </p:cNvSpPr>
          <p:nvPr>
            <p:ph type="ftr" sz="quarter" idx="11"/>
          </p:nvPr>
        </p:nvSpPr>
        <p:spPr/>
        <p:txBody>
          <a:bodyPr/>
          <a:lstStyle/>
          <a:p>
            <a:r>
              <a:rPr lang="en-US" smtClean="0"/>
              <a:t>CSC 7700: Scientific Computing: Module D SciViz</a:t>
            </a:r>
            <a:endParaRPr lang="en-US" dirty="0"/>
          </a:p>
        </p:txBody>
      </p:sp>
      <p:sp>
        <p:nvSpPr>
          <p:cNvPr id="5" name="Slide Number Placeholder 4"/>
          <p:cNvSpPr>
            <a:spLocks noGrp="1"/>
          </p:cNvSpPr>
          <p:nvPr>
            <p:ph type="sldNum" sz="quarter" idx="12"/>
          </p:nvPr>
        </p:nvSpPr>
        <p:spPr/>
        <p:txBody>
          <a:bodyPr/>
          <a:lstStyle/>
          <a:p>
            <a:fld id="{DC876957-0BCA-CA4F-B18A-1C61852BAA2D}" type="slidenum">
              <a:rPr lang="en-US" smtClean="0"/>
              <a:pPr/>
              <a:t>15</a:t>
            </a:fld>
            <a:endParaRPr lang="en-US"/>
          </a:p>
        </p:txBody>
      </p:sp>
    </p:spTree>
    <p:extLst>
      <p:ext uri="{BB962C8B-B14F-4D97-AF65-F5344CB8AC3E}">
        <p14:creationId xmlns:p14="http://schemas.microsoft.com/office/powerpoint/2010/main" val="3976618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Elegant mathematical formulations inspire visualization methods to become</a:t>
            </a:r>
          </a:p>
          <a:p>
            <a:pPr lvl="1"/>
            <a:r>
              <a:rPr lang="en-US" dirty="0" smtClean="0"/>
              <a:t>More general</a:t>
            </a:r>
          </a:p>
          <a:p>
            <a:pPr lvl="1"/>
            <a:r>
              <a:rPr lang="en-US" dirty="0" smtClean="0"/>
              <a:t>Wider applicable</a:t>
            </a:r>
          </a:p>
          <a:p>
            <a:pPr lvl="1"/>
            <a:r>
              <a:rPr lang="en-US" dirty="0" smtClean="0"/>
              <a:t>Better structured, more modular</a:t>
            </a:r>
          </a:p>
          <a:p>
            <a:r>
              <a:rPr lang="en-US" i="1" dirty="0" smtClean="0">
                <a:solidFill>
                  <a:schemeClr val="accent2">
                    <a:lumMod val="60000"/>
                    <a:lumOff val="40000"/>
                  </a:schemeClr>
                </a:solidFill>
              </a:rPr>
              <a:t>Deductive</a:t>
            </a:r>
            <a:r>
              <a:rPr lang="en-US" dirty="0" smtClean="0">
                <a:solidFill>
                  <a:schemeClr val="accent2">
                    <a:lumMod val="60000"/>
                    <a:lumOff val="40000"/>
                  </a:schemeClr>
                </a:solidFill>
              </a:rPr>
              <a:t> Approach</a:t>
            </a:r>
          </a:p>
          <a:p>
            <a:pPr lvl="1"/>
            <a:r>
              <a:rPr lang="en-US" dirty="0" smtClean="0"/>
              <a:t>Methods (I/O, numerical algorithms, visualization) are implemented with the broader context in mind</a:t>
            </a:r>
          </a:p>
          <a:p>
            <a:pPr lvl="1">
              <a:buNone/>
            </a:pPr>
            <a:endParaRPr lang="en-US" dirty="0" smtClean="0"/>
          </a:p>
        </p:txBody>
      </p:sp>
      <p:sp>
        <p:nvSpPr>
          <p:cNvPr id="4" name="Slide Number Placeholder 3"/>
          <p:cNvSpPr>
            <a:spLocks noGrp="1"/>
          </p:cNvSpPr>
          <p:nvPr>
            <p:ph type="sldNum" sz="quarter" idx="12"/>
          </p:nvPr>
        </p:nvSpPr>
        <p:spPr/>
        <p:txBody>
          <a:bodyPr/>
          <a:lstStyle/>
          <a:p>
            <a:fld id="{5B6AFFD9-6A66-42C0-9EF3-985C47ED6E89}" type="slidenum">
              <a:rPr lang="de-DE" smtClean="0"/>
              <a:pPr/>
              <a:t>16</a:t>
            </a:fld>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for Visualization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4299329"/>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B6AFFD9-6A66-42C0-9EF3-985C47ED6E89}" type="slidenum">
              <a:rPr lang="de-DE" smtClean="0"/>
              <a:pPr/>
              <a:t>17</a:t>
            </a:fld>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a:t>
            </a:r>
            <a:endParaRPr lang="en-US" dirty="0"/>
          </a:p>
        </p:txBody>
      </p:sp>
      <p:sp>
        <p:nvSpPr>
          <p:cNvPr id="3" name="Content Placeholder 2"/>
          <p:cNvSpPr>
            <a:spLocks noGrp="1"/>
          </p:cNvSpPr>
          <p:nvPr>
            <p:ph idx="1"/>
          </p:nvPr>
        </p:nvSpPr>
        <p:spPr/>
        <p:txBody>
          <a:bodyPr/>
          <a:lstStyle/>
          <a:p>
            <a:r>
              <a:rPr lang="en-US" dirty="0" smtClean="0"/>
              <a:t>Concept of fiber bundles</a:t>
            </a:r>
          </a:p>
          <a:p>
            <a:endParaRPr lang="en-US" dirty="0" smtClean="0"/>
          </a:p>
          <a:p>
            <a:r>
              <a:rPr lang="en-US" dirty="0" smtClean="0"/>
              <a:t>Concept of </a:t>
            </a:r>
            <a:r>
              <a:rPr lang="en-US" dirty="0" err="1" smtClean="0"/>
              <a:t>cw</a:t>
            </a:r>
            <a:r>
              <a:rPr lang="en-US" dirty="0" smtClean="0"/>
              <a:t>-complexes and k-Skeletons</a:t>
            </a:r>
          </a:p>
          <a:p>
            <a:endParaRPr lang="en-US" dirty="0" smtClean="0"/>
          </a:p>
          <a:p>
            <a:r>
              <a:rPr lang="en-US" dirty="0" smtClean="0"/>
              <a:t>Relational Information</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18</a:t>
            </a:fld>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sz="quarter"/>
          </p:nvPr>
        </p:nvSpPr>
        <p:spPr>
          <a:xfrm>
            <a:off x="1571604" y="214290"/>
            <a:ext cx="6773760" cy="973542"/>
          </a:xfrm>
        </p:spPr>
        <p:txBody>
          <a:bodyPr>
            <a:normAutofit fontScale="90000"/>
          </a:bodyPr>
          <a:lstStyle/>
          <a:p>
            <a:r>
              <a:rPr lang="en-US" dirty="0" smtClean="0"/>
              <a:t>Fiber Bundles:</a:t>
            </a:r>
            <a:br>
              <a:rPr lang="en-US" dirty="0" smtClean="0"/>
            </a:br>
            <a:r>
              <a:rPr lang="en-US" dirty="0" smtClean="0"/>
              <a:t>Unification of data types</a:t>
            </a:r>
            <a:endParaRPr lang="en-US" dirty="0"/>
          </a:p>
        </p:txBody>
      </p:sp>
      <p:pic>
        <p:nvPicPr>
          <p:cNvPr id="230406" name="Picture 6"/>
          <p:cNvPicPr>
            <a:picLocks noGrp="1" noChangeAspect="1" noChangeArrowheads="1"/>
          </p:cNvPicPr>
          <p:nvPr>
            <p:ph sz="quarter" idx="1"/>
          </p:nvPr>
        </p:nvPicPr>
        <p:blipFill>
          <a:blip r:embed="rId2"/>
          <a:srcRect/>
          <a:stretch>
            <a:fillRect/>
          </a:stretch>
        </p:blipFill>
        <p:spPr>
          <a:xfrm>
            <a:off x="785786" y="1357298"/>
            <a:ext cx="2901600" cy="2449697"/>
          </a:xfrm>
          <a:noFill/>
          <a:ln/>
        </p:spPr>
      </p:pic>
      <p:pic>
        <p:nvPicPr>
          <p:cNvPr id="230403" name="Picture 3"/>
          <p:cNvPicPr>
            <a:picLocks noGrp="1" noChangeAspect="1" noChangeArrowheads="1"/>
          </p:cNvPicPr>
          <p:nvPr>
            <p:ph sz="quarter" idx="2"/>
          </p:nvPr>
        </p:nvPicPr>
        <p:blipFill>
          <a:blip r:embed="rId3"/>
          <a:srcRect/>
          <a:stretch>
            <a:fillRect/>
          </a:stretch>
        </p:blipFill>
        <p:spPr>
          <a:xfrm>
            <a:off x="4357686" y="1500174"/>
            <a:ext cx="3843360" cy="2449697"/>
          </a:xfrm>
        </p:spPr>
      </p:pic>
      <p:pic>
        <p:nvPicPr>
          <p:cNvPr id="230404" name="Picture 4"/>
          <p:cNvPicPr>
            <a:picLocks noGrp="1" noChangeAspect="1" noChangeArrowheads="1"/>
          </p:cNvPicPr>
          <p:nvPr>
            <p:ph sz="quarter" idx="3"/>
          </p:nvPr>
        </p:nvPicPr>
        <p:blipFill>
          <a:blip r:embed="rId4"/>
          <a:srcRect/>
          <a:stretch>
            <a:fillRect/>
          </a:stretch>
        </p:blipFill>
        <p:spPr>
          <a:xfrm>
            <a:off x="428596" y="4000504"/>
            <a:ext cx="3843360" cy="2449698"/>
          </a:xfrm>
        </p:spPr>
      </p:pic>
      <p:pic>
        <p:nvPicPr>
          <p:cNvPr id="230408" name="Picture 8"/>
          <p:cNvPicPr>
            <a:picLocks noGrp="1" noChangeAspect="1" noChangeArrowheads="1"/>
          </p:cNvPicPr>
          <p:nvPr>
            <p:ph sz="quarter" idx="4"/>
          </p:nvPr>
        </p:nvPicPr>
        <p:blipFill>
          <a:blip r:embed="rId5"/>
          <a:srcRect/>
          <a:stretch>
            <a:fillRect/>
          </a:stretch>
        </p:blipFill>
        <p:spPr>
          <a:xfrm>
            <a:off x="4857752" y="4071942"/>
            <a:ext cx="3205440" cy="2449698"/>
          </a:xfrm>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47500" lnSpcReduction="20000"/>
          </a:bodyPr>
          <a:lstStyle/>
          <a:p>
            <a:pPr marL="36576" indent="0">
              <a:buNone/>
            </a:pPr>
            <a:r>
              <a:rPr lang="en-US" dirty="0" smtClean="0"/>
              <a:t>“The </a:t>
            </a:r>
            <a:r>
              <a:rPr lang="en-US" dirty="0"/>
              <a:t>proper abstractions for scientific data are known. We just have to use </a:t>
            </a:r>
            <a:r>
              <a:rPr lang="en-US" dirty="0" smtClean="0"/>
              <a:t>them.” (D. M. Butler &amp; S. Bryson, 1992): There is no common standard or agreement </a:t>
            </a:r>
            <a:r>
              <a:rPr lang="en-US" dirty="0"/>
              <a:t>on file formats for scientific data</a:t>
            </a:r>
            <a:r>
              <a:rPr lang="en-US" dirty="0" smtClean="0"/>
              <a:t>, but there could be. The inductive approach common in software development usually leads to “special solutions for special problems” which are extended on a case by case basis. Consequently, each application develops their own approach of describing data, ultimately leading to incompatibilities in the file formats associated with these applications and groups of applications. In contrast, the deductive approach to describe data based on the theory of fiber bundles leads to a generalized way of describing scientific data independent of a particular scientific domain or application as it exhibits the mathematical abstractions that are common across disciplines. </a:t>
            </a:r>
          </a:p>
          <a:p>
            <a:pPr marL="36576" indent="0">
              <a:buNone/>
            </a:pPr>
            <a:endParaRPr lang="en-US" dirty="0"/>
          </a:p>
          <a:p>
            <a:pPr marL="36576" indent="0">
              <a:buNone/>
            </a:pPr>
            <a:r>
              <a:rPr lang="en-US" dirty="0" smtClean="0"/>
              <a:t>This presentation will review the “F5” approach of modeling data for scientific visualization using fiber bundles on top of HDF5 as underlying I/O layer. The F5 model has </a:t>
            </a:r>
            <a:r>
              <a:rPr lang="en-US" dirty="0"/>
              <a:t>originally </a:t>
            </a:r>
            <a:r>
              <a:rPr lang="en-US" dirty="0" smtClean="0"/>
              <a:t>been developed about 12 years ago in the context of numerical relativity simulation data as produced by Cactus, for handling both primary simulation (uniform grids, adaptive meshes, curvilinear grids, </a:t>
            </a:r>
            <a:r>
              <a:rPr lang="en-US" dirty="0" err="1" smtClean="0"/>
              <a:t>multipatch</a:t>
            </a:r>
            <a:r>
              <a:rPr lang="en-US" dirty="0" smtClean="0"/>
              <a:t> data…) and secondary post-processing data (surfaces, lines, particle sets, …). The formalism and implementation itself is independent of Cactus and has since been applied to other domains such as medical imaging, computational fluid dynamics (CFD), smoothed particle hydrodynamics (SPH) and geoscience data</a:t>
            </a:r>
            <a:r>
              <a:rPr lang="en-US" smtClean="0"/>
              <a:t>, easing </a:t>
            </a:r>
            <a:r>
              <a:rPr lang="en-US" dirty="0" smtClean="0"/>
              <a:t>scientific visualization through this common </a:t>
            </a:r>
            <a:r>
              <a:rPr lang="en-US" smtClean="0"/>
              <a:t>denominator. </a:t>
            </a:r>
            <a:r>
              <a:rPr lang="en-US" dirty="0" smtClean="0"/>
              <a:t>The presentation will provide a short review of the basic concepts and provide an in-depth discussion on how the F5 model describes various common and less common data types.</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2</a:t>
            </a:fld>
            <a:endParaRPr lang="de-DE"/>
          </a:p>
        </p:txBody>
      </p:sp>
    </p:spTree>
    <p:extLst>
      <p:ext uri="{BB962C8B-B14F-4D97-AF65-F5344CB8AC3E}">
        <p14:creationId xmlns:p14="http://schemas.microsoft.com/office/powerpoint/2010/main" val="4143702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tIns="41473" bIns="41473"/>
          <a:lstStyle/>
          <a:p>
            <a:r>
              <a:rPr lang="en-US"/>
              <a:t>Mathematical Definition</a:t>
            </a:r>
          </a:p>
        </p:txBody>
      </p:sp>
      <p:sp>
        <p:nvSpPr>
          <p:cNvPr id="98307" name="Rectangle 3"/>
          <p:cNvSpPr>
            <a:spLocks noGrp="1" noChangeArrowheads="1"/>
          </p:cNvSpPr>
          <p:nvPr>
            <p:ph type="body" idx="1"/>
          </p:nvPr>
        </p:nvSpPr>
        <p:spPr/>
        <p:txBody>
          <a:bodyPr lIns="82945" tIns="41473" rIns="82945" bIns="41473"/>
          <a:lstStyle/>
          <a:p>
            <a:pPr>
              <a:lnSpc>
                <a:spcPct val="90000"/>
              </a:lnSpc>
              <a:buFont typeface="Wingdings" pitchFamily="2" charset="2"/>
              <a:buNone/>
            </a:pPr>
            <a:r>
              <a:rPr lang="en-US" dirty="0"/>
              <a:t>Let </a:t>
            </a:r>
            <a:r>
              <a:rPr lang="en-US" i="1" dirty="0"/>
              <a:t>E, B</a:t>
            </a:r>
            <a:r>
              <a:rPr lang="en-US" dirty="0"/>
              <a:t> be topological spaces and </a:t>
            </a:r>
            <a:r>
              <a:rPr lang="en-US" i="1" dirty="0"/>
              <a:t>f</a:t>
            </a:r>
            <a:r>
              <a:rPr lang="en-US" dirty="0"/>
              <a:t> :</a:t>
            </a:r>
            <a:r>
              <a:rPr lang="en-US" i="1" dirty="0"/>
              <a:t> E → B</a:t>
            </a:r>
            <a:r>
              <a:rPr lang="en-US" dirty="0"/>
              <a:t> a continuous map</a:t>
            </a:r>
            <a:r>
              <a:rPr lang="en-US" dirty="0" smtClean="0"/>
              <a:t>.</a:t>
            </a:r>
          </a:p>
          <a:p>
            <a:pPr>
              <a:lnSpc>
                <a:spcPct val="90000"/>
              </a:lnSpc>
              <a:buFont typeface="Wingdings" pitchFamily="2" charset="2"/>
              <a:buNone/>
            </a:pPr>
            <a:r>
              <a:rPr lang="en-US" dirty="0" smtClean="0"/>
              <a:t> </a:t>
            </a:r>
            <a:endParaRPr lang="en-US" dirty="0"/>
          </a:p>
          <a:p>
            <a:pPr algn="just">
              <a:lnSpc>
                <a:spcPct val="90000"/>
              </a:lnSpc>
              <a:buFont typeface="Wingdings" pitchFamily="2" charset="2"/>
              <a:buNone/>
            </a:pPr>
            <a:r>
              <a:rPr lang="en-US" dirty="0"/>
              <a:t>(</a:t>
            </a:r>
            <a:r>
              <a:rPr lang="en-US" i="1" dirty="0" err="1"/>
              <a:t>E,B,f</a:t>
            </a:r>
            <a:r>
              <a:rPr lang="en-US" dirty="0"/>
              <a:t>) is called a </a:t>
            </a:r>
            <a:r>
              <a:rPr lang="en-US" i="1" u="sng" dirty="0"/>
              <a:t>(fiber) bundle</a:t>
            </a:r>
            <a:r>
              <a:rPr lang="en-US" dirty="0"/>
              <a:t> if there exists a space </a:t>
            </a:r>
            <a:r>
              <a:rPr lang="en-US" i="1" dirty="0"/>
              <a:t>F</a:t>
            </a:r>
            <a:r>
              <a:rPr lang="en-US" dirty="0"/>
              <a:t> such that the union of fibers of a neighborhood </a:t>
            </a:r>
            <a:r>
              <a:rPr lang="en-US" dirty="0" err="1"/>
              <a:t>U</a:t>
            </a:r>
            <a:r>
              <a:rPr lang="en-US" baseline="-25000" dirty="0" err="1"/>
              <a:t>b</a:t>
            </a:r>
            <a:r>
              <a:rPr lang="en-US" b="1" dirty="0" err="1">
                <a:sym typeface="Symbol" pitchFamily="18" charset="2"/>
              </a:rPr>
              <a:t></a:t>
            </a:r>
            <a:r>
              <a:rPr lang="en-US" dirty="0" err="1"/>
              <a:t>B</a:t>
            </a:r>
            <a:r>
              <a:rPr lang="en-US" dirty="0"/>
              <a:t> of each point </a:t>
            </a:r>
            <a:r>
              <a:rPr lang="en-US" dirty="0" err="1"/>
              <a:t>b</a:t>
            </a:r>
            <a:r>
              <a:rPr lang="en-US" dirty="0" err="1">
                <a:sym typeface="Symbol" pitchFamily="18" charset="2"/>
              </a:rPr>
              <a:t></a:t>
            </a:r>
            <a:r>
              <a:rPr lang="en-US" dirty="0" err="1"/>
              <a:t>B</a:t>
            </a:r>
            <a:r>
              <a:rPr lang="en-US" dirty="0"/>
              <a:t> are </a:t>
            </a:r>
            <a:r>
              <a:rPr lang="en-US" dirty="0" err="1"/>
              <a:t>homeomorphic</a:t>
            </a:r>
            <a:r>
              <a:rPr lang="en-US" dirty="0"/>
              <a:t> to </a:t>
            </a:r>
            <a:r>
              <a:rPr lang="en-US" dirty="0" err="1"/>
              <a:t>U</a:t>
            </a:r>
            <a:r>
              <a:rPr lang="en-US" baseline="-25000" dirty="0" err="1"/>
              <a:t>b</a:t>
            </a:r>
            <a:r>
              <a:rPr lang="en-US" b="1" dirty="0" err="1">
                <a:sym typeface="Symbol" pitchFamily="18" charset="2"/>
              </a:rPr>
              <a:t></a:t>
            </a:r>
            <a:r>
              <a:rPr lang="en-US" dirty="0" err="1"/>
              <a:t>F</a:t>
            </a:r>
            <a:r>
              <a:rPr lang="en-US" dirty="0"/>
              <a:t> such that the projection pr</a:t>
            </a:r>
            <a:r>
              <a:rPr lang="en-US" baseline="-25000" dirty="0"/>
              <a:t>1</a:t>
            </a:r>
            <a:r>
              <a:rPr lang="en-US" dirty="0"/>
              <a:t> of </a:t>
            </a:r>
            <a:r>
              <a:rPr lang="en-US" dirty="0" err="1"/>
              <a:t>U</a:t>
            </a:r>
            <a:r>
              <a:rPr lang="en-US" baseline="-25000" dirty="0" err="1"/>
              <a:t>b</a:t>
            </a:r>
            <a:r>
              <a:rPr lang="en-US" dirty="0"/>
              <a:t> </a:t>
            </a:r>
            <a:r>
              <a:rPr lang="en-US" b="1" dirty="0">
                <a:sym typeface="Symbol" pitchFamily="18" charset="2"/>
              </a:rPr>
              <a:t></a:t>
            </a:r>
            <a:r>
              <a:rPr lang="en-US" dirty="0"/>
              <a:t> F is </a:t>
            </a:r>
            <a:r>
              <a:rPr lang="en-US" dirty="0" err="1"/>
              <a:t>U</a:t>
            </a:r>
            <a:r>
              <a:rPr lang="en-US" baseline="-25000" dirty="0" err="1"/>
              <a:t>b</a:t>
            </a:r>
            <a:r>
              <a:rPr lang="en-US" dirty="0"/>
              <a:t> again.</a:t>
            </a:r>
          </a:p>
        </p:txBody>
      </p:sp>
    </p:spTree>
    <p:extLst>
      <p:ext uri="{BB962C8B-B14F-4D97-AF65-F5344CB8AC3E}">
        <p14:creationId xmlns:p14="http://schemas.microsoft.com/office/powerpoint/2010/main" val="3758143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tIns="41473" bIns="41473"/>
          <a:lstStyle/>
          <a:p>
            <a:r>
              <a:rPr lang="en-US"/>
              <a:t>Naming</a:t>
            </a:r>
          </a:p>
        </p:txBody>
      </p:sp>
      <p:sp>
        <p:nvSpPr>
          <p:cNvPr id="100355" name="Rectangle 3"/>
          <p:cNvSpPr>
            <a:spLocks noGrp="1" noChangeArrowheads="1"/>
          </p:cNvSpPr>
          <p:nvPr>
            <p:ph type="body" idx="1"/>
          </p:nvPr>
        </p:nvSpPr>
        <p:spPr/>
        <p:txBody>
          <a:bodyPr lIns="82945" tIns="41473" rIns="82945" bIns="41473"/>
          <a:lstStyle/>
          <a:p>
            <a:r>
              <a:rPr lang="en-US" dirty="0"/>
              <a:t>E is called the </a:t>
            </a:r>
            <a:r>
              <a:rPr lang="en-US" i="1" dirty="0"/>
              <a:t>total space</a:t>
            </a:r>
            <a:r>
              <a:rPr lang="en-US" dirty="0"/>
              <a:t> E,</a:t>
            </a:r>
          </a:p>
          <a:p>
            <a:r>
              <a:rPr lang="en-US" dirty="0"/>
              <a:t>B is called the </a:t>
            </a:r>
            <a:r>
              <a:rPr lang="en-US" i="1" dirty="0"/>
              <a:t>base space</a:t>
            </a:r>
            <a:r>
              <a:rPr lang="en-US" dirty="0"/>
              <a:t>,</a:t>
            </a:r>
          </a:p>
          <a:p>
            <a:r>
              <a:rPr lang="en-US" dirty="0"/>
              <a:t>f : E → B the </a:t>
            </a:r>
            <a:r>
              <a:rPr lang="en-US" i="1" dirty="0"/>
              <a:t>projection map</a:t>
            </a:r>
            <a:r>
              <a:rPr lang="en-US" dirty="0"/>
              <a:t>.</a:t>
            </a:r>
          </a:p>
          <a:p>
            <a:endParaRPr lang="en-US" dirty="0"/>
          </a:p>
          <a:p>
            <a:endParaRPr lang="en-US" dirty="0"/>
          </a:p>
          <a:p>
            <a:endParaRPr lang="en-US" dirty="0" smtClean="0"/>
          </a:p>
          <a:p>
            <a:r>
              <a:rPr lang="en-US" dirty="0" smtClean="0"/>
              <a:t>The </a:t>
            </a:r>
            <a:r>
              <a:rPr lang="en-US" dirty="0"/>
              <a:t>space F is called the </a:t>
            </a:r>
            <a:r>
              <a:rPr lang="en-US" i="1" u="sng" dirty="0"/>
              <a:t>fiber</a:t>
            </a:r>
            <a:r>
              <a:rPr lang="en-US" dirty="0"/>
              <a:t> of the bundle. </a:t>
            </a:r>
          </a:p>
        </p:txBody>
      </p:sp>
      <p:sp>
        <p:nvSpPr>
          <p:cNvPr id="100356" name="Text Box 4"/>
          <p:cNvSpPr txBox="1">
            <a:spLocks noChangeArrowheads="1"/>
          </p:cNvSpPr>
          <p:nvPr/>
        </p:nvSpPr>
        <p:spPr bwMode="auto">
          <a:xfrm>
            <a:off x="493920" y="3356992"/>
            <a:ext cx="82944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lnSpc>
                <a:spcPct val="93000"/>
              </a:lnSpc>
              <a:buClr>
                <a:srgbClr val="000000"/>
              </a:buClr>
              <a:buSzPct val="45000"/>
              <a:buFont typeface="StarSymbol" charset="0"/>
              <a:defRPr>
                <a:solidFill>
                  <a:srgbClr val="000000"/>
                </a:solidFill>
                <a:latin typeface="Arial" charset="0"/>
              </a:defRPr>
            </a:lvl1pPr>
            <a:lvl2pPr defTabSz="912813">
              <a:lnSpc>
                <a:spcPct val="93000"/>
              </a:lnSpc>
              <a:buClr>
                <a:srgbClr val="000000"/>
              </a:buClr>
              <a:buSzPct val="45000"/>
              <a:buFont typeface="StarSymbol" charset="0"/>
              <a:defRPr>
                <a:solidFill>
                  <a:srgbClr val="000000"/>
                </a:solidFill>
                <a:latin typeface="Arial" charset="0"/>
              </a:defRPr>
            </a:lvl2pPr>
            <a:lvl3pPr defTabSz="912813">
              <a:lnSpc>
                <a:spcPct val="93000"/>
              </a:lnSpc>
              <a:buClr>
                <a:srgbClr val="000000"/>
              </a:buClr>
              <a:buSzPct val="45000"/>
              <a:buFont typeface="StarSymbol" charset="0"/>
              <a:defRPr>
                <a:solidFill>
                  <a:srgbClr val="000000"/>
                </a:solidFill>
                <a:latin typeface="Arial" charset="0"/>
              </a:defRPr>
            </a:lvl3pPr>
            <a:lvl4pPr marL="862013" indent="-214313" defTabSz="912813">
              <a:lnSpc>
                <a:spcPct val="93000"/>
              </a:lnSpc>
              <a:buClr>
                <a:srgbClr val="000000"/>
              </a:buClr>
              <a:buSzPct val="45000"/>
              <a:buFont typeface="StarSymbol" charset="0"/>
              <a:defRPr>
                <a:solidFill>
                  <a:srgbClr val="000000"/>
                </a:solidFill>
                <a:latin typeface="Arial" charset="0"/>
              </a:defRPr>
            </a:lvl4pPr>
            <a:lvl5pPr indent="-217488" defTabSz="912813">
              <a:lnSpc>
                <a:spcPct val="93000"/>
              </a:lnSpc>
              <a:buClr>
                <a:srgbClr val="000000"/>
              </a:buClr>
              <a:buSzPct val="45000"/>
              <a:buFont typeface="StarSymbol" charset="0"/>
              <a:defRPr>
                <a:solidFill>
                  <a:srgbClr val="000000"/>
                </a:solidFill>
                <a:latin typeface="Arial" charset="0"/>
              </a:defRPr>
            </a:lvl5pPr>
            <a:lvl6pPr marL="15367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19939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24511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29083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a:lnSpc>
                <a:spcPct val="100000"/>
              </a:lnSpc>
              <a:buClrTx/>
              <a:buSzTx/>
              <a:buFontTx/>
              <a:buNone/>
            </a:pPr>
            <a:r>
              <a:rPr lang="en-US" sz="2200" dirty="0">
                <a:solidFill>
                  <a:schemeClr val="tx1"/>
                </a:solidFill>
                <a:latin typeface="Arial Black" pitchFamily="34" charset="0"/>
              </a:rPr>
              <a:t>(</a:t>
            </a:r>
            <a:r>
              <a:rPr lang="en-US" sz="2200" dirty="0" err="1">
                <a:solidFill>
                  <a:schemeClr val="tx1"/>
                </a:solidFill>
                <a:latin typeface="Arial Black" pitchFamily="34" charset="0"/>
              </a:rPr>
              <a:t>E,B,f</a:t>
            </a:r>
            <a:r>
              <a:rPr lang="en-US" sz="2200" dirty="0">
                <a:solidFill>
                  <a:schemeClr val="tx1"/>
                </a:solidFill>
                <a:latin typeface="Arial Black" pitchFamily="34" charset="0"/>
              </a:rPr>
              <a:t>: E→B) </a:t>
            </a:r>
            <a:r>
              <a:rPr lang="en-US" sz="2200" i="1" dirty="0">
                <a:solidFill>
                  <a:schemeClr val="tx1"/>
                </a:solidFill>
                <a:latin typeface="Arial Black" pitchFamily="34" charset="0"/>
              </a:rPr>
              <a:t>bundle</a:t>
            </a:r>
            <a:r>
              <a:rPr lang="en-US" sz="2200" dirty="0">
                <a:solidFill>
                  <a:schemeClr val="tx1"/>
                </a:solidFill>
                <a:latin typeface="Arial Black" pitchFamily="34" charset="0"/>
              </a:rPr>
              <a:t> </a:t>
            </a:r>
            <a:r>
              <a:rPr lang="en-US" sz="2200" dirty="0">
                <a:solidFill>
                  <a:schemeClr val="tx1"/>
                </a:solidFill>
                <a:latin typeface="Arial Black" pitchFamily="34" charset="0"/>
                <a:sym typeface="Symbol" pitchFamily="18" charset="2"/>
              </a:rPr>
              <a:t></a:t>
            </a:r>
            <a:r>
              <a:rPr lang="en-US" sz="2200" dirty="0">
                <a:solidFill>
                  <a:schemeClr val="tx1"/>
                </a:solidFill>
                <a:latin typeface="Arial Black" pitchFamily="34" charset="0"/>
              </a:rPr>
              <a:t>F : </a:t>
            </a:r>
            <a:r>
              <a:rPr lang="en-US" sz="2200" dirty="0">
                <a:solidFill>
                  <a:schemeClr val="tx1"/>
                </a:solidFill>
                <a:latin typeface="Arial Black" pitchFamily="34" charset="0"/>
                <a:sym typeface="Symbol" pitchFamily="18" charset="2"/>
              </a:rPr>
              <a:t></a:t>
            </a:r>
            <a:r>
              <a:rPr lang="en-US" sz="2200" dirty="0" err="1">
                <a:solidFill>
                  <a:schemeClr val="tx1"/>
                </a:solidFill>
                <a:latin typeface="Arial Black" pitchFamily="34" charset="0"/>
              </a:rPr>
              <a:t>b</a:t>
            </a:r>
            <a:r>
              <a:rPr lang="en-US" sz="2200" dirty="0" err="1">
                <a:solidFill>
                  <a:schemeClr val="tx1"/>
                </a:solidFill>
                <a:latin typeface="Arial Black" pitchFamily="34" charset="0"/>
                <a:sym typeface="Symbol" pitchFamily="18" charset="2"/>
              </a:rPr>
              <a:t></a:t>
            </a:r>
            <a:r>
              <a:rPr lang="en-US" sz="2200" dirty="0" err="1">
                <a:solidFill>
                  <a:schemeClr val="tx1"/>
                </a:solidFill>
                <a:latin typeface="Arial Black" pitchFamily="34" charset="0"/>
              </a:rPr>
              <a:t>B</a:t>
            </a:r>
            <a:r>
              <a:rPr lang="en-US" sz="2200" dirty="0">
                <a:solidFill>
                  <a:schemeClr val="tx1"/>
                </a:solidFill>
                <a:latin typeface="Arial Black" pitchFamily="34" charset="0"/>
              </a:rPr>
              <a:t> : </a:t>
            </a:r>
            <a:r>
              <a:rPr lang="en-US" sz="2200" dirty="0">
                <a:solidFill>
                  <a:schemeClr val="tx1"/>
                </a:solidFill>
                <a:latin typeface="Arial Black" pitchFamily="34" charset="0"/>
                <a:sym typeface="Symbol" pitchFamily="18" charset="2"/>
              </a:rPr>
              <a:t></a:t>
            </a:r>
            <a:r>
              <a:rPr lang="en-US" sz="2200" dirty="0" err="1">
                <a:solidFill>
                  <a:schemeClr val="tx1"/>
                </a:solidFill>
                <a:latin typeface="Arial Black" pitchFamily="34" charset="0"/>
              </a:rPr>
              <a:t>U</a:t>
            </a:r>
            <a:r>
              <a:rPr lang="en-US" sz="2200" baseline="-25000" dirty="0" err="1">
                <a:solidFill>
                  <a:schemeClr val="tx1"/>
                </a:solidFill>
                <a:latin typeface="Arial Black" pitchFamily="34" charset="0"/>
              </a:rPr>
              <a:t>b</a:t>
            </a:r>
            <a:r>
              <a:rPr lang="en-US" sz="2200" b="1" dirty="0" err="1">
                <a:solidFill>
                  <a:schemeClr val="tx1"/>
                </a:solidFill>
                <a:effectLst>
                  <a:outerShdw blurRad="38100" dist="38100" dir="2700000" algn="tl">
                    <a:srgbClr val="000000"/>
                  </a:outerShdw>
                </a:effectLst>
                <a:latin typeface="Arial Black" pitchFamily="34" charset="0"/>
                <a:sym typeface="Symbol" pitchFamily="18" charset="2"/>
              </a:rPr>
              <a:t></a:t>
            </a:r>
            <a:r>
              <a:rPr lang="en-US" sz="2200" b="1" dirty="0" err="1">
                <a:solidFill>
                  <a:schemeClr val="tx1"/>
                </a:solidFill>
                <a:effectLst>
                  <a:outerShdw blurRad="38100" dist="38100" dir="2700000" algn="tl">
                    <a:srgbClr val="000000"/>
                  </a:outerShdw>
                </a:effectLst>
                <a:latin typeface="Arial Black" pitchFamily="34" charset="0"/>
              </a:rPr>
              <a:t>B</a:t>
            </a:r>
            <a:r>
              <a:rPr lang="en-US" sz="2200" b="1" dirty="0">
                <a:solidFill>
                  <a:schemeClr val="tx1"/>
                </a:solidFill>
                <a:effectLst>
                  <a:outerShdw blurRad="38100" dist="38100" dir="2700000" algn="tl">
                    <a:srgbClr val="000000"/>
                  </a:outerShdw>
                </a:effectLst>
                <a:latin typeface="Arial Black" pitchFamily="34" charset="0"/>
              </a:rPr>
              <a:t> :</a:t>
            </a:r>
            <a:r>
              <a:rPr lang="en-US" sz="2200" dirty="0">
                <a:solidFill>
                  <a:schemeClr val="tx1"/>
                </a:solidFill>
                <a:latin typeface="Arial Black" pitchFamily="34" charset="0"/>
              </a:rPr>
              <a:t> f</a:t>
            </a:r>
            <a:r>
              <a:rPr lang="en-US" sz="2200" baseline="30000" dirty="0">
                <a:solidFill>
                  <a:schemeClr val="tx1"/>
                </a:solidFill>
                <a:latin typeface="Arial Black" pitchFamily="34" charset="0"/>
              </a:rPr>
              <a:t>−1</a:t>
            </a:r>
            <a:r>
              <a:rPr lang="en-US" sz="2200" dirty="0">
                <a:solidFill>
                  <a:schemeClr val="tx1"/>
                </a:solidFill>
                <a:latin typeface="Arial Black" pitchFamily="34" charset="0"/>
              </a:rPr>
              <a:t> (</a:t>
            </a:r>
            <a:r>
              <a:rPr lang="en-US" sz="2200" dirty="0" err="1">
                <a:solidFill>
                  <a:schemeClr val="tx1"/>
                </a:solidFill>
                <a:latin typeface="Arial Black" pitchFamily="34" charset="0"/>
              </a:rPr>
              <a:t>U</a:t>
            </a:r>
            <a:r>
              <a:rPr lang="en-US" sz="2200" baseline="-25000" dirty="0" err="1">
                <a:solidFill>
                  <a:schemeClr val="tx1"/>
                </a:solidFill>
                <a:latin typeface="Arial Black" pitchFamily="34" charset="0"/>
              </a:rPr>
              <a:t>b</a:t>
            </a:r>
            <a:r>
              <a:rPr lang="en-US" sz="2200" dirty="0">
                <a:solidFill>
                  <a:schemeClr val="tx1"/>
                </a:solidFill>
                <a:latin typeface="Arial Black" pitchFamily="34" charset="0"/>
              </a:rPr>
              <a:t>) ≃ </a:t>
            </a:r>
            <a:r>
              <a:rPr lang="en-US" sz="2200" dirty="0" err="1">
                <a:solidFill>
                  <a:schemeClr val="tx1"/>
                </a:solidFill>
                <a:latin typeface="Arial Black" pitchFamily="34" charset="0"/>
              </a:rPr>
              <a:t>U</a:t>
            </a:r>
            <a:r>
              <a:rPr lang="en-US" sz="2200" baseline="-25000" dirty="0" err="1">
                <a:solidFill>
                  <a:schemeClr val="tx1"/>
                </a:solidFill>
                <a:latin typeface="Arial Black" pitchFamily="34" charset="0"/>
              </a:rPr>
              <a:t>b</a:t>
            </a:r>
            <a:r>
              <a:rPr lang="en-US" sz="2200" b="1" dirty="0" err="1">
                <a:solidFill>
                  <a:schemeClr val="tx1"/>
                </a:solidFill>
                <a:latin typeface="Arial Black" pitchFamily="34" charset="0"/>
                <a:sym typeface="Symbol" pitchFamily="18" charset="2"/>
              </a:rPr>
              <a:t></a:t>
            </a:r>
            <a:r>
              <a:rPr lang="en-US" sz="2200" dirty="0" err="1">
                <a:solidFill>
                  <a:schemeClr val="tx1"/>
                </a:solidFill>
                <a:latin typeface="Arial Black" pitchFamily="34" charset="0"/>
              </a:rPr>
              <a:t>F</a:t>
            </a:r>
            <a:endParaRPr lang="en-US" sz="2200" dirty="0">
              <a:solidFill>
                <a:schemeClr val="tx1"/>
              </a:solidFill>
              <a:latin typeface="Arial Black" pitchFamily="34" charset="0"/>
            </a:endParaRPr>
          </a:p>
          <a:p>
            <a:pPr>
              <a:lnSpc>
                <a:spcPct val="100000"/>
              </a:lnSpc>
              <a:buClrTx/>
              <a:buSzTx/>
              <a:buFontTx/>
              <a:buNone/>
            </a:pPr>
            <a:r>
              <a:rPr lang="en-US" sz="2200" dirty="0">
                <a:solidFill>
                  <a:schemeClr val="tx1"/>
                </a:solidFill>
                <a:latin typeface="Arial Black" pitchFamily="34" charset="0"/>
              </a:rPr>
              <a:t>                                        and  pr</a:t>
            </a:r>
            <a:r>
              <a:rPr lang="en-US" sz="2200" baseline="-25000" dirty="0">
                <a:solidFill>
                  <a:schemeClr val="tx1"/>
                </a:solidFill>
                <a:latin typeface="Arial Black" pitchFamily="34" charset="0"/>
              </a:rPr>
              <a:t>1</a:t>
            </a:r>
            <a:r>
              <a:rPr lang="en-US" sz="2200" dirty="0">
                <a:solidFill>
                  <a:schemeClr val="tx1"/>
                </a:solidFill>
                <a:latin typeface="Arial Black" pitchFamily="34" charset="0"/>
              </a:rPr>
              <a:t>(</a:t>
            </a:r>
            <a:r>
              <a:rPr lang="en-US" sz="2200" dirty="0" err="1">
                <a:solidFill>
                  <a:schemeClr val="tx1"/>
                </a:solidFill>
                <a:latin typeface="Arial Black" pitchFamily="34" charset="0"/>
              </a:rPr>
              <a:t>U</a:t>
            </a:r>
            <a:r>
              <a:rPr lang="en-US" sz="2200" baseline="-25000" dirty="0" err="1">
                <a:solidFill>
                  <a:schemeClr val="tx1"/>
                </a:solidFill>
                <a:latin typeface="Arial Black" pitchFamily="34" charset="0"/>
              </a:rPr>
              <a:t>b</a:t>
            </a:r>
            <a:r>
              <a:rPr lang="en-US" sz="2200" dirty="0">
                <a:solidFill>
                  <a:schemeClr val="tx1"/>
                </a:solidFill>
                <a:latin typeface="Arial Black" pitchFamily="34" charset="0"/>
              </a:rPr>
              <a:t> </a:t>
            </a:r>
            <a:r>
              <a:rPr lang="en-US" sz="2200" b="1" dirty="0">
                <a:solidFill>
                  <a:schemeClr val="tx1"/>
                </a:solidFill>
                <a:latin typeface="Arial Black" pitchFamily="34" charset="0"/>
                <a:sym typeface="Symbol" pitchFamily="18" charset="2"/>
              </a:rPr>
              <a:t></a:t>
            </a:r>
            <a:r>
              <a:rPr lang="en-US" sz="2200" dirty="0">
                <a:solidFill>
                  <a:schemeClr val="tx1"/>
                </a:solidFill>
                <a:latin typeface="Arial Black" pitchFamily="34" charset="0"/>
              </a:rPr>
              <a:t> F) = </a:t>
            </a:r>
            <a:r>
              <a:rPr lang="en-US" sz="2200" dirty="0" err="1">
                <a:solidFill>
                  <a:schemeClr val="tx1"/>
                </a:solidFill>
                <a:latin typeface="Arial Black" pitchFamily="34" charset="0"/>
              </a:rPr>
              <a:t>U</a:t>
            </a:r>
            <a:r>
              <a:rPr lang="en-US" sz="2200" baseline="-25000" dirty="0" err="1">
                <a:solidFill>
                  <a:schemeClr val="tx1"/>
                </a:solidFill>
                <a:latin typeface="Arial Black" pitchFamily="34" charset="0"/>
              </a:rPr>
              <a:t>b</a:t>
            </a:r>
            <a:endParaRPr lang="en-US" sz="2200" baseline="-25000" dirty="0">
              <a:solidFill>
                <a:schemeClr val="tx1"/>
              </a:solidFill>
              <a:latin typeface="Arial Black" pitchFamily="34" charset="0"/>
            </a:endParaRPr>
          </a:p>
          <a:p>
            <a:pPr>
              <a:lnSpc>
                <a:spcPct val="100000"/>
              </a:lnSpc>
              <a:buClrTx/>
              <a:buSzTx/>
              <a:buFontTx/>
              <a:buNone/>
            </a:pPr>
            <a:endParaRPr lang="en-US" sz="2200" dirty="0" smtClean="0">
              <a:solidFill>
                <a:schemeClr val="tx1"/>
              </a:solidFill>
              <a:latin typeface="Arial Black" pitchFamily="34" charset="0"/>
            </a:endParaRPr>
          </a:p>
          <a:p>
            <a:pPr>
              <a:lnSpc>
                <a:spcPct val="100000"/>
              </a:lnSpc>
              <a:buClrTx/>
              <a:buSzTx/>
              <a:buFontTx/>
              <a:buNone/>
            </a:pPr>
            <a:endParaRPr lang="en-US" sz="2200" dirty="0">
              <a:solidFill>
                <a:schemeClr val="tx1"/>
              </a:solidFill>
              <a:latin typeface="Arial Black" pitchFamily="34" charset="0"/>
            </a:endParaRPr>
          </a:p>
        </p:txBody>
      </p:sp>
    </p:spTree>
    <p:extLst>
      <p:ext uri="{BB962C8B-B14F-4D97-AF65-F5344CB8AC3E}">
        <p14:creationId xmlns:p14="http://schemas.microsoft.com/office/powerpoint/2010/main" val="1358885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Grp="1" noRot="1" noChangeArrowheads="1"/>
          </p:cNvSpPr>
          <p:nvPr>
            <p:ph type="title"/>
          </p:nvPr>
        </p:nvSpPr>
        <p:spPr/>
        <p:txBody>
          <a:bodyPr tIns="41473" bIns="41473">
            <a:normAutofit fontScale="90000"/>
          </a:bodyPr>
          <a:lstStyle/>
          <a:p>
            <a:r>
              <a:rPr lang="en-US"/>
              <a:t>A Fiber Bundle Homeomorphism</a:t>
            </a:r>
          </a:p>
        </p:txBody>
      </p:sp>
      <p:pic>
        <p:nvPicPr>
          <p:cNvPr id="96260" name="Picture 4" descr="FiberBundleHomeorphism"/>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96800" y="1600008"/>
            <a:ext cx="6350400" cy="4526395"/>
          </a:xfrm>
          <a:solidFill>
            <a:srgbClr val="CC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32149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Grp="1" noRot="1" noChangeArrowheads="1"/>
          </p:cNvSpPr>
          <p:nvPr>
            <p:ph type="title"/>
          </p:nvPr>
        </p:nvSpPr>
        <p:spPr>
          <a:xfrm>
            <a:off x="457200" y="274638"/>
            <a:ext cx="8363272" cy="1143000"/>
          </a:xfrm>
        </p:spPr>
        <p:txBody>
          <a:bodyPr tIns="41473" bIns="41473">
            <a:noAutofit/>
          </a:bodyPr>
          <a:lstStyle/>
          <a:p>
            <a:r>
              <a:rPr lang="en-US" sz="4000" dirty="0"/>
              <a:t>A Non-Fiber </a:t>
            </a:r>
            <a:r>
              <a:rPr lang="en-US" sz="4000" dirty="0" smtClean="0"/>
              <a:t>Bundle Homeomorphism</a:t>
            </a:r>
            <a:endParaRPr lang="en-US" sz="4000" dirty="0"/>
          </a:p>
        </p:txBody>
      </p:sp>
      <p:pic>
        <p:nvPicPr>
          <p:cNvPr id="103428" name="Picture 4" descr="FiberHomeorphism"/>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396800" y="1600008"/>
            <a:ext cx="6350400" cy="4526395"/>
          </a:xfrm>
          <a:solidFill>
            <a:srgbClr val="CC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9772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Bundle Data Model</a:t>
            </a:r>
            <a:endParaRPr lang="en-US" dirty="0"/>
          </a:p>
        </p:txBody>
      </p:sp>
      <p:sp>
        <p:nvSpPr>
          <p:cNvPr id="3" name="Content Placeholder 2"/>
          <p:cNvSpPr>
            <a:spLocks noGrp="1"/>
          </p:cNvSpPr>
          <p:nvPr>
            <p:ph idx="1"/>
          </p:nvPr>
        </p:nvSpPr>
        <p:spPr>
          <a:xfrm>
            <a:off x="493920" y="1562564"/>
            <a:ext cx="8229600" cy="4709160"/>
          </a:xfrm>
        </p:spPr>
        <p:txBody>
          <a:bodyPr/>
          <a:lstStyle/>
          <a:p>
            <a:r>
              <a:rPr lang="en-US" dirty="0" smtClean="0"/>
              <a:t>Is a generic approach to handle a wide range of data types used for scientific visualization</a:t>
            </a:r>
          </a:p>
          <a:p>
            <a:r>
              <a:rPr lang="en-US" dirty="0" smtClean="0"/>
              <a:t>Basic concept: Base space maps to fibers</a:t>
            </a:r>
            <a:endParaRPr lang="en-US" dirty="0"/>
          </a:p>
        </p:txBody>
      </p:sp>
      <p:sp>
        <p:nvSpPr>
          <p:cNvPr id="4" name="Oval 4"/>
          <p:cNvSpPr>
            <a:spLocks noChangeArrowheads="1"/>
          </p:cNvSpPr>
          <p:nvPr/>
        </p:nvSpPr>
        <p:spPr bwMode="auto">
          <a:xfrm>
            <a:off x="1599840" y="4952680"/>
            <a:ext cx="2515680" cy="990824"/>
          </a:xfrm>
          <a:prstGeom prst="ellipse">
            <a:avLst/>
          </a:prstGeom>
          <a:noFill/>
          <a:ln w="9525">
            <a:noFill/>
            <a:round/>
            <a:headEnd/>
            <a:tailEnd/>
          </a:ln>
          <a:effectLst/>
        </p:spPr>
        <p:txBody>
          <a:bodyPr wrap="none" lIns="81639" tIns="42452" rIns="81639" bIns="42452" anchor="ctr"/>
          <a:lstStyle/>
          <a:p>
            <a:endParaRPr lang="en-US"/>
          </a:p>
        </p:txBody>
      </p:sp>
      <p:sp>
        <p:nvSpPr>
          <p:cNvPr id="5" name="Oval 5"/>
          <p:cNvSpPr>
            <a:spLocks noChangeArrowheads="1"/>
          </p:cNvSpPr>
          <p:nvPr/>
        </p:nvSpPr>
        <p:spPr bwMode="auto">
          <a:xfrm>
            <a:off x="1668960" y="5088054"/>
            <a:ext cx="2743200" cy="914496"/>
          </a:xfrm>
          <a:prstGeom prst="ellipse">
            <a:avLst/>
          </a:prstGeom>
          <a:solidFill>
            <a:srgbClr val="800080"/>
          </a:solidFill>
          <a:ln w="9525">
            <a:noFill/>
            <a:round/>
            <a:headEnd/>
            <a:tailEnd/>
          </a:ln>
          <a:effectLst/>
          <a:scene3d>
            <a:camera prst="perspectiveRelaxed"/>
            <a:lightRig rig="threePt" dir="t"/>
          </a:scene3d>
          <a:sp3d>
            <a:bevelT/>
            <a:bevelB prst="relaxedInset"/>
          </a:sp3d>
        </p:spPr>
        <p:txBody>
          <a:bodyPr wrap="none" lIns="81639" tIns="42452" rIns="81639" bIns="42452" anchor="ctr"/>
          <a:lstStyle/>
          <a:p>
            <a:endParaRPr lang="en-US"/>
          </a:p>
        </p:txBody>
      </p:sp>
      <p:sp>
        <p:nvSpPr>
          <p:cNvPr id="6" name="Rectangle 6"/>
          <p:cNvSpPr>
            <a:spLocks noChangeArrowheads="1"/>
          </p:cNvSpPr>
          <p:nvPr/>
        </p:nvSpPr>
        <p:spPr bwMode="auto">
          <a:xfrm>
            <a:off x="3962880" y="4496153"/>
            <a:ext cx="227520" cy="152656"/>
          </a:xfrm>
          <a:prstGeom prst="rect">
            <a:avLst/>
          </a:prstGeom>
          <a:solidFill>
            <a:schemeClr val="accent1"/>
          </a:solidFill>
          <a:ln w="19050">
            <a:solidFill>
              <a:schemeClr val="tx1"/>
            </a:solidFill>
            <a:miter lim="800000"/>
            <a:headEnd/>
            <a:tailEnd/>
          </a:ln>
          <a:effectLst>
            <a:outerShdw blurRad="50800" dist="38100" dir="2700000" algn="tl" rotWithShape="0">
              <a:prstClr val="black">
                <a:alpha val="40000"/>
              </a:prstClr>
            </a:outerShdw>
          </a:effectLst>
          <a:scene3d>
            <a:camera prst="legacyPerspectiveFront">
              <a:rot lat="20099999" lon="20099999" rev="0"/>
            </a:camera>
            <a:lightRig rig="legacyFlat2" dir="t"/>
          </a:scene3d>
          <a:sp3d extrusionH="430200" prstMaterial="legacyMatte">
            <a:bevelT w="13500" h="13500" prst="divot"/>
            <a:bevelB w="13500" h="13500" prst="angle"/>
            <a:extrusionClr>
              <a:schemeClr val="accent1"/>
            </a:extrusionClr>
          </a:sp3d>
        </p:spPr>
        <p:txBody>
          <a:bodyPr wrap="none" lIns="81639" tIns="42452" rIns="81639" bIns="42452" anchor="ctr">
            <a:flatTx/>
          </a:bodyPr>
          <a:lstStyle/>
          <a:p>
            <a:endParaRPr lang="en-US"/>
          </a:p>
        </p:txBody>
      </p:sp>
      <p:sp>
        <p:nvSpPr>
          <p:cNvPr id="7" name="Rectangle 7"/>
          <p:cNvSpPr>
            <a:spLocks noChangeArrowheads="1"/>
          </p:cNvSpPr>
          <p:nvPr/>
        </p:nvSpPr>
        <p:spPr bwMode="auto">
          <a:xfrm>
            <a:off x="3124800" y="4343496"/>
            <a:ext cx="227520" cy="152656"/>
          </a:xfrm>
          <a:prstGeom prst="rect">
            <a:avLst/>
          </a:prstGeom>
          <a:solidFill>
            <a:schemeClr val="accent1"/>
          </a:solidFill>
          <a:ln w="19050">
            <a:solidFill>
              <a:schemeClr val="tx1"/>
            </a:solidFill>
            <a:miter lim="800000"/>
            <a:headEnd/>
            <a:tailEnd/>
          </a:ln>
          <a:effectLst>
            <a:outerShdw blurRad="50800" dist="38100" dir="2700000" algn="tl" rotWithShape="0">
              <a:prstClr val="black">
                <a:alpha val="40000"/>
              </a:prstClr>
            </a:outerShdw>
          </a:effectLst>
          <a:scene3d>
            <a:camera prst="legacyPerspectiveFront">
              <a:rot lat="20099999" lon="20099999" rev="0"/>
            </a:camera>
            <a:lightRig rig="legacyFlat2" dir="t"/>
          </a:scene3d>
          <a:sp3d extrusionH="430200" prstMaterial="legacyMatte">
            <a:bevelT w="13500" h="13500" prst="divot"/>
            <a:bevelB w="13500" h="13500" prst="angle"/>
            <a:extrusionClr>
              <a:schemeClr val="accent1"/>
            </a:extrusionClr>
          </a:sp3d>
        </p:spPr>
        <p:txBody>
          <a:bodyPr wrap="none" lIns="81639" tIns="42452" rIns="81639" bIns="42452" anchor="ctr">
            <a:flatTx/>
          </a:bodyPr>
          <a:lstStyle/>
          <a:p>
            <a:endParaRPr lang="en-US"/>
          </a:p>
        </p:txBody>
      </p:sp>
      <p:sp>
        <p:nvSpPr>
          <p:cNvPr id="8" name="Rectangle 8"/>
          <p:cNvSpPr>
            <a:spLocks noChangeArrowheads="1"/>
          </p:cNvSpPr>
          <p:nvPr/>
        </p:nvSpPr>
        <p:spPr bwMode="auto">
          <a:xfrm>
            <a:off x="1828801" y="4343496"/>
            <a:ext cx="228960" cy="152656"/>
          </a:xfrm>
          <a:prstGeom prst="rect">
            <a:avLst/>
          </a:prstGeom>
          <a:solidFill>
            <a:schemeClr val="accent1"/>
          </a:solidFill>
          <a:ln w="19050">
            <a:solidFill>
              <a:schemeClr val="tx1"/>
            </a:solidFill>
            <a:miter lim="800000"/>
            <a:headEnd/>
            <a:tailEnd/>
          </a:ln>
          <a:effectLst>
            <a:outerShdw blurRad="50800" dist="38100" dir="2700000" algn="tl" rotWithShape="0">
              <a:prstClr val="black">
                <a:alpha val="40000"/>
              </a:prstClr>
            </a:outerShdw>
          </a:effectLst>
          <a:scene3d>
            <a:camera prst="legacyPerspectiveFront">
              <a:rot lat="20099999" lon="20099999" rev="0"/>
            </a:camera>
            <a:lightRig rig="legacyFlat2" dir="t"/>
          </a:scene3d>
          <a:sp3d extrusionH="430200" prstMaterial="legacyMatte">
            <a:bevelT w="13500" h="13500" prst="divot"/>
            <a:bevelB w="13500" h="13500" prst="angle"/>
            <a:extrusionClr>
              <a:schemeClr val="accent1"/>
            </a:extrusionClr>
          </a:sp3d>
        </p:spPr>
        <p:txBody>
          <a:bodyPr wrap="none" lIns="81639" tIns="42452" rIns="81639" bIns="42452" anchor="ctr">
            <a:flatTx/>
          </a:bodyPr>
          <a:lstStyle/>
          <a:p>
            <a:endParaRPr lang="en-US"/>
          </a:p>
        </p:txBody>
      </p:sp>
      <p:sp>
        <p:nvSpPr>
          <p:cNvPr id="9" name="Rectangle 9"/>
          <p:cNvSpPr>
            <a:spLocks noChangeArrowheads="1"/>
          </p:cNvSpPr>
          <p:nvPr/>
        </p:nvSpPr>
        <p:spPr bwMode="auto">
          <a:xfrm>
            <a:off x="4724640" y="4114513"/>
            <a:ext cx="228960" cy="152656"/>
          </a:xfrm>
          <a:prstGeom prst="rect">
            <a:avLst/>
          </a:prstGeom>
          <a:solidFill>
            <a:schemeClr val="accent1"/>
          </a:solidFill>
          <a:ln w="19050">
            <a:solidFill>
              <a:schemeClr val="tx1"/>
            </a:solidFill>
            <a:miter lim="800000"/>
            <a:headEnd/>
            <a:tailEnd/>
          </a:ln>
          <a:effectLst>
            <a:outerShdw blurRad="50800" dist="38100" dir="2700000" algn="tl" rotWithShape="0">
              <a:prstClr val="black">
                <a:alpha val="40000"/>
              </a:prstClr>
            </a:outerShdw>
          </a:effectLst>
          <a:scene3d>
            <a:camera prst="legacyPerspectiveFront">
              <a:rot lat="20099999" lon="20099999" rev="0"/>
            </a:camera>
            <a:lightRig rig="legacyFlat2" dir="t"/>
          </a:scene3d>
          <a:sp3d extrusionH="430200" prstMaterial="legacyMatte">
            <a:bevelT w="13500" h="13500" prst="divot"/>
            <a:bevelB w="13500" h="13500" prst="angle"/>
            <a:extrusionClr>
              <a:schemeClr val="accent1"/>
            </a:extrusionClr>
          </a:sp3d>
        </p:spPr>
        <p:txBody>
          <a:bodyPr wrap="none" lIns="81639" tIns="42452" rIns="81639" bIns="42452" anchor="ctr">
            <a:flatTx/>
          </a:bodyPr>
          <a:lstStyle/>
          <a:p>
            <a:endParaRPr lang="en-US"/>
          </a:p>
        </p:txBody>
      </p:sp>
      <p:sp>
        <p:nvSpPr>
          <p:cNvPr id="10" name="Rectangle 10"/>
          <p:cNvSpPr>
            <a:spLocks noChangeArrowheads="1"/>
          </p:cNvSpPr>
          <p:nvPr/>
        </p:nvSpPr>
        <p:spPr bwMode="auto">
          <a:xfrm>
            <a:off x="1219681" y="4648808"/>
            <a:ext cx="227520" cy="151216"/>
          </a:xfrm>
          <a:prstGeom prst="rect">
            <a:avLst/>
          </a:prstGeom>
          <a:solidFill>
            <a:schemeClr val="accent1"/>
          </a:solidFill>
          <a:ln w="19050">
            <a:solidFill>
              <a:schemeClr val="tx1"/>
            </a:solidFill>
            <a:miter lim="800000"/>
            <a:headEnd/>
            <a:tailEnd/>
          </a:ln>
          <a:effectLst>
            <a:outerShdw blurRad="50800" dist="38100" dir="2700000" algn="tl" rotWithShape="0">
              <a:prstClr val="black">
                <a:alpha val="40000"/>
              </a:prstClr>
            </a:outerShdw>
          </a:effectLst>
          <a:scene3d>
            <a:camera prst="legacyPerspectiveFront">
              <a:rot lat="20099999" lon="20099999" rev="0"/>
            </a:camera>
            <a:lightRig rig="legacyFlat2" dir="t"/>
          </a:scene3d>
          <a:sp3d extrusionH="430200" prstMaterial="legacyMatte">
            <a:bevelT w="13500" h="13500" prst="divot"/>
            <a:bevelB w="13500" h="13500" prst="angle"/>
            <a:extrusionClr>
              <a:schemeClr val="accent1"/>
            </a:extrusionClr>
          </a:sp3d>
        </p:spPr>
        <p:txBody>
          <a:bodyPr wrap="none" lIns="81639" tIns="42452" rIns="81639" bIns="42452" anchor="ctr">
            <a:flatTx/>
          </a:bodyPr>
          <a:lstStyle/>
          <a:p>
            <a:endParaRPr lang="en-US"/>
          </a:p>
        </p:txBody>
      </p:sp>
      <p:sp>
        <p:nvSpPr>
          <p:cNvPr id="11" name="Rectangle 11"/>
          <p:cNvSpPr>
            <a:spLocks noChangeArrowheads="1"/>
          </p:cNvSpPr>
          <p:nvPr/>
        </p:nvSpPr>
        <p:spPr bwMode="auto">
          <a:xfrm>
            <a:off x="2437920" y="4190840"/>
            <a:ext cx="228960" cy="152656"/>
          </a:xfrm>
          <a:prstGeom prst="rect">
            <a:avLst/>
          </a:prstGeom>
          <a:solidFill>
            <a:schemeClr val="accent1"/>
          </a:solidFill>
          <a:ln w="19050">
            <a:solidFill>
              <a:schemeClr val="tx1"/>
            </a:solidFill>
            <a:miter lim="800000"/>
            <a:headEnd/>
            <a:tailEnd/>
          </a:ln>
          <a:effectLst>
            <a:outerShdw blurRad="50800" dist="38100" dir="2700000" algn="tl" rotWithShape="0">
              <a:prstClr val="black">
                <a:alpha val="40000"/>
              </a:prstClr>
            </a:outerShdw>
          </a:effectLst>
          <a:scene3d>
            <a:camera prst="legacyPerspectiveFront">
              <a:rot lat="20099999" lon="20099999" rev="0"/>
            </a:camera>
            <a:lightRig rig="legacyFlat2" dir="t"/>
          </a:scene3d>
          <a:sp3d extrusionH="430200" prstMaterial="legacyMatte">
            <a:bevelT w="13500" h="13500" prst="divot"/>
            <a:bevelB w="13500" h="13500" prst="angle"/>
            <a:extrusionClr>
              <a:schemeClr val="accent1"/>
            </a:extrusionClr>
          </a:sp3d>
        </p:spPr>
        <p:txBody>
          <a:bodyPr wrap="none" lIns="81639" tIns="42452" rIns="81639" bIns="42452" anchor="ctr">
            <a:flatTx/>
          </a:bodyPr>
          <a:lstStyle/>
          <a:p>
            <a:endParaRPr lang="en-US"/>
          </a:p>
        </p:txBody>
      </p:sp>
      <p:sp>
        <p:nvSpPr>
          <p:cNvPr id="13" name="Freeform 13"/>
          <p:cNvSpPr>
            <a:spLocks/>
          </p:cNvSpPr>
          <p:nvPr/>
        </p:nvSpPr>
        <p:spPr bwMode="auto">
          <a:xfrm>
            <a:off x="1752480" y="5397687"/>
            <a:ext cx="2590560" cy="266428"/>
          </a:xfrm>
          <a:custGeom>
            <a:avLst/>
            <a:gdLst/>
            <a:ahLst/>
            <a:cxnLst>
              <a:cxn ang="0">
                <a:pos x="0" y="104"/>
              </a:cxn>
              <a:cxn ang="0">
                <a:pos x="432" y="8"/>
              </a:cxn>
              <a:cxn ang="0">
                <a:pos x="1296" y="152"/>
              </a:cxn>
              <a:cxn ang="0">
                <a:pos x="1632" y="104"/>
              </a:cxn>
            </a:cxnLst>
            <a:rect l="0" t="0" r="r" b="b"/>
            <a:pathLst>
              <a:path w="1632" h="168">
                <a:moveTo>
                  <a:pt x="0" y="104"/>
                </a:moveTo>
                <a:cubicBezTo>
                  <a:pt x="108" y="52"/>
                  <a:pt x="216" y="0"/>
                  <a:pt x="432" y="8"/>
                </a:cubicBezTo>
                <a:cubicBezTo>
                  <a:pt x="648" y="16"/>
                  <a:pt x="1096" y="136"/>
                  <a:pt x="1296" y="152"/>
                </a:cubicBezTo>
                <a:cubicBezTo>
                  <a:pt x="1496" y="168"/>
                  <a:pt x="1576" y="112"/>
                  <a:pt x="1632" y="104"/>
                </a:cubicBezTo>
              </a:path>
            </a:pathLst>
          </a:custGeom>
          <a:noFill/>
          <a:ln w="19050" cap="flat" cmpd="sng">
            <a:solidFill>
              <a:schemeClr val="accent1"/>
            </a:solidFill>
            <a:prstDash val="solid"/>
            <a:round/>
            <a:headEnd/>
            <a:tailEnd/>
          </a:ln>
          <a:effectLst>
            <a:outerShdw blurRad="50800" dist="38100" dir="2700000" algn="tl" rotWithShape="0">
              <a:prstClr val="black">
                <a:alpha val="40000"/>
              </a:prstClr>
            </a:outerShdw>
          </a:effectLst>
          <a:scene3d>
            <a:camera prst="orthographicFront"/>
            <a:lightRig rig="threePt" dir="t"/>
          </a:scene3d>
          <a:sp3d>
            <a:bevelT w="139700" h="139700" prst="divot"/>
          </a:sp3d>
        </p:spPr>
        <p:txBody>
          <a:bodyPr lIns="81639" tIns="42452" rIns="81639" bIns="42452"/>
          <a:lstStyle/>
          <a:p>
            <a:endParaRPr lang="en-US"/>
          </a:p>
        </p:txBody>
      </p:sp>
      <p:sp>
        <p:nvSpPr>
          <p:cNvPr id="14" name="Oval 14"/>
          <p:cNvSpPr>
            <a:spLocks noChangeArrowheads="1"/>
          </p:cNvSpPr>
          <p:nvPr/>
        </p:nvSpPr>
        <p:spPr bwMode="auto">
          <a:xfrm>
            <a:off x="1797120" y="5486976"/>
            <a:ext cx="76320" cy="76328"/>
          </a:xfrm>
          <a:prstGeom prst="ellipse">
            <a:avLst/>
          </a:prstGeom>
          <a:solidFill>
            <a:schemeClr val="accent1"/>
          </a:solidFill>
          <a:ln w="1905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w="139700" h="139700" prst="divot"/>
          </a:sp3d>
        </p:spPr>
        <p:txBody>
          <a:bodyPr wrap="none" lIns="81639" tIns="42452" rIns="81639" bIns="42452" anchor="ctr"/>
          <a:lstStyle/>
          <a:p>
            <a:endParaRPr lang="en-US"/>
          </a:p>
        </p:txBody>
      </p:sp>
      <p:sp>
        <p:nvSpPr>
          <p:cNvPr id="15" name="Oval 15"/>
          <p:cNvSpPr>
            <a:spLocks noChangeArrowheads="1"/>
          </p:cNvSpPr>
          <p:nvPr/>
        </p:nvSpPr>
        <p:spPr bwMode="auto">
          <a:xfrm>
            <a:off x="1994401" y="5410649"/>
            <a:ext cx="76320" cy="76328"/>
          </a:xfrm>
          <a:prstGeom prst="ellipse">
            <a:avLst/>
          </a:prstGeom>
          <a:solidFill>
            <a:schemeClr val="accent1"/>
          </a:solidFill>
          <a:ln w="1905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w="139700" h="139700" prst="divot"/>
          </a:sp3d>
        </p:spPr>
        <p:txBody>
          <a:bodyPr wrap="none" lIns="81639" tIns="42452" rIns="81639" bIns="42452" anchor="ctr"/>
          <a:lstStyle/>
          <a:p>
            <a:endParaRPr lang="en-US"/>
          </a:p>
        </p:txBody>
      </p:sp>
      <p:sp>
        <p:nvSpPr>
          <p:cNvPr id="16" name="Oval 16"/>
          <p:cNvSpPr>
            <a:spLocks noChangeArrowheads="1"/>
          </p:cNvSpPr>
          <p:nvPr/>
        </p:nvSpPr>
        <p:spPr bwMode="auto">
          <a:xfrm>
            <a:off x="2383201" y="5366004"/>
            <a:ext cx="76320" cy="76328"/>
          </a:xfrm>
          <a:prstGeom prst="ellipse">
            <a:avLst/>
          </a:prstGeom>
          <a:solidFill>
            <a:schemeClr val="accent1"/>
          </a:solidFill>
          <a:ln w="1905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w="139700" h="139700" prst="divot"/>
          </a:sp3d>
        </p:spPr>
        <p:txBody>
          <a:bodyPr wrap="none" lIns="81639" tIns="42452" rIns="81639" bIns="42452" anchor="ctr"/>
          <a:lstStyle/>
          <a:p>
            <a:endParaRPr lang="en-US"/>
          </a:p>
        </p:txBody>
      </p:sp>
      <p:sp>
        <p:nvSpPr>
          <p:cNvPr id="17" name="Oval 17"/>
          <p:cNvSpPr>
            <a:spLocks noChangeArrowheads="1"/>
          </p:cNvSpPr>
          <p:nvPr/>
        </p:nvSpPr>
        <p:spPr bwMode="auto">
          <a:xfrm>
            <a:off x="2972160" y="5455293"/>
            <a:ext cx="76320" cy="74888"/>
          </a:xfrm>
          <a:prstGeom prst="ellipse">
            <a:avLst/>
          </a:prstGeom>
          <a:solidFill>
            <a:schemeClr val="accent1"/>
          </a:solidFill>
          <a:ln w="1905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w="139700" h="139700" prst="divot"/>
          </a:sp3d>
        </p:spPr>
        <p:txBody>
          <a:bodyPr wrap="none" lIns="81639" tIns="42452" rIns="81639" bIns="42452" anchor="ctr"/>
          <a:lstStyle/>
          <a:p>
            <a:endParaRPr lang="en-US"/>
          </a:p>
        </p:txBody>
      </p:sp>
      <p:sp>
        <p:nvSpPr>
          <p:cNvPr id="18" name="Oval 18"/>
          <p:cNvSpPr>
            <a:spLocks noChangeArrowheads="1"/>
          </p:cNvSpPr>
          <p:nvPr/>
        </p:nvSpPr>
        <p:spPr bwMode="auto">
          <a:xfrm>
            <a:off x="3733921" y="5590667"/>
            <a:ext cx="76320" cy="76328"/>
          </a:xfrm>
          <a:prstGeom prst="ellipse">
            <a:avLst/>
          </a:prstGeom>
          <a:solidFill>
            <a:schemeClr val="accent1"/>
          </a:solidFill>
          <a:ln w="1905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w="139700" h="139700" prst="divot"/>
          </a:sp3d>
        </p:spPr>
        <p:txBody>
          <a:bodyPr wrap="none" lIns="81639" tIns="42452" rIns="81639" bIns="42452" anchor="ctr"/>
          <a:lstStyle/>
          <a:p>
            <a:endParaRPr lang="en-US"/>
          </a:p>
        </p:txBody>
      </p:sp>
      <p:sp>
        <p:nvSpPr>
          <p:cNvPr id="19" name="Oval 19"/>
          <p:cNvSpPr>
            <a:spLocks noChangeArrowheads="1"/>
          </p:cNvSpPr>
          <p:nvPr/>
        </p:nvSpPr>
        <p:spPr bwMode="auto">
          <a:xfrm>
            <a:off x="4183201" y="5557544"/>
            <a:ext cx="76320" cy="76328"/>
          </a:xfrm>
          <a:prstGeom prst="ellipse">
            <a:avLst/>
          </a:prstGeom>
          <a:solidFill>
            <a:schemeClr val="accent1"/>
          </a:solidFill>
          <a:ln w="19050">
            <a:solidFill>
              <a:schemeClr val="tx1"/>
            </a:solidFill>
            <a:round/>
            <a:headEnd/>
            <a:tailEnd/>
          </a:ln>
          <a:effectLst>
            <a:outerShdw blurRad="50800" dist="38100" dir="2700000" algn="tl" rotWithShape="0">
              <a:prstClr val="black">
                <a:alpha val="40000"/>
              </a:prstClr>
            </a:outerShdw>
          </a:effectLst>
          <a:scene3d>
            <a:camera prst="orthographicFront"/>
            <a:lightRig rig="threePt" dir="t"/>
          </a:scene3d>
          <a:sp3d>
            <a:bevelT w="139700" h="139700" prst="divot"/>
          </a:sp3d>
        </p:spPr>
        <p:txBody>
          <a:bodyPr wrap="none" lIns="81639" tIns="42452" rIns="81639" bIns="42452" anchor="ctr"/>
          <a:lstStyle/>
          <a:p>
            <a:endParaRPr lang="en-US"/>
          </a:p>
        </p:txBody>
      </p:sp>
      <p:cxnSp>
        <p:nvCxnSpPr>
          <p:cNvPr id="20" name="AutoShape 20"/>
          <p:cNvCxnSpPr>
            <a:cxnSpLocks noChangeShapeType="1"/>
            <a:stCxn id="14" idx="1"/>
            <a:endCxn id="10" idx="2"/>
          </p:cNvCxnSpPr>
          <p:nvPr/>
        </p:nvCxnSpPr>
        <p:spPr bwMode="auto">
          <a:xfrm rot="5400000" flipH="1">
            <a:off x="1221804" y="4911661"/>
            <a:ext cx="698473" cy="475200"/>
          </a:xfrm>
          <a:prstGeom prst="curvedConnector3">
            <a:avLst>
              <a:gd name="adj1" fmla="val 50722"/>
            </a:avLst>
          </a:prstGeom>
          <a:noFill/>
          <a:ln w="19050">
            <a:solidFill>
              <a:srgbClr val="FFFF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w="139700" h="139700" prst="divot"/>
          </a:sp3d>
        </p:spPr>
      </p:cxnSp>
      <p:cxnSp>
        <p:nvCxnSpPr>
          <p:cNvPr id="21" name="AutoShape 21"/>
          <p:cNvCxnSpPr>
            <a:cxnSpLocks noChangeShapeType="1"/>
            <a:stCxn id="15" idx="0"/>
            <a:endCxn id="8" idx="2"/>
          </p:cNvCxnSpPr>
          <p:nvPr/>
        </p:nvCxnSpPr>
        <p:spPr bwMode="auto">
          <a:xfrm rot="5400000" flipH="1">
            <a:off x="1531392" y="4908761"/>
            <a:ext cx="914496" cy="89280"/>
          </a:xfrm>
          <a:prstGeom prst="curvedConnector3">
            <a:avLst>
              <a:gd name="adj1" fmla="val 49921"/>
            </a:avLst>
          </a:prstGeom>
          <a:noFill/>
          <a:ln w="19050">
            <a:solidFill>
              <a:srgbClr val="FFFF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w="139700" h="139700" prst="divot"/>
          </a:sp3d>
        </p:spPr>
      </p:cxnSp>
      <p:cxnSp>
        <p:nvCxnSpPr>
          <p:cNvPr id="22" name="AutoShape 22"/>
          <p:cNvCxnSpPr>
            <a:cxnSpLocks noChangeShapeType="1"/>
            <a:stCxn id="16" idx="2"/>
            <a:endCxn id="11" idx="2"/>
          </p:cNvCxnSpPr>
          <p:nvPr/>
        </p:nvCxnSpPr>
        <p:spPr bwMode="auto">
          <a:xfrm rot="10800000" flipH="1">
            <a:off x="2383201" y="4343496"/>
            <a:ext cx="169920" cy="1061392"/>
          </a:xfrm>
          <a:prstGeom prst="curvedConnector4">
            <a:avLst>
              <a:gd name="adj1" fmla="val -122032"/>
              <a:gd name="adj2" fmla="val 51833"/>
            </a:avLst>
          </a:prstGeom>
          <a:noFill/>
          <a:ln w="19050">
            <a:solidFill>
              <a:srgbClr val="FFFF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w="139700" h="139700" prst="divot"/>
          </a:sp3d>
        </p:spPr>
      </p:cxnSp>
      <p:cxnSp>
        <p:nvCxnSpPr>
          <p:cNvPr id="23" name="AutoShape 23"/>
          <p:cNvCxnSpPr>
            <a:cxnSpLocks noChangeShapeType="1"/>
            <a:stCxn id="17" idx="7"/>
            <a:endCxn id="7" idx="2"/>
          </p:cNvCxnSpPr>
          <p:nvPr/>
        </p:nvCxnSpPr>
        <p:spPr bwMode="auto">
          <a:xfrm rot="16200000">
            <a:off x="2652429" y="4880683"/>
            <a:ext cx="970662" cy="201600"/>
          </a:xfrm>
          <a:prstGeom prst="curvedConnector3">
            <a:avLst>
              <a:gd name="adj1" fmla="val 50593"/>
            </a:avLst>
          </a:prstGeom>
          <a:noFill/>
          <a:ln w="19050">
            <a:solidFill>
              <a:srgbClr val="FFFF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w="139700" h="139700" prst="divot"/>
          </a:sp3d>
        </p:spPr>
      </p:cxnSp>
      <p:cxnSp>
        <p:nvCxnSpPr>
          <p:cNvPr id="24" name="AutoShape 24"/>
          <p:cNvCxnSpPr>
            <a:cxnSpLocks noChangeShapeType="1"/>
            <a:stCxn id="18" idx="2"/>
            <a:endCxn id="6" idx="2"/>
          </p:cNvCxnSpPr>
          <p:nvPr/>
        </p:nvCxnSpPr>
        <p:spPr bwMode="auto">
          <a:xfrm rot="10800000" flipH="1">
            <a:off x="3733921" y="4648808"/>
            <a:ext cx="342720" cy="980743"/>
          </a:xfrm>
          <a:prstGeom prst="curvedConnector4">
            <a:avLst>
              <a:gd name="adj1" fmla="val -60505"/>
              <a:gd name="adj2" fmla="val 51981"/>
            </a:avLst>
          </a:prstGeom>
          <a:noFill/>
          <a:ln w="19050">
            <a:solidFill>
              <a:srgbClr val="FFFF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w="139700" h="139700" prst="divot"/>
          </a:sp3d>
        </p:spPr>
      </p:cxnSp>
      <p:cxnSp>
        <p:nvCxnSpPr>
          <p:cNvPr id="25" name="AutoShape 25"/>
          <p:cNvCxnSpPr>
            <a:cxnSpLocks noChangeShapeType="1"/>
            <a:stCxn id="19" idx="2"/>
            <a:endCxn id="9" idx="2"/>
          </p:cNvCxnSpPr>
          <p:nvPr/>
        </p:nvCxnSpPr>
        <p:spPr bwMode="auto">
          <a:xfrm rot="10800000" flipH="1">
            <a:off x="4183200" y="4267169"/>
            <a:ext cx="656640" cy="1329259"/>
          </a:xfrm>
          <a:prstGeom prst="curvedConnector4">
            <a:avLst>
              <a:gd name="adj1" fmla="val -31579"/>
              <a:gd name="adj2" fmla="val 51463"/>
            </a:avLst>
          </a:prstGeom>
          <a:noFill/>
          <a:ln w="19050">
            <a:solidFill>
              <a:srgbClr val="FFFF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w="139700" h="139700" prst="divot"/>
          </a:sp3d>
        </p:spPr>
      </p:cxnSp>
      <p:sp>
        <p:nvSpPr>
          <p:cNvPr id="26" name="Rectangle 26"/>
          <p:cNvSpPr>
            <a:spLocks noChangeArrowheads="1"/>
          </p:cNvSpPr>
          <p:nvPr/>
        </p:nvSpPr>
        <p:spPr bwMode="auto">
          <a:xfrm>
            <a:off x="5747040" y="5364563"/>
            <a:ext cx="1823196" cy="48229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lIns="89982" tIns="46790" rIns="89982" bIns="46790">
            <a:spAutoFit/>
          </a:bodyPr>
          <a:lstStyle/>
          <a:p>
            <a:pPr algn="ctr" defTabSz="914414">
              <a:lnSpc>
                <a:spcPct val="90000"/>
              </a:lnSpc>
              <a:spcBef>
                <a:spcPts val="783"/>
              </a:spcBef>
              <a:buClr>
                <a:srgbClr val="3366FF"/>
              </a:buClr>
              <a:buSzPct val="80000"/>
            </a:pPr>
            <a:r>
              <a:rPr lang="en-US" sz="2800" dirty="0">
                <a:solidFill>
                  <a:srgbClr val="CC0099"/>
                </a:solidFill>
                <a:latin typeface="Times New Roman" pitchFamily="18" charset="0"/>
              </a:rPr>
              <a:t>B</a:t>
            </a:r>
            <a:r>
              <a:rPr lang="en-US" sz="2800" dirty="0" smtClean="0">
                <a:solidFill>
                  <a:srgbClr val="CC0099"/>
                </a:solidFill>
                <a:latin typeface="Times New Roman" pitchFamily="18" charset="0"/>
              </a:rPr>
              <a:t>ase </a:t>
            </a:r>
            <a:r>
              <a:rPr lang="en-US" sz="2800" dirty="0">
                <a:solidFill>
                  <a:srgbClr val="CC0099"/>
                </a:solidFill>
                <a:latin typeface="Times New Roman" pitchFamily="18" charset="0"/>
              </a:rPr>
              <a:t>S</a:t>
            </a:r>
            <a:r>
              <a:rPr lang="en-US" sz="2800" dirty="0" smtClean="0">
                <a:solidFill>
                  <a:srgbClr val="CC0099"/>
                </a:solidFill>
                <a:latin typeface="Times New Roman" pitchFamily="18" charset="0"/>
              </a:rPr>
              <a:t>pace</a:t>
            </a:r>
            <a:endParaRPr lang="en-US" sz="2800" dirty="0">
              <a:solidFill>
                <a:srgbClr val="CC0099"/>
              </a:solidFill>
              <a:latin typeface="Times New Roman" pitchFamily="18" charset="0"/>
            </a:endParaRPr>
          </a:p>
        </p:txBody>
      </p:sp>
      <p:sp>
        <p:nvSpPr>
          <p:cNvPr id="27" name="Rectangle 27"/>
          <p:cNvSpPr>
            <a:spLocks noChangeArrowheads="1"/>
          </p:cNvSpPr>
          <p:nvPr/>
        </p:nvSpPr>
        <p:spPr bwMode="auto">
          <a:xfrm>
            <a:off x="5263200" y="3774636"/>
            <a:ext cx="2656758" cy="86188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89982" tIns="46790" rIns="89982" bIns="46790">
            <a:spAutoFit/>
          </a:bodyPr>
          <a:lstStyle/>
          <a:p>
            <a:pPr algn="ctr" defTabSz="914414">
              <a:lnSpc>
                <a:spcPct val="90000"/>
              </a:lnSpc>
              <a:spcBef>
                <a:spcPts val="783"/>
              </a:spcBef>
              <a:buClr>
                <a:srgbClr val="3366FF"/>
              </a:buClr>
              <a:buSzPct val="80000"/>
            </a:pPr>
            <a:r>
              <a:rPr lang="en-US" sz="2400" dirty="0">
                <a:latin typeface="Times New Roman" pitchFamily="18" charset="0"/>
              </a:rPr>
              <a:t>F</a:t>
            </a:r>
            <a:r>
              <a:rPr lang="en-US" sz="2400" dirty="0" smtClean="0">
                <a:latin typeface="Times New Roman" pitchFamily="18" charset="0"/>
              </a:rPr>
              <a:t>iber </a:t>
            </a:r>
            <a:r>
              <a:rPr lang="en-US" sz="2400" dirty="0">
                <a:latin typeface="Times New Roman" pitchFamily="18" charset="0"/>
              </a:rPr>
              <a:t>S</a:t>
            </a:r>
            <a:r>
              <a:rPr lang="en-US" sz="2400" dirty="0" smtClean="0">
                <a:latin typeface="Times New Roman" pitchFamily="18" charset="0"/>
              </a:rPr>
              <a:t>pace </a:t>
            </a:r>
            <a:r>
              <a:rPr lang="en-US" sz="2400" dirty="0">
                <a:latin typeface="Times New Roman" pitchFamily="18" charset="0"/>
              </a:rPr>
              <a:t>at each </a:t>
            </a:r>
          </a:p>
          <a:p>
            <a:pPr algn="ctr" defTabSz="914414">
              <a:lnSpc>
                <a:spcPct val="90000"/>
              </a:lnSpc>
              <a:spcBef>
                <a:spcPts val="783"/>
              </a:spcBef>
              <a:buClr>
                <a:srgbClr val="3366FF"/>
              </a:buClr>
              <a:buSzPct val="80000"/>
            </a:pPr>
            <a:r>
              <a:rPr lang="en-US" sz="2400" dirty="0">
                <a:latin typeface="Times New Roman" pitchFamily="18" charset="0"/>
              </a:rPr>
              <a:t>point of </a:t>
            </a:r>
            <a:r>
              <a:rPr lang="en-US" sz="2400" dirty="0" smtClean="0">
                <a:latin typeface="Times New Roman" pitchFamily="18" charset="0"/>
              </a:rPr>
              <a:t>Base </a:t>
            </a:r>
            <a:r>
              <a:rPr lang="en-US" sz="2400" dirty="0">
                <a:latin typeface="Times New Roman" pitchFamily="18" charset="0"/>
              </a:rPr>
              <a:t>S</a:t>
            </a:r>
            <a:r>
              <a:rPr lang="en-US" sz="2400" dirty="0" smtClean="0">
                <a:latin typeface="Times New Roman" pitchFamily="18" charset="0"/>
              </a:rPr>
              <a:t>pace</a:t>
            </a:r>
            <a:endParaRPr 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Total Space for Data in </a:t>
            </a:r>
            <a:r>
              <a:rPr lang="en-US" dirty="0" err="1" smtClean="0"/>
              <a:t>SciViz</a:t>
            </a:r>
            <a:endParaRPr lang="en-US" dirty="0"/>
          </a:p>
        </p:txBody>
      </p:sp>
      <p:sp>
        <p:nvSpPr>
          <p:cNvPr id="7" name="Text Placeholder 6"/>
          <p:cNvSpPr>
            <a:spLocks noGrp="1"/>
          </p:cNvSpPr>
          <p:nvPr>
            <p:ph type="body" idx="1"/>
          </p:nvPr>
        </p:nvSpPr>
        <p:spPr/>
        <p:style>
          <a:lnRef idx="1">
            <a:schemeClr val="dk1"/>
          </a:lnRef>
          <a:fillRef idx="3">
            <a:schemeClr val="dk1"/>
          </a:fillRef>
          <a:effectRef idx="2">
            <a:schemeClr val="dk1"/>
          </a:effectRef>
          <a:fontRef idx="minor">
            <a:schemeClr val="lt1"/>
          </a:fontRef>
        </p:style>
        <p:txBody>
          <a:bodyPr>
            <a:normAutofit fontScale="925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en-US"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n-US" sz="3000"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Base Space</a:t>
            </a:r>
            <a:endParaRPr lang="en-US" sz="3000"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Content Placeholder 7"/>
          <p:cNvSpPr>
            <a:spLocks noGrp="1"/>
          </p:cNvSpPr>
          <p:nvPr>
            <p:ph sz="half" idx="2"/>
          </p:nvPr>
        </p:nvSpPr>
        <p:spPr/>
        <p:txBody>
          <a:bodyPr/>
          <a:lstStyle/>
          <a:p>
            <a:r>
              <a:rPr lang="en-US" dirty="0" smtClean="0"/>
              <a:t>Discretized</a:t>
            </a:r>
          </a:p>
          <a:p>
            <a:pPr lvl="1"/>
            <a:r>
              <a:rPr lang="en-US" dirty="0" smtClean="0"/>
              <a:t>Neighborhood, Connectivity, k-Skeletons</a:t>
            </a:r>
          </a:p>
          <a:p>
            <a:pPr lvl="1"/>
            <a:r>
              <a:rPr lang="en-US" dirty="0" smtClean="0"/>
              <a:t>Described via integer-valued arrays referring to indices</a:t>
            </a:r>
          </a:p>
          <a:p>
            <a:pPr lvl="1"/>
            <a:r>
              <a:rPr lang="en-US" dirty="0" smtClean="0"/>
              <a:t>Numerical values are intrinsic, no dependence on coordinate system</a:t>
            </a:r>
            <a:endParaRPr lang="en-US" dirty="0"/>
          </a:p>
        </p:txBody>
      </p:sp>
      <p:sp>
        <p:nvSpPr>
          <p:cNvPr id="9" name="Text Placeholder 8"/>
          <p:cNvSpPr>
            <a:spLocks noGrp="1"/>
          </p:cNvSpPr>
          <p:nvPr>
            <p:ph type="body" sz="quarter" idx="3"/>
          </p:nvPr>
        </p:nvSpPr>
        <p:spPr/>
        <p:style>
          <a:lnRef idx="1">
            <a:schemeClr val="dk1"/>
          </a:lnRef>
          <a:fillRef idx="3">
            <a:schemeClr val="dk1"/>
          </a:fillRef>
          <a:effectRef idx="2">
            <a:schemeClr val="dk1"/>
          </a:effectRef>
          <a:fontRef idx="minor">
            <a:schemeClr val="lt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3">
                      <a:satMod val="175000"/>
                      <a:alpha val="40000"/>
                    </a:schemeClr>
                  </a:glow>
                  <a:outerShdw blurRad="80000" dist="40000" dir="5040000" algn="tl">
                    <a:srgbClr val="000000">
                      <a:alpha val="30000"/>
                    </a:srgbClr>
                  </a:outerShdw>
                </a:effectLst>
              </a:rPr>
              <a:t>Fiber Space</a:t>
            </a:r>
            <a:endParaRPr lang="en-US" sz="32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3">
                    <a:satMod val="175000"/>
                    <a:alpha val="40000"/>
                  </a:schemeClr>
                </a:glow>
                <a:outerShdw blurRad="80000" dist="40000" dir="5040000" algn="tl">
                  <a:srgbClr val="000000">
                    <a:alpha val="30000"/>
                  </a:srgbClr>
                </a:outerShdw>
              </a:effectLst>
            </a:endParaRPr>
          </a:p>
        </p:txBody>
      </p:sp>
      <p:sp>
        <p:nvSpPr>
          <p:cNvPr id="10" name="Content Placeholder 9"/>
          <p:cNvSpPr>
            <a:spLocks noGrp="1"/>
          </p:cNvSpPr>
          <p:nvPr>
            <p:ph sz="quarter" idx="4"/>
          </p:nvPr>
        </p:nvSpPr>
        <p:spPr/>
        <p:txBody>
          <a:bodyPr/>
          <a:lstStyle/>
          <a:p>
            <a:r>
              <a:rPr lang="en-US" dirty="0" smtClean="0"/>
              <a:t>Continuous</a:t>
            </a:r>
          </a:p>
          <a:p>
            <a:pPr lvl="1"/>
            <a:r>
              <a:rPr lang="en-US" dirty="0" smtClean="0"/>
              <a:t>Scalar, vector, tensor fields</a:t>
            </a:r>
          </a:p>
          <a:p>
            <a:pPr lvl="1"/>
            <a:endParaRPr lang="en-US" dirty="0" smtClean="0"/>
          </a:p>
          <a:p>
            <a:pPr lvl="1"/>
            <a:r>
              <a:rPr lang="en-US" dirty="0" smtClean="0"/>
              <a:t>Described via float point numbers</a:t>
            </a:r>
          </a:p>
          <a:p>
            <a:pPr lvl="1"/>
            <a:endParaRPr lang="en-US" dirty="0" smtClean="0"/>
          </a:p>
          <a:p>
            <a:pPr lvl="1"/>
            <a:r>
              <a:rPr lang="en-US" dirty="0" smtClean="0"/>
              <a:t>Numerical value depends on representation (coordinate system)</a:t>
            </a:r>
          </a:p>
          <a:p>
            <a:pPr lvl="2"/>
            <a:r>
              <a:rPr lang="en-US" dirty="0" smtClean="0"/>
              <a:t>Exception: true scalar fields</a:t>
            </a:r>
            <a:endParaRPr lang="en-US" dirty="0"/>
          </a:p>
        </p:txBody>
      </p:sp>
      <p:sp>
        <p:nvSpPr>
          <p:cNvPr id="4" name="Footer Placeholder 3"/>
          <p:cNvSpPr>
            <a:spLocks noGrp="1"/>
          </p:cNvSpPr>
          <p:nvPr>
            <p:ph type="ftr" sz="quarter" idx="11"/>
          </p:nvPr>
        </p:nvSpPr>
        <p:spPr/>
        <p:txBody>
          <a:bodyPr/>
          <a:lstStyle/>
          <a:p>
            <a:r>
              <a:rPr lang="en-US" smtClean="0"/>
              <a:t>CSC 7700: Scientific Computing: Module D (SciViz)</a:t>
            </a:r>
            <a:endParaRPr lang="en-US" dirty="0"/>
          </a:p>
        </p:txBody>
      </p:sp>
      <p:sp>
        <p:nvSpPr>
          <p:cNvPr id="5" name="Slide Number Placeholder 4"/>
          <p:cNvSpPr>
            <a:spLocks noGrp="1"/>
          </p:cNvSpPr>
          <p:nvPr>
            <p:ph type="sldNum" sz="quarter" idx="12"/>
          </p:nvPr>
        </p:nvSpPr>
        <p:spPr/>
        <p:txBody>
          <a:bodyPr/>
          <a:lstStyle/>
          <a:p>
            <a:fld id="{DC876957-0BCA-CA4F-B18A-1C61852BAA2D}" type="slidenum">
              <a:rPr lang="en-US" smtClean="0"/>
              <a:pPr/>
              <a:t>25</a:t>
            </a:fld>
            <a:endParaRPr lang="en-US"/>
          </a:p>
        </p:txBody>
      </p:sp>
    </p:spTree>
    <p:extLst>
      <p:ext uri="{BB962C8B-B14F-4D97-AF65-F5344CB8AC3E}">
        <p14:creationId xmlns:p14="http://schemas.microsoft.com/office/powerpoint/2010/main" val="2483623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GB" sz="3600" dirty="0" smtClean="0"/>
              <a:t>“F5 </a:t>
            </a:r>
            <a:r>
              <a:rPr lang="en-GB" sz="3600" dirty="0" err="1" smtClean="0"/>
              <a:t>Fiber</a:t>
            </a:r>
            <a:r>
              <a:rPr lang="en-GB" sz="3600" dirty="0" smtClean="0"/>
              <a:t> </a:t>
            </a:r>
            <a:r>
              <a:rPr lang="en-GB" sz="3600" dirty="0"/>
              <a:t>Bundle Data Model”</a:t>
            </a:r>
            <a:endParaRPr lang="en-US" sz="3600" dirty="0"/>
          </a:p>
        </p:txBody>
      </p:sp>
      <p:sp>
        <p:nvSpPr>
          <p:cNvPr id="193539" name="Rectangle 3"/>
          <p:cNvSpPr>
            <a:spLocks noGrp="1" noChangeArrowheads="1"/>
          </p:cNvSpPr>
          <p:nvPr>
            <p:ph idx="1"/>
          </p:nvPr>
        </p:nvSpPr>
        <p:spPr>
          <a:xfrm>
            <a:off x="457200" y="1340768"/>
            <a:ext cx="7931224" cy="4785395"/>
          </a:xfrm>
        </p:spPr>
        <p:txBody>
          <a:bodyPr>
            <a:noAutofit/>
          </a:bodyPr>
          <a:lstStyle/>
          <a:p>
            <a:pPr>
              <a:lnSpc>
                <a:spcPct val="80000"/>
              </a:lnSpc>
            </a:pPr>
            <a:r>
              <a:rPr lang="en-US" sz="2400" dirty="0" smtClean="0"/>
              <a:t>A </a:t>
            </a:r>
            <a:r>
              <a:rPr lang="en-US" sz="2400" dirty="0"/>
              <a:t>property-based description of scientific </a:t>
            </a:r>
            <a:r>
              <a:rPr lang="en-US" sz="2400" dirty="0" smtClean="0"/>
              <a:t>data</a:t>
            </a:r>
          </a:p>
          <a:p>
            <a:pPr>
              <a:lnSpc>
                <a:spcPct val="80000"/>
              </a:lnSpc>
            </a:pPr>
            <a:endParaRPr lang="en-US" sz="2400" dirty="0" smtClean="0"/>
          </a:p>
          <a:p>
            <a:pPr>
              <a:lnSpc>
                <a:spcPct val="80000"/>
              </a:lnSpc>
            </a:pPr>
            <a:r>
              <a:rPr lang="en-US" sz="2400" dirty="0"/>
              <a:t>A specific data type is built from “construction blocks” (not enumerated case lists</a:t>
            </a:r>
            <a:r>
              <a:rPr lang="en-US" sz="2400" dirty="0" smtClean="0"/>
              <a:t>)</a:t>
            </a:r>
            <a:endParaRPr lang="en-US" sz="2400" dirty="0"/>
          </a:p>
          <a:p>
            <a:pPr>
              <a:lnSpc>
                <a:spcPct val="80000"/>
              </a:lnSpc>
            </a:pPr>
            <a:endParaRPr lang="en-US" sz="2400" dirty="0" smtClean="0"/>
          </a:p>
          <a:p>
            <a:pPr>
              <a:lnSpc>
                <a:spcPct val="80000"/>
              </a:lnSpc>
            </a:pPr>
            <a:r>
              <a:rPr lang="en-US" sz="2400" dirty="0" smtClean="0"/>
              <a:t>Does </a:t>
            </a:r>
            <a:r>
              <a:rPr lang="en-US" sz="2400" dirty="0"/>
              <a:t>not answer the question </a:t>
            </a:r>
            <a:r>
              <a:rPr lang="en-US" sz="2400" i="1" dirty="0"/>
              <a:t>“what is it?”</a:t>
            </a:r>
            <a:r>
              <a:rPr lang="en-US" sz="2400" dirty="0"/>
              <a:t> but answers the </a:t>
            </a:r>
            <a:r>
              <a:rPr lang="en-US" sz="2400" dirty="0" smtClean="0"/>
              <a:t>question(s) </a:t>
            </a:r>
            <a:r>
              <a:rPr lang="en-US" sz="2400" i="1" dirty="0"/>
              <a:t>“how is it</a:t>
            </a:r>
            <a:r>
              <a:rPr lang="en-US" sz="2400" i="1" dirty="0" smtClean="0"/>
              <a:t>?”</a:t>
            </a:r>
          </a:p>
          <a:p>
            <a:pPr>
              <a:lnSpc>
                <a:spcPct val="80000"/>
              </a:lnSpc>
            </a:pPr>
            <a:endParaRPr lang="en-US" sz="2400" dirty="0" smtClean="0"/>
          </a:p>
          <a:p>
            <a:pPr>
              <a:lnSpc>
                <a:spcPct val="80000"/>
              </a:lnSpc>
            </a:pPr>
            <a:r>
              <a:rPr lang="en-US" sz="2400" dirty="0"/>
              <a:t>A specific data set can have properties of </a:t>
            </a:r>
            <a:r>
              <a:rPr lang="en-US" sz="2400" i="1" dirty="0"/>
              <a:t>many</a:t>
            </a:r>
            <a:r>
              <a:rPr lang="en-US" sz="2400" dirty="0"/>
              <a:t> data types</a:t>
            </a:r>
          </a:p>
          <a:p>
            <a:pPr lvl="1">
              <a:lnSpc>
                <a:spcPct val="80000"/>
              </a:lnSpc>
              <a:buFont typeface="Wingdings"/>
              <a:buChar char="à"/>
            </a:pPr>
            <a:r>
              <a:rPr lang="en-US" sz="2000" dirty="0" smtClean="0">
                <a:sym typeface="Wingdings" pitchFamily="2" charset="2"/>
              </a:rPr>
              <a:t>non-exclusive properties</a:t>
            </a:r>
          </a:p>
          <a:p>
            <a:pPr lvl="1">
              <a:lnSpc>
                <a:spcPct val="80000"/>
              </a:lnSpc>
              <a:buFont typeface="Wingdings"/>
              <a:buChar char="à"/>
            </a:pPr>
            <a:r>
              <a:rPr lang="en-US" sz="2000" dirty="0" smtClean="0">
                <a:sym typeface="Wingdings" pitchFamily="2" charset="2"/>
              </a:rPr>
              <a:t>eases/enhances interoperability</a:t>
            </a:r>
          </a:p>
          <a:p>
            <a:pPr lvl="1">
              <a:lnSpc>
                <a:spcPct val="80000"/>
              </a:lnSpc>
              <a:buFont typeface="Wingdings"/>
              <a:buChar char="à"/>
            </a:pPr>
            <a:endParaRPr lang="en-US" sz="2400" dirty="0" smtClean="0"/>
          </a:p>
          <a:p>
            <a:pPr>
              <a:lnSpc>
                <a:spcPct val="80000"/>
              </a:lnSpc>
            </a:pPr>
            <a:r>
              <a:rPr lang="en-US" sz="2400" dirty="0" smtClean="0"/>
              <a:t>Enables abstract operations independent of data type</a:t>
            </a:r>
            <a:endParaRPr lang="en-US" sz="2400" dirty="0"/>
          </a:p>
          <a:p>
            <a:pPr marL="448056" lvl="1" indent="0">
              <a:lnSpc>
                <a:spcPct val="80000"/>
              </a:lnSpc>
              <a:buNone/>
            </a:pPr>
            <a:endParaRPr lang="en-US" sz="2000" dirty="0"/>
          </a:p>
        </p:txBody>
      </p:sp>
    </p:spTree>
    <p:extLst>
      <p:ext uri="{BB962C8B-B14F-4D97-AF65-F5344CB8AC3E}">
        <p14:creationId xmlns:p14="http://schemas.microsoft.com/office/powerpoint/2010/main" val="804896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5"/>
          <p:cNvSpPr>
            <a:spLocks noChangeArrowheads="1"/>
          </p:cNvSpPr>
          <p:nvPr/>
        </p:nvSpPr>
        <p:spPr bwMode="auto">
          <a:xfrm>
            <a:off x="217440" y="3982018"/>
            <a:ext cx="6220800" cy="2004690"/>
          </a:xfrm>
          <a:prstGeom prst="ellipse">
            <a:avLst/>
          </a:prstGeom>
          <a:solidFill>
            <a:srgbClr val="800080"/>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4000" dirty="0" smtClean="0"/>
              <a:t>Fiber Bundle</a:t>
            </a:r>
            <a:endParaRPr lang="en-US" sz="4000" dirty="0"/>
          </a:p>
        </p:txBody>
      </p:sp>
      <p:sp>
        <p:nvSpPr>
          <p:cNvPr id="2" name="Title 1"/>
          <p:cNvSpPr>
            <a:spLocks noGrp="1"/>
          </p:cNvSpPr>
          <p:nvPr>
            <p:ph type="title"/>
          </p:nvPr>
        </p:nvSpPr>
        <p:spPr/>
        <p:txBody>
          <a:bodyPr>
            <a:normAutofit fontScale="90000"/>
          </a:bodyPr>
          <a:lstStyle/>
          <a:p>
            <a:r>
              <a:rPr lang="en-US" dirty="0" smtClean="0"/>
              <a:t>The F5 Fiber Bundle Data Model</a:t>
            </a:r>
            <a:endParaRPr lang="en-US" dirty="0"/>
          </a:p>
        </p:txBody>
      </p:sp>
      <p:sp>
        <p:nvSpPr>
          <p:cNvPr id="3" name="Content Placeholder 2"/>
          <p:cNvSpPr>
            <a:spLocks noGrp="1"/>
          </p:cNvSpPr>
          <p:nvPr>
            <p:ph idx="1"/>
          </p:nvPr>
        </p:nvSpPr>
        <p:spPr>
          <a:xfrm>
            <a:off x="217440" y="1562564"/>
            <a:ext cx="8229600" cy="4709160"/>
          </a:xfrm>
        </p:spPr>
        <p:txBody>
          <a:bodyPr>
            <a:normAutofit/>
          </a:bodyPr>
          <a:lstStyle/>
          <a:p>
            <a:r>
              <a:rPr lang="en-US" sz="2900" dirty="0" smtClean="0"/>
              <a:t>Casts data into hierarchy:</a:t>
            </a:r>
            <a:endParaRPr lang="en-US" sz="2900" dirty="0"/>
          </a:p>
        </p:txBody>
      </p:sp>
      <p:sp>
        <p:nvSpPr>
          <p:cNvPr id="4" name="Oval 5"/>
          <p:cNvSpPr>
            <a:spLocks noChangeArrowheads="1"/>
          </p:cNvSpPr>
          <p:nvPr/>
        </p:nvSpPr>
        <p:spPr bwMode="auto">
          <a:xfrm>
            <a:off x="1264319" y="3774636"/>
            <a:ext cx="3732480" cy="1175163"/>
          </a:xfrm>
          <a:prstGeom prst="ellipse">
            <a:avLst/>
          </a:prstGeom>
          <a:solidFill>
            <a:srgbClr val="3333CC"/>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2200" dirty="0" smtClean="0"/>
              <a:t>T=0.0</a:t>
            </a:r>
            <a:endParaRPr lang="en-US" sz="2200" dirty="0"/>
          </a:p>
        </p:txBody>
      </p:sp>
      <p:sp>
        <p:nvSpPr>
          <p:cNvPr id="15" name="Rectangle 14"/>
          <p:cNvSpPr/>
          <p:nvPr/>
        </p:nvSpPr>
        <p:spPr>
          <a:xfrm>
            <a:off x="2024639" y="3498127"/>
            <a:ext cx="2280960" cy="829527"/>
          </a:xfrm>
          <a:prstGeom prst="rect">
            <a:avLst/>
          </a:prstGeom>
          <a:effectLst>
            <a:outerShdw blurRad="152400" dist="38100" dir="2700000" sx="103000" sy="103000" algn="tl" rotWithShape="0">
              <a:prstClr val="black">
                <a:alpha val="39000"/>
              </a:prstClr>
            </a:outerShdw>
          </a:effectLst>
          <a:scene3d>
            <a:camera prst="perspectiveRelaxed"/>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Grid</a:t>
            </a:r>
            <a:endParaRPr lang="en-US" dirty="0">
              <a:solidFill>
                <a:schemeClr val="bg1">
                  <a:lumMod val="85000"/>
                  <a:lumOff val="15000"/>
                </a:schemeClr>
              </a:solidFill>
            </a:endParaRPr>
          </a:p>
        </p:txBody>
      </p:sp>
      <p:sp>
        <p:nvSpPr>
          <p:cNvPr id="16" name="Diamond 15"/>
          <p:cNvSpPr/>
          <p:nvPr/>
        </p:nvSpPr>
        <p:spPr>
          <a:xfrm>
            <a:off x="2143108" y="3000372"/>
            <a:ext cx="2026569" cy="967782"/>
          </a:xfrm>
          <a:prstGeom prst="diamond">
            <a:avLst/>
          </a:prstGeom>
          <a:solidFill>
            <a:srgbClr val="FFC000">
              <a:alpha val="92000"/>
            </a:srgbClr>
          </a:solidFill>
          <a:ln>
            <a:solidFill>
              <a:schemeClr val="bg1">
                <a:lumMod val="65000"/>
                <a:lumOff val="35000"/>
              </a:schemeClr>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Vertices</a:t>
            </a:r>
            <a:endParaRPr lang="en-US" dirty="0">
              <a:solidFill>
                <a:schemeClr val="bg1">
                  <a:lumMod val="85000"/>
                  <a:lumOff val="15000"/>
                </a:schemeClr>
              </a:solidFill>
            </a:endParaRPr>
          </a:p>
        </p:txBody>
      </p:sp>
      <p:sp>
        <p:nvSpPr>
          <p:cNvPr id="18" name="Rectangle 17"/>
          <p:cNvSpPr/>
          <p:nvPr/>
        </p:nvSpPr>
        <p:spPr>
          <a:xfrm>
            <a:off x="2500298" y="2857496"/>
            <a:ext cx="1451520" cy="553018"/>
          </a:xfrm>
          <a:prstGeom prst="rect">
            <a:avLst/>
          </a:prstGeom>
          <a:solidFill>
            <a:srgbClr val="F1800F"/>
          </a:solidFill>
          <a:effectLst>
            <a:outerShdw blurRad="152400" dist="38100" dir="2700000" sx="103000" sy="103000" algn="tl" rotWithShape="0">
              <a:prstClr val="black">
                <a:alpha val="39000"/>
              </a:prstClr>
            </a:outerShdw>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Coordinates</a:t>
            </a:r>
            <a:endParaRPr lang="en-US" dirty="0">
              <a:solidFill>
                <a:schemeClr val="bg1">
                  <a:lumMod val="85000"/>
                  <a:lumOff val="15000"/>
                </a:schemeClr>
              </a:solidFill>
            </a:endParaRPr>
          </a:p>
        </p:txBody>
      </p:sp>
      <p:sp>
        <p:nvSpPr>
          <p:cNvPr id="19" name="Isosceles Triangle 18"/>
          <p:cNvSpPr/>
          <p:nvPr/>
        </p:nvSpPr>
        <p:spPr>
          <a:xfrm>
            <a:off x="2571736" y="2428868"/>
            <a:ext cx="1244160" cy="553018"/>
          </a:xfrm>
          <a:prstGeom prst="triangle">
            <a:avLst/>
          </a:prstGeom>
          <a:solidFill>
            <a:srgbClr val="C00000"/>
          </a:solidFill>
          <a:ln>
            <a:solidFill>
              <a:srgbClr val="FF0000"/>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sz="1500" dirty="0" smtClean="0">
                <a:solidFill>
                  <a:schemeClr val="bg1">
                    <a:lumMod val="85000"/>
                    <a:lumOff val="15000"/>
                  </a:schemeClr>
                </a:solidFill>
              </a:rPr>
              <a:t>Field</a:t>
            </a:r>
            <a:endParaRPr lang="en-US" sz="1500" dirty="0">
              <a:solidFill>
                <a:schemeClr val="bg1">
                  <a:lumMod val="85000"/>
                  <a:lumOff val="15000"/>
                </a:schemeClr>
              </a:solidFill>
            </a:endParaRPr>
          </a:p>
        </p:txBody>
      </p:sp>
      <p:sp>
        <p:nvSpPr>
          <p:cNvPr id="20" name="TextBox 19"/>
          <p:cNvSpPr txBox="1"/>
          <p:nvPr/>
        </p:nvSpPr>
        <p:spPr>
          <a:xfrm>
            <a:off x="6507360" y="2184709"/>
            <a:ext cx="2488320" cy="3407743"/>
          </a:xfrm>
          <a:prstGeom prst="rect">
            <a:avLst/>
          </a:prstGeom>
          <a:noFill/>
        </p:spPr>
        <p:txBody>
          <a:bodyPr wrap="square" lIns="82945" tIns="41473" rIns="82945" bIns="41473" rtlCol="0">
            <a:spAutoFit/>
          </a:bodyPr>
          <a:lstStyle/>
          <a:p>
            <a:pPr marL="311045" indent="-311045">
              <a:lnSpc>
                <a:spcPct val="200000"/>
              </a:lnSpc>
              <a:buFont typeface="+mj-lt"/>
              <a:buAutoNum type="arabicPeriod"/>
            </a:pPr>
            <a:r>
              <a:rPr lang="en-US" dirty="0" smtClean="0"/>
              <a:t>Field</a:t>
            </a:r>
          </a:p>
          <a:p>
            <a:pPr marL="311045" indent="-311045">
              <a:lnSpc>
                <a:spcPct val="200000"/>
              </a:lnSpc>
              <a:buFont typeface="+mj-lt"/>
              <a:buAutoNum type="arabicPeriod"/>
            </a:pPr>
            <a:r>
              <a:rPr lang="en-US" dirty="0" smtClean="0"/>
              <a:t>Representation</a:t>
            </a:r>
          </a:p>
          <a:p>
            <a:pPr marL="311045" indent="-311045">
              <a:lnSpc>
                <a:spcPct val="200000"/>
              </a:lnSpc>
              <a:buFont typeface="+mj-lt"/>
              <a:buAutoNum type="arabicPeriod"/>
            </a:pPr>
            <a:r>
              <a:rPr lang="en-US" dirty="0" smtClean="0"/>
              <a:t>Skeleton</a:t>
            </a:r>
          </a:p>
          <a:p>
            <a:pPr marL="311045" indent="-311045">
              <a:lnSpc>
                <a:spcPct val="200000"/>
              </a:lnSpc>
              <a:buFont typeface="+mj-lt"/>
              <a:buAutoNum type="arabicPeriod"/>
            </a:pPr>
            <a:r>
              <a:rPr lang="en-US" dirty="0" smtClean="0"/>
              <a:t>Grid object</a:t>
            </a:r>
          </a:p>
          <a:p>
            <a:pPr marL="311045" indent="-311045">
              <a:lnSpc>
                <a:spcPct val="200000"/>
              </a:lnSpc>
              <a:buFont typeface="+mj-lt"/>
              <a:buAutoNum type="arabicPeriod"/>
            </a:pPr>
            <a:r>
              <a:rPr lang="en-US" dirty="0" smtClean="0"/>
              <a:t>(Time) Slice</a:t>
            </a:r>
          </a:p>
          <a:p>
            <a:pPr marL="311045" indent="-311045">
              <a:lnSpc>
                <a:spcPct val="200000"/>
              </a:lnSpc>
              <a:buFont typeface="+mj-lt"/>
              <a:buAutoNum type="arabicPeriod"/>
            </a:pPr>
            <a:r>
              <a:rPr lang="en-US" dirty="0" smtClean="0"/>
              <a:t>Bundle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3528" y="2204089"/>
            <a:ext cx="2160240" cy="367318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Lowest Level: Fiber Bundle over a Parameter Space</a:t>
            </a:r>
            <a:endParaRPr lang="en-US" dirty="0"/>
          </a:p>
        </p:txBody>
      </p:sp>
      <p:sp>
        <p:nvSpPr>
          <p:cNvPr id="3" name="Content Placeholder 2"/>
          <p:cNvSpPr>
            <a:spLocks noGrp="1"/>
          </p:cNvSpPr>
          <p:nvPr>
            <p:ph idx="1"/>
          </p:nvPr>
        </p:nvSpPr>
        <p:spPr/>
        <p:txBody>
          <a:bodyPr/>
          <a:lstStyle/>
          <a:p>
            <a:pPr marL="36576" indent="0">
              <a:buNone/>
            </a:pPr>
            <a:r>
              <a:rPr lang="en-US" sz="2400" dirty="0" smtClean="0"/>
              <a:t>Similar to 3+1 Decomposition in Numerical Relativity</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28</a:t>
            </a:fld>
            <a:endParaRPr lang="de-DE"/>
          </a:p>
        </p:txBody>
      </p:sp>
      <p:grpSp>
        <p:nvGrpSpPr>
          <p:cNvPr id="20" name="Group 19"/>
          <p:cNvGrpSpPr/>
          <p:nvPr/>
        </p:nvGrpSpPr>
        <p:grpSpPr>
          <a:xfrm>
            <a:off x="1043608" y="3429000"/>
            <a:ext cx="1296144" cy="2143140"/>
            <a:chOff x="1071538" y="3429000"/>
            <a:chExt cx="2643206" cy="2143140"/>
          </a:xfrm>
        </p:grpSpPr>
        <p:sp>
          <p:nvSpPr>
            <p:cNvPr id="10" name="Cloud 9"/>
            <p:cNvSpPr/>
            <p:nvPr/>
          </p:nvSpPr>
          <p:spPr>
            <a:xfrm>
              <a:off x="1357290" y="4857760"/>
              <a:ext cx="1214446" cy="714380"/>
            </a:xfrm>
            <a:prstGeom prst="cloud">
              <a:avLst/>
            </a:prstGeom>
            <a:solidFill>
              <a:schemeClr val="accent1">
                <a:lumMod val="75000"/>
              </a:schemeClr>
            </a:solidFill>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1071538" y="4143380"/>
              <a:ext cx="2214578" cy="571504"/>
            </a:xfrm>
            <a:prstGeom prst="cloud">
              <a:avLst/>
            </a:prstGeom>
            <a:solidFill>
              <a:schemeClr val="accent1">
                <a:lumMod val="75000"/>
              </a:schemeClr>
            </a:solidFill>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1071538" y="3429000"/>
              <a:ext cx="2643206" cy="428628"/>
            </a:xfrm>
            <a:prstGeom prst="cloud">
              <a:avLst/>
            </a:prstGeom>
            <a:solidFill>
              <a:schemeClr val="accent1">
                <a:lumMod val="75000"/>
              </a:schemeClr>
            </a:solidFill>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Up Arrow 12"/>
          <p:cNvSpPr/>
          <p:nvPr/>
        </p:nvSpPr>
        <p:spPr>
          <a:xfrm>
            <a:off x="571472" y="2428868"/>
            <a:ext cx="500066" cy="3214710"/>
          </a:xfrm>
          <a:prstGeom prst="upArrow">
            <a:avLst/>
          </a:prstGeom>
          <a:solidFill>
            <a:schemeClr val="tx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chorCtr="0">
            <a:noAutofit/>
          </a:bodyPr>
          <a:lstStyle/>
          <a:p>
            <a:pPr algn="ctr"/>
            <a:r>
              <a:rPr lang="en-US" dirty="0" smtClean="0">
                <a:solidFill>
                  <a:schemeClr val="bg1"/>
                </a:solidFill>
              </a:rPr>
              <a:t>Time</a:t>
            </a:r>
            <a:endParaRPr lang="en-US" dirty="0">
              <a:solidFill>
                <a:schemeClr val="bg1"/>
              </a:solidFill>
            </a:endParaRPr>
          </a:p>
        </p:txBody>
      </p:sp>
      <p:grpSp>
        <p:nvGrpSpPr>
          <p:cNvPr id="19" name="Group 18"/>
          <p:cNvGrpSpPr/>
          <p:nvPr/>
        </p:nvGrpSpPr>
        <p:grpSpPr>
          <a:xfrm>
            <a:off x="2267744" y="2857496"/>
            <a:ext cx="5000660" cy="3000396"/>
            <a:chOff x="3571868" y="2857496"/>
            <a:chExt cx="5000660" cy="3000396"/>
          </a:xfrm>
        </p:grpSpPr>
        <p:grpSp>
          <p:nvGrpSpPr>
            <p:cNvPr id="5" name="Group 28"/>
            <p:cNvGrpSpPr/>
            <p:nvPr/>
          </p:nvGrpSpPr>
          <p:grpSpPr>
            <a:xfrm>
              <a:off x="3571868" y="4286256"/>
              <a:ext cx="5000660" cy="1571636"/>
              <a:chOff x="239712" y="1265237"/>
              <a:chExt cx="6858000" cy="2209800"/>
            </a:xfrm>
          </p:grpSpPr>
          <p:sp>
            <p:nvSpPr>
              <p:cNvPr id="6" name="Oval 5"/>
              <p:cNvSpPr>
                <a:spLocks noChangeArrowheads="1"/>
              </p:cNvSpPr>
              <p:nvPr/>
            </p:nvSpPr>
            <p:spPr bwMode="auto">
              <a:xfrm>
                <a:off x="239712" y="1265237"/>
                <a:ext cx="6858000" cy="2209800"/>
              </a:xfrm>
              <a:prstGeom prst="ellipse">
                <a:avLst/>
              </a:prstGeom>
              <a:solidFill>
                <a:schemeClr val="bg1">
                  <a:lumMod val="85000"/>
                  <a:lumOff val="15000"/>
                </a:schemeClr>
              </a:solidFill>
              <a:ln w="9525">
                <a:noFill/>
                <a:round/>
                <a:headEnd/>
                <a:tailEnd/>
              </a:ln>
              <a:effectLst/>
              <a:scene3d>
                <a:camera prst="perspectiveRelaxed"/>
                <a:lightRig rig="threePt" dir="t"/>
              </a:scene3d>
              <a:sp3d>
                <a:bevelT/>
                <a:bevelB prst="relaxedInset"/>
              </a:sp3d>
            </p:spPr>
            <p:txBody>
              <a:bodyPr wrap="none" lIns="90000" tIns="46800" rIns="90000" bIns="46800" anchor="ctr"/>
              <a:lstStyle/>
              <a:p>
                <a:pPr algn="ctr"/>
                <a:r>
                  <a:rPr lang="en-US" dirty="0" smtClean="0"/>
                  <a:t>Fiber Bundle</a:t>
                </a:r>
                <a:endParaRPr lang="en-US" dirty="0"/>
              </a:p>
            </p:txBody>
          </p:sp>
          <p:sp>
            <p:nvSpPr>
              <p:cNvPr id="7" name="Oval 5"/>
              <p:cNvSpPr>
                <a:spLocks noChangeArrowheads="1"/>
              </p:cNvSpPr>
              <p:nvPr/>
            </p:nvSpPr>
            <p:spPr bwMode="auto">
              <a:xfrm>
                <a:off x="468312" y="1951037"/>
                <a:ext cx="2667000" cy="838200"/>
              </a:xfrm>
              <a:prstGeom prst="ellipse">
                <a:avLst/>
              </a:prstGeom>
              <a:solidFill>
                <a:srgbClr val="3333CC"/>
              </a:solidFill>
              <a:ln w="9525">
                <a:noFill/>
                <a:round/>
                <a:headEnd/>
                <a:tailEnd/>
              </a:ln>
              <a:effectLst/>
              <a:scene3d>
                <a:camera prst="perspectiveRelaxed"/>
                <a:lightRig rig="threePt" dir="t"/>
              </a:scene3d>
              <a:sp3d>
                <a:bevelT/>
                <a:bevelB prst="relaxedInset"/>
              </a:sp3d>
            </p:spPr>
            <p:txBody>
              <a:bodyPr wrap="none" lIns="90000" tIns="46800" rIns="90000" bIns="46800" anchor="ctr"/>
              <a:lstStyle/>
              <a:p>
                <a:pPr algn="ctr"/>
                <a:r>
                  <a:rPr lang="en-US" dirty="0" smtClean="0"/>
                  <a:t>T=0.0</a:t>
                </a:r>
                <a:endParaRPr lang="en-US" dirty="0"/>
              </a:p>
            </p:txBody>
          </p:sp>
          <p:sp>
            <p:nvSpPr>
              <p:cNvPr id="8" name="Oval 5"/>
              <p:cNvSpPr>
                <a:spLocks noChangeArrowheads="1"/>
              </p:cNvSpPr>
              <p:nvPr/>
            </p:nvSpPr>
            <p:spPr bwMode="auto">
              <a:xfrm>
                <a:off x="2297112" y="1951037"/>
                <a:ext cx="2667000" cy="838200"/>
              </a:xfrm>
              <a:prstGeom prst="ellipse">
                <a:avLst/>
              </a:prstGeom>
              <a:solidFill>
                <a:srgbClr val="3333CC"/>
              </a:solidFill>
              <a:ln w="9525">
                <a:noFill/>
                <a:round/>
                <a:headEnd/>
                <a:tailEnd/>
              </a:ln>
              <a:effectLst/>
              <a:scene3d>
                <a:camera prst="perspectiveRelaxed"/>
                <a:lightRig rig="threePt" dir="t"/>
              </a:scene3d>
              <a:sp3d>
                <a:bevelT/>
                <a:bevelB prst="relaxedInset"/>
              </a:sp3d>
            </p:spPr>
            <p:txBody>
              <a:bodyPr wrap="none" lIns="90000" tIns="46800" rIns="90000" bIns="46800" anchor="ctr"/>
              <a:lstStyle/>
              <a:p>
                <a:pPr algn="ctr"/>
                <a:r>
                  <a:rPr lang="en-US" dirty="0" smtClean="0"/>
                  <a:t>T=0.4</a:t>
                </a:r>
                <a:endParaRPr lang="en-US" dirty="0"/>
              </a:p>
            </p:txBody>
          </p:sp>
          <p:sp>
            <p:nvSpPr>
              <p:cNvPr id="9" name="Oval 5"/>
              <p:cNvSpPr>
                <a:spLocks noChangeArrowheads="1"/>
              </p:cNvSpPr>
              <p:nvPr/>
            </p:nvSpPr>
            <p:spPr bwMode="auto">
              <a:xfrm>
                <a:off x="4202112" y="1874837"/>
                <a:ext cx="2667000" cy="838200"/>
              </a:xfrm>
              <a:prstGeom prst="ellipse">
                <a:avLst/>
              </a:prstGeom>
              <a:solidFill>
                <a:srgbClr val="3333CC"/>
              </a:solidFill>
              <a:ln w="9525">
                <a:noFill/>
                <a:round/>
                <a:headEnd/>
                <a:tailEnd/>
              </a:ln>
              <a:effectLst/>
              <a:scene3d>
                <a:camera prst="perspectiveRelaxed"/>
                <a:lightRig rig="threePt" dir="t"/>
              </a:scene3d>
              <a:sp3d>
                <a:bevelT/>
                <a:bevelB prst="relaxedInset"/>
              </a:sp3d>
            </p:spPr>
            <p:txBody>
              <a:bodyPr wrap="none" lIns="90000" tIns="46800" rIns="90000" bIns="46800" anchor="ctr"/>
              <a:lstStyle/>
              <a:p>
                <a:pPr algn="ctr"/>
                <a:r>
                  <a:rPr lang="en-US" dirty="0" smtClean="0"/>
                  <a:t>T=0.8</a:t>
                </a:r>
                <a:endParaRPr lang="en-US" dirty="0"/>
              </a:p>
            </p:txBody>
          </p:sp>
        </p:grpSp>
        <p:sp>
          <p:nvSpPr>
            <p:cNvPr id="14" name="Rectangle 13"/>
            <p:cNvSpPr/>
            <p:nvPr/>
          </p:nvSpPr>
          <p:spPr>
            <a:xfrm>
              <a:off x="4934246" y="3926755"/>
              <a:ext cx="2280960" cy="829527"/>
            </a:xfrm>
            <a:prstGeom prst="rect">
              <a:avLst/>
            </a:prstGeom>
            <a:solidFill>
              <a:schemeClr val="bg1">
                <a:lumMod val="85000"/>
                <a:lumOff val="15000"/>
              </a:schemeClr>
            </a:solidFill>
            <a:effectLst>
              <a:outerShdw blurRad="152400" dist="38100" dir="2700000" sx="103000" sy="103000" algn="tl" rotWithShape="0">
                <a:prstClr val="black">
                  <a:alpha val="39000"/>
                </a:prstClr>
              </a:outerShdw>
            </a:effectLst>
            <a:scene3d>
              <a:camera prst="perspectiveRelaxed"/>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Grid</a:t>
              </a:r>
              <a:endParaRPr lang="en-US" dirty="0">
                <a:solidFill>
                  <a:schemeClr val="bg1">
                    <a:lumMod val="85000"/>
                    <a:lumOff val="15000"/>
                  </a:schemeClr>
                </a:solidFill>
              </a:endParaRPr>
            </a:p>
          </p:txBody>
        </p:sp>
        <p:sp>
          <p:nvSpPr>
            <p:cNvPr id="15" name="Diamond 14"/>
            <p:cNvSpPr/>
            <p:nvPr/>
          </p:nvSpPr>
          <p:spPr>
            <a:xfrm>
              <a:off x="5052715" y="3429000"/>
              <a:ext cx="2026569" cy="967782"/>
            </a:xfrm>
            <a:prstGeom prst="diamond">
              <a:avLst/>
            </a:prstGeom>
            <a:solidFill>
              <a:schemeClr val="bg1">
                <a:lumMod val="85000"/>
                <a:lumOff val="15000"/>
              </a:schemeClr>
            </a:solidFill>
            <a:ln>
              <a:solidFill>
                <a:schemeClr val="bg1">
                  <a:lumMod val="65000"/>
                  <a:lumOff val="35000"/>
                </a:schemeClr>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Vertices</a:t>
              </a:r>
              <a:endParaRPr lang="en-US" dirty="0">
                <a:solidFill>
                  <a:schemeClr val="bg1">
                    <a:lumMod val="85000"/>
                    <a:lumOff val="15000"/>
                  </a:schemeClr>
                </a:solidFill>
              </a:endParaRPr>
            </a:p>
          </p:txBody>
        </p:sp>
        <p:sp>
          <p:nvSpPr>
            <p:cNvPr id="16" name="Rectangle 15"/>
            <p:cNvSpPr/>
            <p:nvPr/>
          </p:nvSpPr>
          <p:spPr>
            <a:xfrm>
              <a:off x="5409905" y="3286124"/>
              <a:ext cx="1451520" cy="553018"/>
            </a:xfrm>
            <a:prstGeom prst="rect">
              <a:avLst/>
            </a:prstGeom>
            <a:solidFill>
              <a:schemeClr val="bg1">
                <a:lumMod val="85000"/>
                <a:lumOff val="15000"/>
              </a:schemeClr>
            </a:solidFill>
            <a:effectLst>
              <a:outerShdw blurRad="152400" dist="38100" dir="2700000" sx="103000" sy="103000" algn="tl" rotWithShape="0">
                <a:prstClr val="black">
                  <a:alpha val="39000"/>
                </a:prstClr>
              </a:outerShdw>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Coordinates</a:t>
              </a:r>
              <a:endParaRPr lang="en-US" dirty="0">
                <a:solidFill>
                  <a:schemeClr val="bg1">
                    <a:lumMod val="85000"/>
                    <a:lumOff val="15000"/>
                  </a:schemeClr>
                </a:solidFill>
              </a:endParaRPr>
            </a:p>
          </p:txBody>
        </p:sp>
        <p:sp>
          <p:nvSpPr>
            <p:cNvPr id="17" name="Isosceles Triangle 16"/>
            <p:cNvSpPr/>
            <p:nvPr/>
          </p:nvSpPr>
          <p:spPr>
            <a:xfrm>
              <a:off x="5481343" y="2857496"/>
              <a:ext cx="1244160" cy="553018"/>
            </a:xfrm>
            <a:prstGeom prst="triangle">
              <a:avLst/>
            </a:prstGeom>
            <a:solidFill>
              <a:schemeClr val="bg1">
                <a:lumMod val="85000"/>
                <a:lumOff val="15000"/>
              </a:schemeClr>
            </a:solidFill>
            <a:ln>
              <a:solidFill>
                <a:srgbClr val="FF0000"/>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sz="1500" dirty="0" smtClean="0">
                  <a:solidFill>
                    <a:schemeClr val="bg1">
                      <a:lumMod val="85000"/>
                      <a:lumOff val="15000"/>
                    </a:schemeClr>
                  </a:solidFill>
                </a:rPr>
                <a:t>Field</a:t>
              </a:r>
              <a:endParaRPr lang="en-US" sz="1500" dirty="0">
                <a:solidFill>
                  <a:schemeClr val="bg1">
                    <a:lumMod val="85000"/>
                    <a:lumOff val="15000"/>
                  </a:schemeClr>
                </a:solidFill>
              </a:endParaRPr>
            </a:p>
          </p:txBody>
        </p:sp>
      </p:grpSp>
      <p:sp>
        <p:nvSpPr>
          <p:cNvPr id="18" name="TextBox 17"/>
          <p:cNvSpPr txBox="1"/>
          <p:nvPr/>
        </p:nvSpPr>
        <p:spPr>
          <a:xfrm>
            <a:off x="6507360" y="2184709"/>
            <a:ext cx="2488320" cy="3407743"/>
          </a:xfrm>
          <a:prstGeom prst="rect">
            <a:avLst/>
          </a:prstGeom>
          <a:noFill/>
        </p:spPr>
        <p:txBody>
          <a:bodyPr wrap="square" lIns="82945" tIns="41473" rIns="82945" bIns="41473" rtlCol="0">
            <a:spAutoFit/>
          </a:bodyPr>
          <a:lstStyle/>
          <a:p>
            <a:pPr marL="311045" indent="-311045">
              <a:lnSpc>
                <a:spcPct val="200000"/>
              </a:lnSpc>
              <a:buFont typeface="+mj-lt"/>
              <a:buAutoNum type="arabicPeriod"/>
            </a:pPr>
            <a:r>
              <a:rPr lang="en-US" dirty="0" smtClean="0"/>
              <a:t>Field</a:t>
            </a:r>
          </a:p>
          <a:p>
            <a:pPr marL="311045" indent="-311045">
              <a:lnSpc>
                <a:spcPct val="200000"/>
              </a:lnSpc>
              <a:buFont typeface="+mj-lt"/>
              <a:buAutoNum type="arabicPeriod"/>
            </a:pPr>
            <a:r>
              <a:rPr lang="en-US" dirty="0" smtClean="0"/>
              <a:t>Representation</a:t>
            </a:r>
          </a:p>
          <a:p>
            <a:pPr marL="311045" indent="-311045">
              <a:lnSpc>
                <a:spcPct val="200000"/>
              </a:lnSpc>
              <a:buFont typeface="+mj-lt"/>
              <a:buAutoNum type="arabicPeriod"/>
            </a:pPr>
            <a:r>
              <a:rPr lang="en-US" dirty="0" smtClean="0"/>
              <a:t>Skeleton</a:t>
            </a:r>
          </a:p>
          <a:p>
            <a:pPr marL="311045" indent="-311045">
              <a:lnSpc>
                <a:spcPct val="200000"/>
              </a:lnSpc>
              <a:buFont typeface="+mj-lt"/>
              <a:buAutoNum type="arabicPeriod"/>
            </a:pPr>
            <a:r>
              <a:rPr lang="en-US" dirty="0" smtClean="0"/>
              <a:t>Grid object</a:t>
            </a:r>
          </a:p>
          <a:p>
            <a:pPr marL="311045" indent="-311045">
              <a:lnSpc>
                <a:spcPct val="200000"/>
              </a:lnSpc>
              <a:buFont typeface="+mj-lt"/>
              <a:buAutoNum type="arabicPeriod"/>
            </a:pPr>
            <a:r>
              <a:rPr lang="en-US" dirty="0" smtClean="0">
                <a:solidFill>
                  <a:srgbClr val="FF0000"/>
                </a:solidFill>
              </a:rPr>
              <a:t>(Time) Slice</a:t>
            </a:r>
          </a:p>
          <a:p>
            <a:pPr marL="311045" indent="-311045">
              <a:lnSpc>
                <a:spcPct val="200000"/>
              </a:lnSpc>
              <a:buFont typeface="+mj-lt"/>
              <a:buAutoNum type="arabicPeriod"/>
            </a:pPr>
            <a:r>
              <a:rPr lang="en-US" dirty="0" smtClean="0"/>
              <a:t>Bundle</a:t>
            </a:r>
            <a:endParaRPr lang="en-US" dirty="0"/>
          </a:p>
        </p:txBody>
      </p:sp>
      <p:sp>
        <p:nvSpPr>
          <p:cNvPr id="22" name="Rectangle 21"/>
          <p:cNvSpPr/>
          <p:nvPr/>
        </p:nvSpPr>
        <p:spPr>
          <a:xfrm>
            <a:off x="1221425" y="5075892"/>
            <a:ext cx="582211" cy="276999"/>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200" b="1" dirty="0">
                <a:ln w="50800"/>
                <a:solidFill>
                  <a:schemeClr val="bg1">
                    <a:shade val="50000"/>
                  </a:schemeClr>
                </a:solidFill>
              </a:rPr>
              <a:t>T=0.0</a:t>
            </a:r>
          </a:p>
        </p:txBody>
      </p:sp>
      <p:sp>
        <p:nvSpPr>
          <p:cNvPr id="23" name="Rectangle 22"/>
          <p:cNvSpPr/>
          <p:nvPr/>
        </p:nvSpPr>
        <p:spPr>
          <a:xfrm>
            <a:off x="1189365" y="4273351"/>
            <a:ext cx="646331" cy="307777"/>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chemeClr val="bg1">
                    <a:shade val="50000"/>
                  </a:schemeClr>
                </a:solidFill>
              </a:rPr>
              <a:t>T=0.4</a:t>
            </a:r>
            <a:endParaRPr lang="en-US" sz="1400" b="1" dirty="0">
              <a:ln w="50800"/>
              <a:solidFill>
                <a:schemeClr val="bg1">
                  <a:shade val="50000"/>
                </a:schemeClr>
              </a:solidFill>
            </a:endParaRPr>
          </a:p>
        </p:txBody>
      </p:sp>
      <p:sp>
        <p:nvSpPr>
          <p:cNvPr id="24" name="Rectangle 23"/>
          <p:cNvSpPr/>
          <p:nvPr/>
        </p:nvSpPr>
        <p:spPr>
          <a:xfrm>
            <a:off x="1331640" y="3481263"/>
            <a:ext cx="646332" cy="307777"/>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400" b="1" dirty="0" smtClean="0">
                <a:ln w="50800"/>
                <a:solidFill>
                  <a:schemeClr val="bg1">
                    <a:shade val="50000"/>
                  </a:schemeClr>
                </a:solidFill>
              </a:rPr>
              <a:t>T=0.8</a:t>
            </a:r>
            <a:endParaRPr lang="en-US" sz="1400"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5"/>
          <p:cNvSpPr>
            <a:spLocks noChangeArrowheads="1"/>
          </p:cNvSpPr>
          <p:nvPr/>
        </p:nvSpPr>
        <p:spPr bwMode="auto">
          <a:xfrm>
            <a:off x="217440" y="3982018"/>
            <a:ext cx="6220800" cy="2004690"/>
          </a:xfrm>
          <a:prstGeom prst="ellipse">
            <a:avLst/>
          </a:prstGeom>
          <a:solidFill>
            <a:schemeClr val="bg1">
              <a:lumMod val="85000"/>
              <a:lumOff val="15000"/>
            </a:schemeClr>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4000" dirty="0" smtClean="0"/>
              <a:t>Fiber Bundle</a:t>
            </a:r>
            <a:endParaRPr lang="en-US" sz="4000" dirty="0"/>
          </a:p>
        </p:txBody>
      </p:sp>
      <p:sp>
        <p:nvSpPr>
          <p:cNvPr id="2" name="Title 1"/>
          <p:cNvSpPr>
            <a:spLocks noGrp="1"/>
          </p:cNvSpPr>
          <p:nvPr>
            <p:ph type="title"/>
          </p:nvPr>
        </p:nvSpPr>
        <p:spPr/>
        <p:txBody>
          <a:bodyPr/>
          <a:lstStyle/>
          <a:p>
            <a:r>
              <a:rPr lang="en-US" dirty="0" smtClean="0"/>
              <a:t>Grid: A geometric entity</a:t>
            </a:r>
            <a:endParaRPr lang="en-US" dirty="0"/>
          </a:p>
        </p:txBody>
      </p:sp>
      <p:sp>
        <p:nvSpPr>
          <p:cNvPr id="4" name="Oval 5"/>
          <p:cNvSpPr>
            <a:spLocks noChangeArrowheads="1"/>
          </p:cNvSpPr>
          <p:nvPr/>
        </p:nvSpPr>
        <p:spPr bwMode="auto">
          <a:xfrm>
            <a:off x="1264319" y="3774636"/>
            <a:ext cx="3732480" cy="1175163"/>
          </a:xfrm>
          <a:prstGeom prst="ellipse">
            <a:avLst/>
          </a:prstGeom>
          <a:solidFill>
            <a:schemeClr val="bg1">
              <a:lumMod val="85000"/>
              <a:lumOff val="15000"/>
            </a:schemeClr>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2200" dirty="0" smtClean="0"/>
              <a:t>T=0.0</a:t>
            </a:r>
            <a:endParaRPr lang="en-US" sz="2200" dirty="0"/>
          </a:p>
        </p:txBody>
      </p:sp>
      <p:sp>
        <p:nvSpPr>
          <p:cNvPr id="15" name="Rectangle 14"/>
          <p:cNvSpPr/>
          <p:nvPr/>
        </p:nvSpPr>
        <p:spPr>
          <a:xfrm>
            <a:off x="2024639" y="3498127"/>
            <a:ext cx="2280960" cy="829527"/>
          </a:xfrm>
          <a:prstGeom prst="rect">
            <a:avLst/>
          </a:prstGeom>
          <a:effectLst>
            <a:outerShdw blurRad="152400" dist="38100" dir="2700000" sx="103000" sy="103000" algn="tl" rotWithShape="0">
              <a:prstClr val="black">
                <a:alpha val="39000"/>
              </a:prstClr>
            </a:outerShdw>
          </a:effectLst>
          <a:scene3d>
            <a:camera prst="perspectiveRelaxed"/>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Grid</a:t>
            </a:r>
            <a:endParaRPr lang="en-US" dirty="0">
              <a:solidFill>
                <a:schemeClr val="bg1">
                  <a:lumMod val="85000"/>
                  <a:lumOff val="15000"/>
                </a:schemeClr>
              </a:solidFill>
            </a:endParaRPr>
          </a:p>
        </p:txBody>
      </p:sp>
      <p:sp>
        <p:nvSpPr>
          <p:cNvPr id="16" name="Diamond 15"/>
          <p:cNvSpPr/>
          <p:nvPr/>
        </p:nvSpPr>
        <p:spPr>
          <a:xfrm>
            <a:off x="2143108" y="3000372"/>
            <a:ext cx="2026569" cy="967782"/>
          </a:xfrm>
          <a:prstGeom prst="diamond">
            <a:avLst/>
          </a:prstGeom>
          <a:solidFill>
            <a:schemeClr val="bg1">
              <a:lumMod val="85000"/>
              <a:lumOff val="15000"/>
            </a:schemeClr>
          </a:solidFill>
          <a:ln>
            <a:solidFill>
              <a:schemeClr val="bg1">
                <a:lumMod val="65000"/>
                <a:lumOff val="35000"/>
              </a:schemeClr>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Vertices</a:t>
            </a:r>
            <a:endParaRPr lang="en-US" dirty="0">
              <a:solidFill>
                <a:schemeClr val="bg1">
                  <a:lumMod val="85000"/>
                  <a:lumOff val="15000"/>
                </a:schemeClr>
              </a:solidFill>
            </a:endParaRPr>
          </a:p>
        </p:txBody>
      </p:sp>
      <p:sp>
        <p:nvSpPr>
          <p:cNvPr id="18" name="Rectangle 17"/>
          <p:cNvSpPr/>
          <p:nvPr/>
        </p:nvSpPr>
        <p:spPr>
          <a:xfrm>
            <a:off x="2500298" y="2857496"/>
            <a:ext cx="1451520" cy="553018"/>
          </a:xfrm>
          <a:prstGeom prst="rect">
            <a:avLst/>
          </a:prstGeom>
          <a:solidFill>
            <a:schemeClr val="bg1">
              <a:lumMod val="85000"/>
              <a:lumOff val="15000"/>
            </a:schemeClr>
          </a:solidFill>
          <a:effectLst>
            <a:outerShdw blurRad="152400" dist="38100" dir="2700000" sx="103000" sy="103000" algn="tl" rotWithShape="0">
              <a:prstClr val="black">
                <a:alpha val="39000"/>
              </a:prstClr>
            </a:outerShdw>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Coordinates</a:t>
            </a:r>
            <a:endParaRPr lang="en-US" dirty="0">
              <a:solidFill>
                <a:schemeClr val="bg1">
                  <a:lumMod val="85000"/>
                  <a:lumOff val="15000"/>
                </a:schemeClr>
              </a:solidFill>
            </a:endParaRPr>
          </a:p>
        </p:txBody>
      </p:sp>
      <p:sp>
        <p:nvSpPr>
          <p:cNvPr id="19" name="Isosceles Triangle 18"/>
          <p:cNvSpPr/>
          <p:nvPr/>
        </p:nvSpPr>
        <p:spPr>
          <a:xfrm>
            <a:off x="2571736" y="2428868"/>
            <a:ext cx="1244160" cy="553018"/>
          </a:xfrm>
          <a:prstGeom prst="triangle">
            <a:avLst/>
          </a:prstGeom>
          <a:solidFill>
            <a:schemeClr val="bg1">
              <a:lumMod val="85000"/>
              <a:lumOff val="15000"/>
            </a:schemeClr>
          </a:solidFill>
          <a:ln>
            <a:solidFill>
              <a:srgbClr val="FF0000"/>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sz="1500" dirty="0" smtClean="0">
                <a:solidFill>
                  <a:schemeClr val="bg1">
                    <a:lumMod val="85000"/>
                    <a:lumOff val="15000"/>
                  </a:schemeClr>
                </a:solidFill>
              </a:rPr>
              <a:t>Field</a:t>
            </a:r>
            <a:endParaRPr lang="en-US" sz="1500" dirty="0">
              <a:solidFill>
                <a:schemeClr val="bg1">
                  <a:lumMod val="85000"/>
                  <a:lumOff val="15000"/>
                </a:schemeClr>
              </a:solidFill>
            </a:endParaRPr>
          </a:p>
        </p:txBody>
      </p:sp>
      <p:sp>
        <p:nvSpPr>
          <p:cNvPr id="20" name="TextBox 19"/>
          <p:cNvSpPr txBox="1"/>
          <p:nvPr/>
        </p:nvSpPr>
        <p:spPr>
          <a:xfrm>
            <a:off x="6507360" y="2184709"/>
            <a:ext cx="2488320" cy="3407743"/>
          </a:xfrm>
          <a:prstGeom prst="rect">
            <a:avLst/>
          </a:prstGeom>
          <a:noFill/>
        </p:spPr>
        <p:txBody>
          <a:bodyPr wrap="square" lIns="82945" tIns="41473" rIns="82945" bIns="41473" rtlCol="0">
            <a:spAutoFit/>
          </a:bodyPr>
          <a:lstStyle/>
          <a:p>
            <a:pPr marL="311045" indent="-311045">
              <a:lnSpc>
                <a:spcPct val="200000"/>
              </a:lnSpc>
              <a:buFont typeface="+mj-lt"/>
              <a:buAutoNum type="arabicPeriod"/>
            </a:pPr>
            <a:r>
              <a:rPr lang="en-US" dirty="0" smtClean="0"/>
              <a:t>Field</a:t>
            </a:r>
          </a:p>
          <a:p>
            <a:pPr marL="311045" indent="-311045">
              <a:lnSpc>
                <a:spcPct val="200000"/>
              </a:lnSpc>
              <a:buFont typeface="+mj-lt"/>
              <a:buAutoNum type="arabicPeriod"/>
            </a:pPr>
            <a:r>
              <a:rPr lang="en-US" dirty="0" smtClean="0"/>
              <a:t>Representation</a:t>
            </a:r>
          </a:p>
          <a:p>
            <a:pPr marL="311045" indent="-311045">
              <a:lnSpc>
                <a:spcPct val="200000"/>
              </a:lnSpc>
              <a:buFont typeface="+mj-lt"/>
              <a:buAutoNum type="arabicPeriod"/>
            </a:pPr>
            <a:r>
              <a:rPr lang="en-US" dirty="0" smtClean="0"/>
              <a:t>Skeleton</a:t>
            </a:r>
          </a:p>
          <a:p>
            <a:pPr marL="311045" indent="-311045">
              <a:lnSpc>
                <a:spcPct val="200000"/>
              </a:lnSpc>
              <a:buFont typeface="+mj-lt"/>
              <a:buAutoNum type="arabicPeriod"/>
            </a:pPr>
            <a:r>
              <a:rPr lang="en-US" dirty="0" smtClean="0">
                <a:solidFill>
                  <a:srgbClr val="FF0000"/>
                </a:solidFill>
              </a:rPr>
              <a:t>Grid object</a:t>
            </a:r>
          </a:p>
          <a:p>
            <a:pPr marL="311045" indent="-311045">
              <a:lnSpc>
                <a:spcPct val="200000"/>
              </a:lnSpc>
              <a:buFont typeface="+mj-lt"/>
              <a:buAutoNum type="arabicPeriod"/>
            </a:pPr>
            <a:r>
              <a:rPr lang="en-US" dirty="0" smtClean="0"/>
              <a:t>(Time) Slice</a:t>
            </a:r>
          </a:p>
          <a:p>
            <a:pPr marL="311045" indent="-311045">
              <a:lnSpc>
                <a:spcPct val="200000"/>
              </a:lnSpc>
              <a:buFont typeface="+mj-lt"/>
              <a:buAutoNum type="arabicPeriod"/>
            </a:pPr>
            <a:r>
              <a:rPr lang="en-US" dirty="0" smtClean="0"/>
              <a:t>Bundle</a:t>
            </a:r>
            <a:endParaRPr lang="en-US" dirty="0"/>
          </a:p>
        </p:txBody>
      </p:sp>
      <p:pic>
        <p:nvPicPr>
          <p:cNvPr id="12" name="Picture 6"/>
          <p:cNvPicPr>
            <a:picLocks noGrp="1" noChangeAspect="1" noChangeArrowheads="1"/>
          </p:cNvPicPr>
          <p:nvPr>
            <p:ph sz="quarter" idx="1"/>
          </p:nvPr>
        </p:nvPicPr>
        <p:blipFill>
          <a:blip r:embed="rId2" cstate="print"/>
          <a:stretch>
            <a:fillRect/>
          </a:stretch>
        </p:blipFill>
        <p:spPr>
          <a:xfrm>
            <a:off x="4192568" y="3486657"/>
            <a:ext cx="955496" cy="806439"/>
          </a:xfrm>
          <a:noFill/>
          <a:ln/>
          <a:scene3d>
            <a:camera prst="perspectiveRelaxedModerately">
              <a:rot lat="18600000" lon="0" rev="0"/>
            </a:camera>
            <a:lightRig rig="sunrise" dir="t"/>
          </a:scene3d>
          <a:sp3d extrusionH="38100" prstMaterial="dkEdge">
            <a:bevelT prst="relaxedInset"/>
          </a:sp3d>
        </p:spPr>
      </p:pic>
      <p:pic>
        <p:nvPicPr>
          <p:cNvPr id="14" name="Picture 4"/>
          <p:cNvPicPr>
            <a:picLocks noChangeAspect="1" noChangeArrowheads="1"/>
          </p:cNvPicPr>
          <p:nvPr/>
        </p:nvPicPr>
        <p:blipFill>
          <a:blip r:embed="rId3" cstate="print"/>
          <a:srcRect/>
          <a:stretch>
            <a:fillRect/>
          </a:stretch>
        </p:blipFill>
        <p:spPr>
          <a:xfrm>
            <a:off x="571472" y="3429000"/>
            <a:ext cx="1360976" cy="867465"/>
          </a:xfrm>
          <a:prstGeom prst="rect">
            <a:avLst/>
          </a:prstGeom>
          <a:scene3d>
            <a:camera prst="perspectiveRelaxedModerately">
              <a:rot lat="18600000" lon="0" rev="0"/>
            </a:camera>
            <a:lightRig rig="sunrise" dir="t"/>
          </a:scene3d>
          <a:sp3d extrusionH="38100" prstMaterial="dkEdge">
            <a:bevelT prst="relaxedInset"/>
          </a:sp3d>
        </p:spPr>
      </p:pic>
      <p:pic>
        <p:nvPicPr>
          <p:cNvPr id="17" name="Picture 8"/>
          <p:cNvPicPr>
            <a:picLocks noChangeAspect="1" noChangeArrowheads="1"/>
          </p:cNvPicPr>
          <p:nvPr/>
        </p:nvPicPr>
        <p:blipFill>
          <a:blip r:embed="rId4" cstate="print"/>
          <a:srcRect/>
          <a:stretch>
            <a:fillRect/>
          </a:stretch>
        </p:blipFill>
        <p:spPr>
          <a:xfrm>
            <a:off x="5214942" y="3429000"/>
            <a:ext cx="1168545" cy="893039"/>
          </a:xfrm>
          <a:prstGeom prst="rect">
            <a:avLst/>
          </a:prstGeom>
          <a:noFill/>
          <a:ln/>
          <a:scene3d>
            <a:camera prst="perspectiveRelaxedModerately">
              <a:rot lat="18600000" lon="0" rev="0"/>
            </a:camera>
            <a:lightRig rig="sunrise" dir="t"/>
          </a:scene3d>
          <a:sp3d extrusionH="38100" prstMaterial="dkEdge">
            <a:bevelT prst="relaxedInset"/>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lvl="1">
              <a:buNone/>
            </a:pPr>
            <a:endParaRPr lang="en-US" dirty="0" smtClean="0"/>
          </a:p>
          <a:p>
            <a:pPr lvl="2"/>
            <a:r>
              <a:rPr lang="en-US" dirty="0" smtClean="0"/>
              <a:t>The Problem</a:t>
            </a:r>
          </a:p>
          <a:p>
            <a:pPr lvl="2"/>
            <a:r>
              <a:rPr lang="en-US" dirty="0" smtClean="0"/>
              <a:t>Mathematics for Visualization</a:t>
            </a:r>
            <a:endParaRPr lang="en-US" dirty="0"/>
          </a:p>
          <a:p>
            <a:pPr lvl="2"/>
            <a:r>
              <a:rPr lang="en-US" dirty="0" smtClean="0"/>
              <a:t>The Fiber Bundle data model</a:t>
            </a:r>
          </a:p>
          <a:p>
            <a:pPr lvl="2"/>
            <a:r>
              <a:rPr lang="en-US" dirty="0" smtClean="0"/>
              <a:t>HDF5</a:t>
            </a:r>
          </a:p>
          <a:p>
            <a:pPr lvl="2"/>
            <a:r>
              <a:rPr lang="en-US" dirty="0" smtClean="0"/>
              <a:t>Mapping the Fiber Bundle model to HDF5</a:t>
            </a:r>
          </a:p>
          <a:p>
            <a:pPr lvl="3"/>
            <a:r>
              <a:rPr lang="en-US" dirty="0" smtClean="0"/>
              <a:t>Basics</a:t>
            </a:r>
          </a:p>
          <a:p>
            <a:pPr lvl="3"/>
            <a:r>
              <a:rPr lang="en-US" dirty="0" smtClean="0"/>
              <a:t>Extensions</a:t>
            </a:r>
          </a:p>
          <a:p>
            <a:pPr lvl="3"/>
            <a:r>
              <a:rPr lang="en-US" dirty="0" smtClean="0"/>
              <a:t>F5 API</a:t>
            </a:r>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5B6AFFD9-6A66-42C0-9EF3-985C47ED6E89}" type="slidenum">
              <a:rPr lang="de-DE" smtClean="0"/>
              <a:pPr/>
              <a:t>3</a:t>
            </a:fld>
            <a:endParaRPr lang="de-D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Grid Objects as Fibers of a two-dimensional Parameter Space</a:t>
            </a:r>
            <a:endParaRPr lang="en-US" dirty="0"/>
          </a:p>
        </p:txBody>
      </p:sp>
      <p:sp>
        <p:nvSpPr>
          <p:cNvPr id="3" name="Content Placeholder 2"/>
          <p:cNvSpPr>
            <a:spLocks noGrp="1"/>
          </p:cNvSpPr>
          <p:nvPr>
            <p:ph idx="1"/>
          </p:nvPr>
        </p:nvSpPr>
        <p:spPr/>
        <p:txBody>
          <a:bodyPr/>
          <a:lstStyle/>
          <a:p>
            <a:r>
              <a:rPr lang="en-US" dirty="0" smtClean="0"/>
              <a:t>Evolutions and Identifiers</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30</a:t>
            </a:fld>
            <a:endParaRPr lang="de-DE"/>
          </a:p>
        </p:txBody>
      </p:sp>
      <p:sp>
        <p:nvSpPr>
          <p:cNvPr id="6" name="Oval 5"/>
          <p:cNvSpPr>
            <a:spLocks noChangeArrowheads="1"/>
          </p:cNvSpPr>
          <p:nvPr/>
        </p:nvSpPr>
        <p:spPr bwMode="auto">
          <a:xfrm>
            <a:off x="928598" y="2786058"/>
            <a:ext cx="7786806" cy="3857652"/>
          </a:xfrm>
          <a:prstGeom prst="ellipse">
            <a:avLst/>
          </a:prstGeom>
          <a:solidFill>
            <a:schemeClr val="bg1">
              <a:lumMod val="85000"/>
              <a:lumOff val="15000"/>
            </a:schemeClr>
          </a:solidFill>
          <a:ln w="9525">
            <a:noFill/>
            <a:round/>
            <a:headEnd/>
            <a:tailEnd/>
          </a:ln>
          <a:effectLst/>
          <a:scene3d>
            <a:camera prst="perspectiveRelaxed"/>
            <a:lightRig rig="threePt" dir="t"/>
          </a:scene3d>
          <a:sp3d>
            <a:bevelT/>
            <a:bevelB prst="relaxedInset"/>
          </a:sp3d>
        </p:spPr>
        <p:txBody>
          <a:bodyPr wrap="none" lIns="90000" tIns="46800" rIns="90000" bIns="46800" anchor="ctr"/>
          <a:lstStyle/>
          <a:p>
            <a:pPr algn="ctr"/>
            <a:r>
              <a:rPr lang="en-US" dirty="0" smtClean="0"/>
              <a:t>Fiber Bundle</a:t>
            </a:r>
            <a:endParaRPr lang="en-US" dirty="0"/>
          </a:p>
        </p:txBody>
      </p:sp>
      <p:sp>
        <p:nvSpPr>
          <p:cNvPr id="7" name="Oval 5"/>
          <p:cNvSpPr>
            <a:spLocks noChangeArrowheads="1"/>
          </p:cNvSpPr>
          <p:nvPr/>
        </p:nvSpPr>
        <p:spPr bwMode="auto">
          <a:xfrm>
            <a:off x="1714480" y="4929198"/>
            <a:ext cx="6286544" cy="1000132"/>
          </a:xfrm>
          <a:prstGeom prst="ellipse">
            <a:avLst/>
          </a:prstGeom>
          <a:solidFill>
            <a:srgbClr val="3333CC"/>
          </a:solidFill>
          <a:ln w="9525">
            <a:noFill/>
            <a:round/>
            <a:headEnd/>
            <a:tailEnd/>
          </a:ln>
          <a:effectLst/>
          <a:scene3d>
            <a:camera prst="perspectiveRelaxed"/>
            <a:lightRig rig="threePt" dir="t"/>
          </a:scene3d>
          <a:sp3d>
            <a:bevelT/>
            <a:bevelB prst="relaxedInset"/>
          </a:sp3d>
        </p:spPr>
        <p:txBody>
          <a:bodyPr wrap="none" lIns="90000" tIns="46800" rIns="90000" bIns="46800" anchor="ctr"/>
          <a:lstStyle/>
          <a:p>
            <a:pPr algn="ctr"/>
            <a:r>
              <a:rPr lang="en-US" dirty="0" smtClean="0"/>
              <a:t>T=0.0</a:t>
            </a:r>
            <a:endParaRPr lang="en-US" dirty="0"/>
          </a:p>
        </p:txBody>
      </p:sp>
      <p:sp>
        <p:nvSpPr>
          <p:cNvPr id="8" name="Oval 5"/>
          <p:cNvSpPr>
            <a:spLocks noChangeArrowheads="1"/>
          </p:cNvSpPr>
          <p:nvPr/>
        </p:nvSpPr>
        <p:spPr bwMode="auto">
          <a:xfrm>
            <a:off x="1857356" y="4071942"/>
            <a:ext cx="6072198" cy="857256"/>
          </a:xfrm>
          <a:prstGeom prst="ellipse">
            <a:avLst/>
          </a:prstGeom>
          <a:solidFill>
            <a:srgbClr val="3333CC"/>
          </a:solidFill>
          <a:ln w="9525">
            <a:noFill/>
            <a:round/>
            <a:headEnd/>
            <a:tailEnd/>
          </a:ln>
          <a:effectLst/>
          <a:scene3d>
            <a:camera prst="perspectiveRelaxed"/>
            <a:lightRig rig="threePt" dir="t"/>
          </a:scene3d>
          <a:sp3d>
            <a:bevelT/>
            <a:bevelB prst="relaxedInset"/>
          </a:sp3d>
        </p:spPr>
        <p:txBody>
          <a:bodyPr wrap="none" lIns="90000" tIns="46800" rIns="90000" bIns="46800" anchor="ctr"/>
          <a:lstStyle/>
          <a:p>
            <a:pPr algn="ctr"/>
            <a:r>
              <a:rPr lang="en-US" dirty="0" smtClean="0"/>
              <a:t>T=0.4</a:t>
            </a:r>
            <a:endParaRPr lang="en-US" dirty="0"/>
          </a:p>
        </p:txBody>
      </p:sp>
      <p:sp>
        <p:nvSpPr>
          <p:cNvPr id="9" name="Oval 5"/>
          <p:cNvSpPr>
            <a:spLocks noChangeArrowheads="1"/>
          </p:cNvSpPr>
          <p:nvPr/>
        </p:nvSpPr>
        <p:spPr bwMode="auto">
          <a:xfrm>
            <a:off x="1643042" y="2928934"/>
            <a:ext cx="6429420" cy="1285884"/>
          </a:xfrm>
          <a:prstGeom prst="ellipse">
            <a:avLst/>
          </a:prstGeom>
          <a:solidFill>
            <a:srgbClr val="3333CC"/>
          </a:solidFill>
          <a:ln w="9525">
            <a:noFill/>
            <a:round/>
            <a:headEnd/>
            <a:tailEnd/>
          </a:ln>
          <a:effectLst/>
          <a:scene3d>
            <a:camera prst="perspectiveRelaxed"/>
            <a:lightRig rig="threePt" dir="t"/>
          </a:scene3d>
          <a:sp3d>
            <a:bevelT/>
            <a:bevelB prst="relaxedInset"/>
          </a:sp3d>
        </p:spPr>
        <p:txBody>
          <a:bodyPr wrap="none" lIns="90000" tIns="46800" rIns="90000" bIns="46800" anchor="ctr"/>
          <a:lstStyle/>
          <a:p>
            <a:pPr algn="ctr"/>
            <a:r>
              <a:rPr lang="en-US" dirty="0" smtClean="0"/>
              <a:t>T=0.8</a:t>
            </a:r>
            <a:endParaRPr lang="en-US" dirty="0"/>
          </a:p>
        </p:txBody>
      </p:sp>
      <p:sp>
        <p:nvSpPr>
          <p:cNvPr id="13" name="Up Arrow 12"/>
          <p:cNvSpPr/>
          <p:nvPr/>
        </p:nvSpPr>
        <p:spPr>
          <a:xfrm>
            <a:off x="357158" y="2786058"/>
            <a:ext cx="500066" cy="3214710"/>
          </a:xfrm>
          <a:prstGeom prst="upArrow">
            <a:avLst/>
          </a:prstGeom>
          <a:solidFill>
            <a:schemeClr val="tx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chorCtr="0">
            <a:noAutofit/>
          </a:bodyPr>
          <a:lstStyle/>
          <a:p>
            <a:pPr algn="ctr"/>
            <a:r>
              <a:rPr lang="en-US" dirty="0" smtClean="0">
                <a:solidFill>
                  <a:schemeClr val="bg1"/>
                </a:solidFill>
              </a:rPr>
              <a:t>Time</a:t>
            </a:r>
            <a:endParaRPr lang="en-US" dirty="0">
              <a:solidFill>
                <a:schemeClr val="bg1"/>
              </a:solidFill>
            </a:endParaRPr>
          </a:p>
        </p:txBody>
      </p:sp>
      <p:pic>
        <p:nvPicPr>
          <p:cNvPr id="18" name="Picture 4"/>
          <p:cNvPicPr>
            <a:picLocks noChangeAspect="1" noChangeArrowheads="1"/>
          </p:cNvPicPr>
          <p:nvPr/>
        </p:nvPicPr>
        <p:blipFill>
          <a:blip r:embed="rId2" cstate="print"/>
          <a:srcRect/>
          <a:stretch>
            <a:fillRect/>
          </a:stretch>
        </p:blipFill>
        <p:spPr>
          <a:xfrm>
            <a:off x="3000363" y="5072074"/>
            <a:ext cx="1392627" cy="581713"/>
          </a:xfrm>
          <a:prstGeom prst="rect">
            <a:avLst/>
          </a:prstGeom>
          <a:scene3d>
            <a:camera prst="perspectiveRelaxedModerately">
              <a:rot lat="18600000" lon="0" rev="0"/>
            </a:camera>
            <a:lightRig rig="sunrise" dir="t"/>
          </a:scene3d>
          <a:sp3d extrusionH="38100" prstMaterial="dkEdge">
            <a:bevelT prst="relaxedInset"/>
          </a:sp3d>
        </p:spPr>
      </p:pic>
      <p:pic>
        <p:nvPicPr>
          <p:cNvPr id="19" name="Picture 4"/>
          <p:cNvPicPr>
            <a:picLocks noChangeAspect="1" noChangeArrowheads="1"/>
          </p:cNvPicPr>
          <p:nvPr/>
        </p:nvPicPr>
        <p:blipFill>
          <a:blip r:embed="rId2" cstate="print"/>
          <a:srcRect/>
          <a:stretch>
            <a:fillRect/>
          </a:stretch>
        </p:blipFill>
        <p:spPr>
          <a:xfrm>
            <a:off x="3000364" y="4000504"/>
            <a:ext cx="1360976" cy="867465"/>
          </a:xfrm>
          <a:prstGeom prst="rect">
            <a:avLst/>
          </a:prstGeom>
          <a:scene3d>
            <a:camera prst="perspectiveRelaxedModerately">
              <a:rot lat="18600000" lon="0" rev="0"/>
            </a:camera>
            <a:lightRig rig="sunrise" dir="t"/>
          </a:scene3d>
          <a:sp3d extrusionH="38100" prstMaterial="dkEdge">
            <a:bevelT prst="relaxedInset"/>
          </a:sp3d>
        </p:spPr>
      </p:pic>
      <p:pic>
        <p:nvPicPr>
          <p:cNvPr id="20" name="Picture 4"/>
          <p:cNvPicPr>
            <a:picLocks noChangeAspect="1" noChangeArrowheads="1"/>
          </p:cNvPicPr>
          <p:nvPr/>
        </p:nvPicPr>
        <p:blipFill>
          <a:blip r:embed="rId2" cstate="print"/>
          <a:srcRect/>
          <a:stretch>
            <a:fillRect/>
          </a:stretch>
        </p:blipFill>
        <p:spPr>
          <a:xfrm>
            <a:off x="2987824" y="2786058"/>
            <a:ext cx="1360976" cy="1367531"/>
          </a:xfrm>
          <a:prstGeom prst="rect">
            <a:avLst/>
          </a:prstGeom>
          <a:scene3d>
            <a:camera prst="perspectiveRelaxedModerately">
              <a:rot lat="18600000" lon="0" rev="0"/>
            </a:camera>
            <a:lightRig rig="sunrise" dir="t"/>
          </a:scene3d>
          <a:sp3d extrusionH="38100" prstMaterial="dkEdge">
            <a:bevelT prst="relaxedInset"/>
          </a:sp3d>
        </p:spPr>
      </p:pic>
      <p:pic>
        <p:nvPicPr>
          <p:cNvPr id="21" name="Picture 6"/>
          <p:cNvPicPr>
            <a:picLocks noChangeAspect="1" noChangeArrowheads="1"/>
          </p:cNvPicPr>
          <p:nvPr/>
        </p:nvPicPr>
        <p:blipFill>
          <a:blip r:embed="rId3" cstate="print"/>
          <a:stretch>
            <a:fillRect/>
          </a:stretch>
        </p:blipFill>
        <p:spPr>
          <a:xfrm>
            <a:off x="5497191" y="5072074"/>
            <a:ext cx="730993" cy="602937"/>
          </a:xfrm>
          <a:prstGeom prst="rect">
            <a:avLst/>
          </a:prstGeom>
          <a:noFill/>
          <a:ln/>
          <a:scene3d>
            <a:camera prst="perspectiveRelaxedModerately">
              <a:rot lat="18600000" lon="0" rev="0"/>
            </a:camera>
            <a:lightRig rig="sunrise" dir="t"/>
          </a:scene3d>
          <a:sp3d extrusionH="38100" prstMaterial="dkEdge">
            <a:bevelT prst="relaxedInset"/>
          </a:sp3d>
        </p:spPr>
      </p:pic>
      <p:pic>
        <p:nvPicPr>
          <p:cNvPr id="22" name="Picture 6"/>
          <p:cNvPicPr>
            <a:picLocks noChangeAspect="1" noChangeArrowheads="1"/>
          </p:cNvPicPr>
          <p:nvPr/>
        </p:nvPicPr>
        <p:blipFill>
          <a:blip r:embed="rId4" cstate="print"/>
          <a:stretch>
            <a:fillRect/>
          </a:stretch>
        </p:blipFill>
        <p:spPr>
          <a:xfrm>
            <a:off x="5344696" y="4071942"/>
            <a:ext cx="955496" cy="735001"/>
          </a:xfrm>
          <a:prstGeom prst="rect">
            <a:avLst/>
          </a:prstGeom>
          <a:noFill/>
          <a:ln/>
          <a:scene3d>
            <a:camera prst="perspectiveRelaxedModerately">
              <a:rot lat="18600000" lon="0" rev="0"/>
            </a:camera>
            <a:lightRig rig="sunrise" dir="t"/>
          </a:scene3d>
          <a:sp3d extrusionH="38100" prstMaterial="dkEdge">
            <a:bevelT prst="relaxedInset"/>
          </a:sp3d>
        </p:spPr>
      </p:pic>
      <p:pic>
        <p:nvPicPr>
          <p:cNvPr id="23" name="Picture 6"/>
          <p:cNvPicPr>
            <a:picLocks noChangeAspect="1" noChangeArrowheads="1"/>
          </p:cNvPicPr>
          <p:nvPr/>
        </p:nvPicPr>
        <p:blipFill>
          <a:blip r:embed="rId5" cstate="print"/>
          <a:stretch>
            <a:fillRect/>
          </a:stretch>
        </p:blipFill>
        <p:spPr>
          <a:xfrm>
            <a:off x="5344696" y="2857496"/>
            <a:ext cx="955496" cy="1235067"/>
          </a:xfrm>
          <a:prstGeom prst="rect">
            <a:avLst/>
          </a:prstGeom>
          <a:noFill/>
          <a:ln/>
          <a:scene3d>
            <a:camera prst="perspectiveRelaxedModerately">
              <a:rot lat="18600000" lon="0" rev="0"/>
            </a:camera>
            <a:lightRig rig="sunrise" dir="t"/>
          </a:scene3d>
          <a:sp3d extrusionH="38100" prstMaterial="dkEdge">
            <a:bevelT prst="relaxedInset"/>
          </a:sp3d>
        </p:spPr>
      </p:pic>
      <p:pic>
        <p:nvPicPr>
          <p:cNvPr id="24" name="Picture 8"/>
          <p:cNvPicPr>
            <a:picLocks noChangeAspect="1" noChangeArrowheads="1"/>
          </p:cNvPicPr>
          <p:nvPr/>
        </p:nvPicPr>
        <p:blipFill>
          <a:blip r:embed="rId6" cstate="print"/>
          <a:srcRect/>
          <a:stretch>
            <a:fillRect/>
          </a:stretch>
        </p:blipFill>
        <p:spPr>
          <a:xfrm>
            <a:off x="6792243" y="5072074"/>
            <a:ext cx="804093" cy="600547"/>
          </a:xfrm>
          <a:prstGeom prst="rect">
            <a:avLst/>
          </a:prstGeom>
          <a:noFill/>
          <a:ln/>
          <a:scene3d>
            <a:camera prst="perspectiveRelaxedModerately">
              <a:rot lat="18600000" lon="0" rev="0"/>
            </a:camera>
            <a:lightRig rig="sunrise" dir="t"/>
          </a:scene3d>
          <a:sp3d extrusionH="38100" prstMaterial="dkEdge">
            <a:bevelT prst="relaxedInset"/>
          </a:sp3d>
        </p:spPr>
      </p:pic>
      <p:pic>
        <p:nvPicPr>
          <p:cNvPr id="25" name="Picture 8"/>
          <p:cNvPicPr>
            <a:picLocks noChangeAspect="1" noChangeArrowheads="1"/>
          </p:cNvPicPr>
          <p:nvPr/>
        </p:nvPicPr>
        <p:blipFill>
          <a:blip r:embed="rId7" cstate="print"/>
          <a:srcRect/>
          <a:stretch>
            <a:fillRect/>
          </a:stretch>
        </p:blipFill>
        <p:spPr>
          <a:xfrm>
            <a:off x="6598484" y="4214818"/>
            <a:ext cx="1285884" cy="457671"/>
          </a:xfrm>
          <a:prstGeom prst="rect">
            <a:avLst/>
          </a:prstGeom>
          <a:noFill/>
          <a:ln/>
          <a:scene3d>
            <a:camera prst="perspectiveRelaxedModerately">
              <a:rot lat="18600000" lon="0" rev="0"/>
            </a:camera>
            <a:lightRig rig="sunrise" dir="t"/>
          </a:scene3d>
          <a:sp3d extrusionH="38100" prstMaterial="dkEdge">
            <a:bevelT prst="relaxedInset"/>
          </a:sp3d>
        </p:spPr>
      </p:pic>
      <p:pic>
        <p:nvPicPr>
          <p:cNvPr id="26" name="Picture 8"/>
          <p:cNvPicPr>
            <a:picLocks noChangeAspect="1" noChangeArrowheads="1"/>
          </p:cNvPicPr>
          <p:nvPr/>
        </p:nvPicPr>
        <p:blipFill>
          <a:blip r:embed="rId7" cstate="print"/>
          <a:srcRect/>
          <a:stretch>
            <a:fillRect/>
          </a:stretch>
        </p:blipFill>
        <p:spPr>
          <a:xfrm>
            <a:off x="6597308" y="3143248"/>
            <a:ext cx="2007140" cy="714380"/>
          </a:xfrm>
          <a:prstGeom prst="rect">
            <a:avLst/>
          </a:prstGeom>
          <a:noFill/>
          <a:ln/>
          <a:scene3d>
            <a:camera prst="perspectiveRelaxedModerately">
              <a:rot lat="18600000" lon="0" rev="0"/>
            </a:camera>
            <a:lightRig rig="sunrise" dir="t"/>
          </a:scene3d>
          <a:sp3d extrusionH="38100" prstMaterial="dkEdge">
            <a:bevelT prst="relaxedInset"/>
          </a:sp3d>
        </p:spPr>
      </p:pic>
      <p:sp>
        <p:nvSpPr>
          <p:cNvPr id="32" name="Left-Right Arrow 31"/>
          <p:cNvSpPr/>
          <p:nvPr/>
        </p:nvSpPr>
        <p:spPr>
          <a:xfrm>
            <a:off x="4214810" y="2071678"/>
            <a:ext cx="714380" cy="214314"/>
          </a:xfrm>
          <a:prstGeom prst="leftRightArrow">
            <a:avLst/>
          </a:prstGeom>
          <a:solidFill>
            <a:schemeClr val="bg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Down Arrow 32"/>
          <p:cNvSpPr/>
          <p:nvPr/>
        </p:nvSpPr>
        <p:spPr>
          <a:xfrm>
            <a:off x="1571604" y="2071678"/>
            <a:ext cx="214314" cy="714380"/>
          </a:xfrm>
          <a:prstGeom prst="upDownArrow">
            <a:avLst/>
          </a:prstGeom>
          <a:solidFill>
            <a:schemeClr val="bg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rot="5400000">
            <a:off x="4477953" y="3249685"/>
            <a:ext cx="500066" cy="6312764"/>
          </a:xfrm>
          <a:prstGeom prst="upArrow">
            <a:avLst/>
          </a:prstGeom>
          <a:solidFill>
            <a:schemeClr val="tx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chorCtr="0">
            <a:noAutofit/>
          </a:bodyPr>
          <a:lstStyle/>
          <a:p>
            <a:pPr algn="ctr"/>
            <a:r>
              <a:rPr lang="en-US" dirty="0" smtClean="0">
                <a:solidFill>
                  <a:schemeClr val="bg1"/>
                </a:solidFill>
              </a:rPr>
              <a:t>Grid Identifier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Iterations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8699460"/>
              </p:ext>
            </p:extLst>
          </p:nvPr>
        </p:nvGraphicFramePr>
        <p:xfrm>
          <a:off x="539552" y="1484784"/>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B6AFFD9-6A66-42C0-9EF3-985C47ED6E89}" type="slidenum">
              <a:rPr lang="de-DE" smtClean="0"/>
              <a:pPr/>
              <a:t>31</a:t>
            </a:fld>
            <a:endParaRPr lang="de-DE"/>
          </a:p>
        </p:txBody>
      </p:sp>
    </p:spTree>
    <p:extLst>
      <p:ext uri="{BB962C8B-B14F-4D97-AF65-F5344CB8AC3E}">
        <p14:creationId xmlns:p14="http://schemas.microsoft.com/office/powerpoint/2010/main" val="4017756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tIns="41473" bIns="41473"/>
          <a:lstStyle/>
          <a:p>
            <a:r>
              <a:rPr lang="en-US" dirty="0"/>
              <a:t>Structure of </a:t>
            </a:r>
            <a:r>
              <a:rPr lang="en-US" dirty="0" smtClean="0"/>
              <a:t>a Grid Object</a:t>
            </a:r>
            <a:endParaRPr lang="en-US" dirty="0"/>
          </a:p>
        </p:txBody>
      </p:sp>
      <p:sp>
        <p:nvSpPr>
          <p:cNvPr id="97283" name="Rectangle 3"/>
          <p:cNvSpPr>
            <a:spLocks noGrp="1" noChangeArrowheads="1"/>
          </p:cNvSpPr>
          <p:nvPr>
            <p:ph type="body" idx="1"/>
          </p:nvPr>
        </p:nvSpPr>
        <p:spPr>
          <a:xfrm>
            <a:off x="685800" y="1412776"/>
            <a:ext cx="6629400" cy="2139712"/>
          </a:xfrm>
        </p:spPr>
        <p:txBody>
          <a:bodyPr lIns="82945" tIns="41473" rIns="82945" bIns="41473">
            <a:normAutofit fontScale="92500" lnSpcReduction="20000"/>
          </a:bodyPr>
          <a:lstStyle/>
          <a:p>
            <a:pPr marL="604809" indent="-604809">
              <a:buNone/>
            </a:pPr>
            <a:r>
              <a:rPr lang="en-US" dirty="0"/>
              <a:t>Consider </a:t>
            </a:r>
            <a:r>
              <a:rPr lang="en-US" i="1" dirty="0"/>
              <a:t>discrete</a:t>
            </a:r>
            <a:r>
              <a:rPr lang="en-US" dirty="0"/>
              <a:t> </a:t>
            </a:r>
            <a:r>
              <a:rPr lang="en-US" dirty="0" smtClean="0"/>
              <a:t>base space</a:t>
            </a:r>
            <a:r>
              <a:rPr lang="en-US" dirty="0"/>
              <a:t>:</a:t>
            </a:r>
          </a:p>
          <a:p>
            <a:pPr marL="604809" indent="-604809">
              <a:buFontTx/>
              <a:buAutoNum type="arabicPeriod"/>
            </a:pPr>
            <a:endParaRPr lang="en-US" dirty="0"/>
          </a:p>
          <a:p>
            <a:pPr marL="604809" indent="-604809">
              <a:buFontTx/>
              <a:buAutoNum type="arabicPeriod"/>
            </a:pPr>
            <a:r>
              <a:rPr lang="en-US" dirty="0"/>
              <a:t>Definition “k-cell”</a:t>
            </a:r>
          </a:p>
          <a:p>
            <a:pPr marL="604809" indent="-604809">
              <a:buFontTx/>
              <a:buAutoNum type="arabicPeriod"/>
            </a:pPr>
            <a:r>
              <a:rPr lang="en-US" dirty="0"/>
              <a:t>Definition “incident”</a:t>
            </a:r>
          </a:p>
          <a:p>
            <a:pPr marL="604809" indent="-604809">
              <a:buFontTx/>
              <a:buAutoNum type="arabicPeriod"/>
            </a:pPr>
            <a:r>
              <a:rPr lang="en-US" dirty="0"/>
              <a:t>Definition “adjacent”</a:t>
            </a:r>
          </a:p>
          <a:p>
            <a:pPr marL="604809" indent="-604809">
              <a:buFontTx/>
              <a:buAutoNum type="arabicPeriod"/>
            </a:pPr>
            <a:r>
              <a:rPr lang="en-US" dirty="0"/>
              <a:t>Definition “n-Skeleton”</a:t>
            </a:r>
          </a:p>
          <a:p>
            <a:pPr marL="604809" indent="-604809">
              <a:buFontTx/>
              <a:buAutoNum type="arabicPeriod"/>
            </a:pPr>
            <a:r>
              <a:rPr lang="en-US" dirty="0"/>
              <a:t>Definition “CW-Complex”</a:t>
            </a:r>
          </a:p>
        </p:txBody>
      </p:sp>
    </p:spTree>
    <p:extLst>
      <p:ext uri="{BB962C8B-B14F-4D97-AF65-F5344CB8AC3E}">
        <p14:creationId xmlns:p14="http://schemas.microsoft.com/office/powerpoint/2010/main" val="807827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 </a:t>
            </a:r>
            <a:r>
              <a:rPr lang="en-US" dirty="0" err="1" smtClean="0"/>
              <a:t>cw</a:t>
            </a:r>
            <a:r>
              <a:rPr lang="en-US" dirty="0" smtClean="0"/>
              <a:t>-Complex</a:t>
            </a:r>
            <a:endParaRPr lang="en-US" dirty="0"/>
          </a:p>
        </p:txBody>
      </p:sp>
      <p:sp>
        <p:nvSpPr>
          <p:cNvPr id="3" name="Content Placeholder 2"/>
          <p:cNvSpPr>
            <a:spLocks noGrp="1"/>
          </p:cNvSpPr>
          <p:nvPr>
            <p:ph idx="1"/>
          </p:nvPr>
        </p:nvSpPr>
        <p:spPr>
          <a:xfrm>
            <a:off x="457200" y="1600201"/>
            <a:ext cx="7467600" cy="1757362"/>
          </a:xfrm>
        </p:spPr>
        <p:txBody>
          <a:bodyPr>
            <a:normAutofit/>
          </a:bodyPr>
          <a:lstStyle/>
          <a:p>
            <a:r>
              <a:rPr lang="en-US" dirty="0" smtClean="0"/>
              <a:t>Discretized n-dimensional Manifold</a:t>
            </a:r>
          </a:p>
          <a:p>
            <a:r>
              <a:rPr lang="en-US" dirty="0" smtClean="0"/>
              <a:t>Concept of k-cells with adjacency</a:t>
            </a:r>
          </a:p>
          <a:p>
            <a:r>
              <a:rPr lang="en-US" dirty="0" smtClean="0"/>
              <a:t>Hierarchy of k-Skeletons, k=0…N</a:t>
            </a:r>
          </a:p>
          <a:p>
            <a:pPr lvl="2"/>
            <a:endParaRPr lang="en-US" dirty="0" smtClean="0"/>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33</a:t>
            </a:fld>
            <a:endParaRPr lang="de-DE" dirty="0"/>
          </a:p>
        </p:txBody>
      </p:sp>
      <p:sp>
        <p:nvSpPr>
          <p:cNvPr id="5" name="Parallelogram 4"/>
          <p:cNvSpPr/>
          <p:nvPr/>
        </p:nvSpPr>
        <p:spPr>
          <a:xfrm rot="5400000" flipV="1">
            <a:off x="3679025" y="4057488"/>
            <a:ext cx="928694" cy="428628"/>
          </a:xfrm>
          <a:prstGeom prst="parallelogram">
            <a:avLst>
              <a:gd name="adj" fmla="val 88823"/>
            </a:avLst>
          </a:prstGeom>
          <a:solidFill>
            <a:schemeClr val="tx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429124" y="3786190"/>
            <a:ext cx="500066" cy="571504"/>
          </a:xfrm>
          <a:prstGeom prst="rect">
            <a:avLst/>
          </a:prstGeom>
          <a:solidFill>
            <a:schemeClr val="tx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p:cNvSpPr/>
          <p:nvPr/>
        </p:nvSpPr>
        <p:spPr>
          <a:xfrm>
            <a:off x="4000496" y="4429132"/>
            <a:ext cx="928694" cy="357190"/>
          </a:xfrm>
          <a:prstGeom prst="parallelogram">
            <a:avLst>
              <a:gd name="adj" fmla="val 112329"/>
            </a:avLst>
          </a:prstGeom>
          <a:solidFill>
            <a:schemeClr val="tx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ube 13"/>
          <p:cNvSpPr/>
          <p:nvPr/>
        </p:nvSpPr>
        <p:spPr>
          <a:xfrm>
            <a:off x="5715008" y="3714752"/>
            <a:ext cx="1428760" cy="1214446"/>
          </a:xfrm>
          <a:prstGeom prst="cube">
            <a:avLst>
              <a:gd name="adj" fmla="val 40923"/>
            </a:avLst>
          </a:prstGeom>
          <a:solidFill>
            <a:schemeClr val="tx1">
              <a:alpha val="65000"/>
            </a:schemeClr>
          </a:solidFill>
          <a:ln>
            <a:solidFill>
              <a:schemeClr val="accent1">
                <a:shade val="50000"/>
              </a:schemeClr>
            </a:solidFill>
          </a:ln>
          <a:effectLst>
            <a:outerShdw blurRad="50800" dist="38100" dir="2700000" algn="tl" rotWithShape="0">
              <a:prstClr val="black">
                <a:alpha val="40000"/>
              </a:prstClr>
            </a:outerShdw>
          </a:effectLst>
          <a:scene3d>
            <a:camera prst="perspectiveAbove"/>
            <a:lightRig rig="threeP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p:nvGrpSpPr>
        <p:grpSpPr>
          <a:xfrm>
            <a:off x="1071538" y="3714752"/>
            <a:ext cx="785818" cy="1143008"/>
            <a:chOff x="357158" y="4286256"/>
            <a:chExt cx="785818" cy="1143008"/>
          </a:xfrm>
        </p:grpSpPr>
        <p:sp>
          <p:nvSpPr>
            <p:cNvPr id="15" name="Flowchart: Connector 14"/>
            <p:cNvSpPr/>
            <p:nvPr/>
          </p:nvSpPr>
          <p:spPr>
            <a:xfrm>
              <a:off x="357158" y="5357826"/>
              <a:ext cx="71438" cy="71438"/>
            </a:xfrm>
            <a:prstGeom prst="flowChartConnector">
              <a:avLst/>
            </a:prstGeom>
            <a:solidFill>
              <a:schemeClr val="tx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p:cNvSpPr/>
            <p:nvPr/>
          </p:nvSpPr>
          <p:spPr>
            <a:xfrm>
              <a:off x="857224" y="5357826"/>
              <a:ext cx="71438" cy="71438"/>
            </a:xfrm>
            <a:prstGeom prst="flowChartConnector">
              <a:avLst/>
            </a:prstGeom>
            <a:solidFill>
              <a:schemeClr val="tx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Connector 23"/>
            <p:cNvSpPr/>
            <p:nvPr/>
          </p:nvSpPr>
          <p:spPr>
            <a:xfrm>
              <a:off x="571472" y="5000636"/>
              <a:ext cx="71438" cy="71438"/>
            </a:xfrm>
            <a:prstGeom prst="flowChartConnector">
              <a:avLst/>
            </a:prstGeom>
            <a:solidFill>
              <a:schemeClr val="tx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Connector 24"/>
            <p:cNvSpPr/>
            <p:nvPr/>
          </p:nvSpPr>
          <p:spPr>
            <a:xfrm>
              <a:off x="1071538" y="5000636"/>
              <a:ext cx="71438" cy="71438"/>
            </a:xfrm>
            <a:prstGeom prst="flowChartConnector">
              <a:avLst/>
            </a:prstGeom>
            <a:solidFill>
              <a:schemeClr val="tx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Connector 25"/>
            <p:cNvSpPr/>
            <p:nvPr/>
          </p:nvSpPr>
          <p:spPr>
            <a:xfrm>
              <a:off x="357158" y="4643446"/>
              <a:ext cx="71438" cy="71438"/>
            </a:xfrm>
            <a:prstGeom prst="flowChartConnector">
              <a:avLst/>
            </a:prstGeom>
            <a:solidFill>
              <a:schemeClr val="tx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Connector 26"/>
            <p:cNvSpPr/>
            <p:nvPr/>
          </p:nvSpPr>
          <p:spPr>
            <a:xfrm>
              <a:off x="857224" y="4643446"/>
              <a:ext cx="71438" cy="71438"/>
            </a:xfrm>
            <a:prstGeom prst="flowChartConnector">
              <a:avLst/>
            </a:prstGeom>
            <a:solidFill>
              <a:schemeClr val="tx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Connector 27"/>
            <p:cNvSpPr/>
            <p:nvPr/>
          </p:nvSpPr>
          <p:spPr>
            <a:xfrm>
              <a:off x="571472" y="4286256"/>
              <a:ext cx="71438" cy="71438"/>
            </a:xfrm>
            <a:prstGeom prst="flowChartConnector">
              <a:avLst/>
            </a:prstGeom>
            <a:solidFill>
              <a:schemeClr val="tx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Connector 28"/>
            <p:cNvSpPr/>
            <p:nvPr/>
          </p:nvSpPr>
          <p:spPr>
            <a:xfrm>
              <a:off x="1071538" y="4286256"/>
              <a:ext cx="71438" cy="71438"/>
            </a:xfrm>
            <a:prstGeom prst="flowChartConnector">
              <a:avLst/>
            </a:prstGeom>
            <a:solidFill>
              <a:schemeClr val="tx1">
                <a:lumMod val="8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p:cNvGrpSpPr/>
          <p:nvPr/>
        </p:nvGrpSpPr>
        <p:grpSpPr>
          <a:xfrm>
            <a:off x="2500298" y="3857628"/>
            <a:ext cx="733824" cy="995959"/>
            <a:chOff x="382568" y="4385274"/>
            <a:chExt cx="733824" cy="995959"/>
          </a:xfrm>
        </p:grpSpPr>
        <p:cxnSp>
          <p:nvCxnSpPr>
            <p:cNvPr id="8" name="Straight Arrow Connector 7"/>
            <p:cNvCxnSpPr/>
            <p:nvPr/>
          </p:nvCxnSpPr>
          <p:spPr>
            <a:xfrm rot="5400000">
              <a:off x="884219" y="5108573"/>
              <a:ext cx="285752" cy="178595"/>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1126" y="5379645"/>
              <a:ext cx="357190" cy="1588"/>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89060" y="5035630"/>
              <a:ext cx="587220" cy="203"/>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606802" y="5036745"/>
              <a:ext cx="587220" cy="203"/>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808822" y="4678782"/>
              <a:ext cx="587220" cy="203"/>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320967" y="4680655"/>
              <a:ext cx="587220" cy="203"/>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838145" y="4474165"/>
              <a:ext cx="285752" cy="178595"/>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338413" y="4456444"/>
              <a:ext cx="285752" cy="178595"/>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394146" y="5103796"/>
              <a:ext cx="285752" cy="178595"/>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95433" y="4397226"/>
              <a:ext cx="357190" cy="1588"/>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56864" y="4732815"/>
              <a:ext cx="357190" cy="1588"/>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58968" y="5014594"/>
              <a:ext cx="357190" cy="1588"/>
            </a:xfrm>
            <a:prstGeom prst="straightConnector1">
              <a:avLst/>
            </a:prstGeom>
            <a:ln w="28575">
              <a:solidFill>
                <a:schemeClr val="accent1">
                  <a:shade val="5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50" name="Parallelogram 49"/>
          <p:cNvSpPr/>
          <p:nvPr/>
        </p:nvSpPr>
        <p:spPr>
          <a:xfrm rot="5400000" flipV="1">
            <a:off x="4321967" y="3964785"/>
            <a:ext cx="928694" cy="428628"/>
          </a:xfrm>
          <a:prstGeom prst="parallelogram">
            <a:avLst>
              <a:gd name="adj" fmla="val 88823"/>
            </a:avLst>
          </a:prstGeom>
          <a:solidFill>
            <a:schemeClr val="tx1">
              <a:lumMod val="85000"/>
              <a:alpha val="3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4000496" y="4143380"/>
            <a:ext cx="500066" cy="571504"/>
          </a:xfrm>
          <a:prstGeom prst="rect">
            <a:avLst/>
          </a:prstGeom>
          <a:solidFill>
            <a:schemeClr val="tx1">
              <a:lumMod val="85000"/>
              <a:alpha val="3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Parallelogram 51"/>
          <p:cNvSpPr/>
          <p:nvPr/>
        </p:nvSpPr>
        <p:spPr>
          <a:xfrm>
            <a:off x="4000496" y="3714752"/>
            <a:ext cx="928694" cy="357190"/>
          </a:xfrm>
          <a:prstGeom prst="parallelogram">
            <a:avLst>
              <a:gd name="adj" fmla="val 112329"/>
            </a:avLst>
          </a:prstGeom>
          <a:solidFill>
            <a:schemeClr val="tx1">
              <a:lumMod val="85000"/>
              <a:alpha val="3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251520" y="5143512"/>
            <a:ext cx="7776864" cy="369332"/>
          </a:xfrm>
          <a:prstGeom prst="rect">
            <a:avLst/>
          </a:prstGeom>
        </p:spPr>
        <p:txBody>
          <a:bodyPr wrap="square">
            <a:spAutoFit/>
          </a:bodyPr>
          <a:lstStyle/>
          <a:p>
            <a:pPr lvl="1"/>
            <a:r>
              <a:rPr lang="en-US" dirty="0" smtClean="0"/>
              <a:t>0-cell: Vertices      1-cell: Edges     2-cell: Faces      3-cell: simplexes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tIns="41473" bIns="41473"/>
          <a:lstStyle/>
          <a:p>
            <a:r>
              <a:rPr lang="en-US"/>
              <a:t>Definition “incident”</a:t>
            </a:r>
          </a:p>
        </p:txBody>
      </p:sp>
      <p:sp>
        <p:nvSpPr>
          <p:cNvPr id="122883" name="Rectangle 3"/>
          <p:cNvSpPr>
            <a:spLocks noGrp="1" noChangeArrowheads="1"/>
          </p:cNvSpPr>
          <p:nvPr>
            <p:ph type="body" idx="1"/>
          </p:nvPr>
        </p:nvSpPr>
        <p:spPr/>
        <p:txBody>
          <a:bodyPr lIns="82945" tIns="41473" rIns="82945" bIns="41473"/>
          <a:lstStyle/>
          <a:p>
            <a:pPr>
              <a:lnSpc>
                <a:spcPct val="90000"/>
              </a:lnSpc>
            </a:pPr>
            <a:r>
              <a:rPr lang="en-US" sz="2900"/>
              <a:t>Two cells c</a:t>
            </a:r>
            <a:r>
              <a:rPr lang="en-US" sz="2900" baseline="-25000"/>
              <a:t>1</a:t>
            </a:r>
            <a:r>
              <a:rPr lang="en-US" sz="2900"/>
              <a:t>, c</a:t>
            </a:r>
            <a:r>
              <a:rPr lang="en-US" sz="2900" baseline="-25000"/>
              <a:t>2</a:t>
            </a:r>
            <a:r>
              <a:rPr lang="en-US" sz="2900"/>
              <a:t> are </a:t>
            </a:r>
            <a:r>
              <a:rPr lang="en-US" sz="2900" i="1" u="sng"/>
              <a:t>incident</a:t>
            </a:r>
            <a:r>
              <a:rPr lang="en-US" sz="2900"/>
              <a:t> if c</a:t>
            </a:r>
            <a:r>
              <a:rPr lang="en-US" sz="2900" baseline="-25000"/>
              <a:t>1</a:t>
            </a:r>
            <a:r>
              <a:rPr lang="en-US" sz="2900"/>
              <a:t> </a:t>
            </a:r>
            <a:r>
              <a:rPr lang="en-US" sz="2900">
                <a:sym typeface="Symbol" pitchFamily="18" charset="2"/>
              </a:rPr>
              <a:t></a:t>
            </a:r>
            <a:r>
              <a:rPr lang="en-US" sz="2900"/>
              <a:t> ∂c</a:t>
            </a:r>
            <a:r>
              <a:rPr lang="en-US" sz="2900" baseline="-25000"/>
              <a:t>2</a:t>
            </a:r>
            <a:r>
              <a:rPr lang="en-US" sz="2900"/>
              <a:t>, where ∂c</a:t>
            </a:r>
            <a:r>
              <a:rPr lang="en-US" sz="2900" baseline="-25000"/>
              <a:t>2</a:t>
            </a:r>
            <a:r>
              <a:rPr lang="en-US" sz="2900"/>
              <a:t> denotes the border of the cell c</a:t>
            </a:r>
            <a:r>
              <a:rPr lang="en-US" sz="2900" baseline="-25000"/>
              <a:t>2</a:t>
            </a:r>
            <a:r>
              <a:rPr lang="en-US" sz="2900"/>
              <a:t>.</a:t>
            </a:r>
          </a:p>
          <a:p>
            <a:pPr>
              <a:lnSpc>
                <a:spcPct val="90000"/>
              </a:lnSpc>
            </a:pPr>
            <a:endParaRPr lang="en-US" sz="2900"/>
          </a:p>
          <a:p>
            <a:pPr>
              <a:lnSpc>
                <a:spcPct val="90000"/>
              </a:lnSpc>
            </a:pPr>
            <a:r>
              <a:rPr lang="en-US" sz="2900"/>
              <a:t>Two cells of the same dimension can never be incident because dim(c</a:t>
            </a:r>
            <a:r>
              <a:rPr lang="en-US" sz="2900" baseline="-25000"/>
              <a:t>1</a:t>
            </a:r>
            <a:r>
              <a:rPr lang="en-US" sz="2900"/>
              <a:t>) ≠ dim(c</a:t>
            </a:r>
            <a:r>
              <a:rPr lang="en-US" sz="2900" baseline="-25000"/>
              <a:t>2</a:t>
            </a:r>
            <a:r>
              <a:rPr lang="en-US" sz="2900"/>
              <a:t>) for two incident cells c</a:t>
            </a:r>
            <a:r>
              <a:rPr lang="en-US" sz="2900" baseline="-25000"/>
              <a:t>1</a:t>
            </a:r>
            <a:r>
              <a:rPr lang="en-US" sz="2900"/>
              <a:t>, c</a:t>
            </a:r>
            <a:r>
              <a:rPr lang="en-US" sz="2900" baseline="-25000"/>
              <a:t>2</a:t>
            </a:r>
            <a:r>
              <a:rPr lang="en-US" sz="2900"/>
              <a:t>. </a:t>
            </a:r>
          </a:p>
          <a:p>
            <a:pPr>
              <a:lnSpc>
                <a:spcPct val="90000"/>
              </a:lnSpc>
            </a:pPr>
            <a:endParaRPr lang="en-US" sz="2900"/>
          </a:p>
          <a:p>
            <a:pPr>
              <a:lnSpc>
                <a:spcPct val="90000"/>
              </a:lnSpc>
            </a:pPr>
            <a:r>
              <a:rPr lang="en-US" sz="2900"/>
              <a:t>c</a:t>
            </a:r>
            <a:r>
              <a:rPr lang="en-US" sz="2900" baseline="-25000"/>
              <a:t>1</a:t>
            </a:r>
            <a:r>
              <a:rPr lang="en-US" sz="2900"/>
              <a:t> is a side of c</a:t>
            </a:r>
            <a:r>
              <a:rPr lang="en-US" sz="2900" baseline="-25000"/>
              <a:t>2</a:t>
            </a:r>
            <a:r>
              <a:rPr lang="en-US" sz="2900"/>
              <a:t> if dim(c</a:t>
            </a:r>
            <a:r>
              <a:rPr lang="en-US" sz="2900" baseline="-25000"/>
              <a:t>1</a:t>
            </a:r>
            <a:r>
              <a:rPr lang="en-US" sz="2900"/>
              <a:t>) &lt; dim(c</a:t>
            </a:r>
            <a:r>
              <a:rPr lang="en-US" sz="2900" baseline="-25000"/>
              <a:t>2</a:t>
            </a:r>
            <a:r>
              <a:rPr lang="en-US" sz="2900"/>
              <a:t>), which may be written as c</a:t>
            </a:r>
            <a:r>
              <a:rPr lang="en-US" sz="2900" baseline="-25000"/>
              <a:t>1</a:t>
            </a:r>
            <a:r>
              <a:rPr lang="en-US" sz="2900"/>
              <a:t> &lt; c</a:t>
            </a:r>
            <a:r>
              <a:rPr lang="en-US" sz="2900" baseline="-25000"/>
              <a:t>2</a:t>
            </a:r>
            <a:r>
              <a:rPr lang="en-US" sz="2900"/>
              <a:t>.</a:t>
            </a:r>
          </a:p>
        </p:txBody>
      </p:sp>
    </p:spTree>
    <p:extLst>
      <p:ext uri="{BB962C8B-B14F-4D97-AF65-F5344CB8AC3E}">
        <p14:creationId xmlns:p14="http://schemas.microsoft.com/office/powerpoint/2010/main" val="816050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tIns="41473" bIns="41473"/>
          <a:lstStyle/>
          <a:p>
            <a:r>
              <a:rPr lang="en-US"/>
              <a:t>Definition: “adjacent”</a:t>
            </a:r>
          </a:p>
        </p:txBody>
      </p:sp>
      <p:sp>
        <p:nvSpPr>
          <p:cNvPr id="106499" name="Rectangle 3"/>
          <p:cNvSpPr>
            <a:spLocks noGrp="1" noChangeArrowheads="1"/>
          </p:cNvSpPr>
          <p:nvPr>
            <p:ph type="body" idx="1"/>
          </p:nvPr>
        </p:nvSpPr>
        <p:spPr/>
        <p:txBody>
          <a:bodyPr lIns="82945" tIns="41473" rIns="82945" bIns="41473"/>
          <a:lstStyle/>
          <a:p>
            <a:pPr>
              <a:lnSpc>
                <a:spcPct val="90000"/>
              </a:lnSpc>
            </a:pPr>
            <a:r>
              <a:rPr lang="en-US" sz="2900"/>
              <a:t>Two k−cells c</a:t>
            </a:r>
            <a:r>
              <a:rPr lang="en-US" sz="2900" baseline="-25000"/>
              <a:t>1</a:t>
            </a:r>
            <a:r>
              <a:rPr lang="en-US" sz="2900"/>
              <a:t>, c</a:t>
            </a:r>
            <a:r>
              <a:rPr lang="en-US" sz="2900" baseline="-25000"/>
              <a:t>2</a:t>
            </a:r>
            <a:r>
              <a:rPr lang="en-US" sz="2900"/>
              <a:t> with k &gt; 0 are called </a:t>
            </a:r>
            <a:r>
              <a:rPr lang="en-US" sz="2900" i="1" u="sng"/>
              <a:t>adjacent</a:t>
            </a:r>
            <a:r>
              <a:rPr lang="en-US" sz="2900"/>
              <a:t> if they have a common side, i.e.</a:t>
            </a:r>
          </a:p>
          <a:p>
            <a:pPr>
              <a:lnSpc>
                <a:spcPct val="90000"/>
              </a:lnSpc>
            </a:pPr>
            <a:endParaRPr lang="en-US" sz="2900"/>
          </a:p>
          <a:p>
            <a:pPr>
              <a:lnSpc>
                <a:spcPct val="90000"/>
              </a:lnSpc>
              <a:buFont typeface="Wingdings" pitchFamily="2" charset="2"/>
              <a:buNone/>
            </a:pPr>
            <a:r>
              <a:rPr lang="en-US" sz="2900"/>
              <a:t>    cell c</a:t>
            </a:r>
            <a:r>
              <a:rPr lang="en-US" sz="2900" baseline="-25000"/>
              <a:t>1</a:t>
            </a:r>
            <a:r>
              <a:rPr lang="en-US" sz="2900"/>
              <a:t>, c</a:t>
            </a:r>
            <a:r>
              <a:rPr lang="en-US" sz="2900" baseline="-25000"/>
              <a:t>2</a:t>
            </a:r>
            <a:r>
              <a:rPr lang="en-US" sz="2900"/>
              <a:t> adjacent </a:t>
            </a:r>
            <a:r>
              <a:rPr lang="en-US" sz="2900">
                <a:sym typeface="Symbol" pitchFamily="18" charset="2"/>
              </a:rPr>
              <a:t> </a:t>
            </a:r>
            <a:r>
              <a:rPr lang="en-US" sz="2900"/>
              <a:t> cell f : f&lt;c</a:t>
            </a:r>
            <a:r>
              <a:rPr lang="en-US" sz="2900" baseline="-25000"/>
              <a:t>1</a:t>
            </a:r>
            <a:r>
              <a:rPr lang="en-US" sz="2900"/>
              <a:t> , f&lt;c</a:t>
            </a:r>
            <a:r>
              <a:rPr lang="en-US" sz="2900" baseline="-25000"/>
              <a:t>2</a:t>
            </a:r>
            <a:r>
              <a:rPr lang="en-US" sz="2900"/>
              <a:t> .</a:t>
            </a:r>
          </a:p>
          <a:p>
            <a:pPr>
              <a:lnSpc>
                <a:spcPct val="90000"/>
              </a:lnSpc>
            </a:pPr>
            <a:endParaRPr lang="en-US" sz="2900"/>
          </a:p>
          <a:p>
            <a:pPr>
              <a:lnSpc>
                <a:spcPct val="90000"/>
              </a:lnSpc>
            </a:pPr>
            <a:r>
              <a:rPr lang="en-US" sz="2900"/>
              <a:t>For k = 0 two 0-cells (i.e. vertices) v</a:t>
            </a:r>
            <a:r>
              <a:rPr lang="en-US" sz="2900" baseline="-25000"/>
              <a:t>1</a:t>
            </a:r>
            <a:r>
              <a:rPr lang="en-US" sz="2900"/>
              <a:t>, v</a:t>
            </a:r>
            <a:r>
              <a:rPr lang="en-US" sz="2900" baseline="-25000"/>
              <a:t>2</a:t>
            </a:r>
            <a:r>
              <a:rPr lang="en-US" sz="2900"/>
              <a:t> are said to be adjacent if there exists a 1-cell (edge) ℮ which contains both, i.e. v</a:t>
            </a:r>
            <a:r>
              <a:rPr lang="en-US" sz="2900" baseline="-25000"/>
              <a:t>1</a:t>
            </a:r>
            <a:r>
              <a:rPr lang="en-US" sz="2900"/>
              <a:t> &lt; ℮ and v</a:t>
            </a:r>
            <a:r>
              <a:rPr lang="en-US" sz="2900" baseline="-25000"/>
              <a:t>2</a:t>
            </a:r>
            <a:r>
              <a:rPr lang="en-US" sz="2900"/>
              <a:t> &lt; ℮.</a:t>
            </a:r>
          </a:p>
          <a:p>
            <a:pPr>
              <a:lnSpc>
                <a:spcPct val="90000"/>
              </a:lnSpc>
            </a:pPr>
            <a:endParaRPr lang="en-US" sz="2900"/>
          </a:p>
        </p:txBody>
      </p:sp>
    </p:spTree>
    <p:extLst>
      <p:ext uri="{BB962C8B-B14F-4D97-AF65-F5344CB8AC3E}">
        <p14:creationId xmlns:p14="http://schemas.microsoft.com/office/powerpoint/2010/main" val="3402684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tIns="41473" bIns="41473"/>
          <a:lstStyle/>
          <a:p>
            <a:r>
              <a:rPr lang="en-US" dirty="0" smtClean="0"/>
              <a:t>Formal Definition</a:t>
            </a:r>
            <a:r>
              <a:rPr lang="en-US" dirty="0"/>
              <a:t>: Skeleton</a:t>
            </a:r>
          </a:p>
        </p:txBody>
      </p:sp>
      <p:sp>
        <p:nvSpPr>
          <p:cNvPr id="107523" name="Rectangle 3"/>
          <p:cNvSpPr>
            <a:spLocks noGrp="1" noChangeArrowheads="1"/>
          </p:cNvSpPr>
          <p:nvPr>
            <p:ph type="body" idx="1"/>
          </p:nvPr>
        </p:nvSpPr>
        <p:spPr/>
        <p:txBody>
          <a:bodyPr lIns="82945" tIns="41473" rIns="82945" bIns="41473"/>
          <a:lstStyle/>
          <a:p>
            <a:pPr>
              <a:lnSpc>
                <a:spcPct val="80000"/>
              </a:lnSpc>
            </a:pPr>
            <a:r>
              <a:rPr lang="en-US" sz="2800"/>
              <a:t>A </a:t>
            </a:r>
            <a:r>
              <a:rPr lang="en-US" sz="2800" b="1" i="1" u="sng"/>
              <a:t>decomposition</a:t>
            </a:r>
            <a:r>
              <a:rPr lang="en-US" sz="2800"/>
              <a:t> of a Hausdorff space X, is a hierarchical system of spaces X</a:t>
            </a:r>
            <a:r>
              <a:rPr lang="en-US" sz="2800" baseline="30000"/>
              <a:t>(−1)</a:t>
            </a:r>
            <a:r>
              <a:rPr lang="en-US" sz="2800"/>
              <a:t> </a:t>
            </a:r>
            <a:r>
              <a:rPr lang="en-US" sz="2800">
                <a:sym typeface="Symbol" pitchFamily="18" charset="2"/>
              </a:rPr>
              <a:t></a:t>
            </a:r>
            <a:r>
              <a:rPr lang="en-US" sz="2800"/>
              <a:t>  X</a:t>
            </a:r>
            <a:r>
              <a:rPr lang="en-US" sz="2800" baseline="30000"/>
              <a:t>(0)</a:t>
            </a:r>
            <a:r>
              <a:rPr lang="en-US" sz="2800"/>
              <a:t> </a:t>
            </a:r>
            <a:r>
              <a:rPr lang="en-US" sz="2800">
                <a:sym typeface="Symbol" pitchFamily="18" charset="2"/>
              </a:rPr>
              <a:t></a:t>
            </a:r>
            <a:r>
              <a:rPr lang="en-US" sz="2800"/>
              <a:t>  X</a:t>
            </a:r>
            <a:r>
              <a:rPr lang="en-US" sz="2800" baseline="30000"/>
              <a:t>(1)</a:t>
            </a:r>
            <a:r>
              <a:rPr lang="en-US" sz="2800"/>
              <a:t> </a:t>
            </a:r>
            <a:r>
              <a:rPr lang="en-US" sz="2800">
                <a:sym typeface="Symbol" pitchFamily="18" charset="2"/>
              </a:rPr>
              <a:t></a:t>
            </a:r>
            <a:r>
              <a:rPr lang="en-US" sz="2800"/>
              <a:t>  … </a:t>
            </a:r>
            <a:r>
              <a:rPr lang="en-US" sz="2800">
                <a:sym typeface="Symbol" pitchFamily="18" charset="2"/>
              </a:rPr>
              <a:t></a:t>
            </a:r>
            <a:r>
              <a:rPr lang="en-US" sz="2800"/>
              <a:t>  X</a:t>
            </a:r>
            <a:r>
              <a:rPr lang="en-US" sz="2800" baseline="30000"/>
              <a:t>(n)</a:t>
            </a:r>
            <a:r>
              <a:rPr lang="en-US" sz="2800"/>
              <a:t>, constructed by pairwise disjoint open cells c </a:t>
            </a:r>
            <a:r>
              <a:rPr lang="en-US" sz="2800">
                <a:sym typeface="Symbol" pitchFamily="18" charset="2"/>
              </a:rPr>
              <a:t></a:t>
            </a:r>
            <a:r>
              <a:rPr lang="en-US" sz="2800"/>
              <a:t> X with the Hausdorff topology, such that X</a:t>
            </a:r>
            <a:r>
              <a:rPr lang="en-US" sz="2800" baseline="30000"/>
              <a:t>(n)</a:t>
            </a:r>
            <a:r>
              <a:rPr lang="en-US" sz="2800"/>
              <a:t> is obtained from X</a:t>
            </a:r>
            <a:r>
              <a:rPr lang="en-US" sz="2800" baseline="30000"/>
              <a:t>(n−1)</a:t>
            </a:r>
            <a:r>
              <a:rPr lang="en-US" sz="2800"/>
              <a:t> by attaching adjacent n-cells to each (n − 1)-cell and X</a:t>
            </a:r>
            <a:r>
              <a:rPr lang="en-US" sz="2800" baseline="30000"/>
              <a:t>(−1)</a:t>
            </a:r>
            <a:r>
              <a:rPr lang="en-US" sz="2800"/>
              <a:t> = ∅.</a:t>
            </a:r>
          </a:p>
          <a:p>
            <a:pPr>
              <a:lnSpc>
                <a:spcPct val="80000"/>
              </a:lnSpc>
            </a:pPr>
            <a:endParaRPr lang="en-US" sz="2800"/>
          </a:p>
          <a:p>
            <a:pPr>
              <a:lnSpc>
                <a:spcPct val="80000"/>
              </a:lnSpc>
            </a:pPr>
            <a:r>
              <a:rPr lang="en-US" sz="2800"/>
              <a:t>The respective subspaces X</a:t>
            </a:r>
            <a:r>
              <a:rPr lang="en-US" sz="2800" baseline="30000"/>
              <a:t>(n)</a:t>
            </a:r>
            <a:r>
              <a:rPr lang="en-US" sz="2800"/>
              <a:t> are called the </a:t>
            </a:r>
            <a:r>
              <a:rPr lang="en-US" sz="2800" i="1" u="sng"/>
              <a:t>n-skeletons</a:t>
            </a:r>
            <a:r>
              <a:rPr lang="en-US" sz="2800"/>
              <a:t> of X.</a:t>
            </a:r>
          </a:p>
          <a:p>
            <a:pPr>
              <a:lnSpc>
                <a:spcPct val="80000"/>
              </a:lnSpc>
            </a:pPr>
            <a:endParaRPr lang="en-US" sz="2800"/>
          </a:p>
        </p:txBody>
      </p:sp>
    </p:spTree>
    <p:extLst>
      <p:ext uri="{BB962C8B-B14F-4D97-AF65-F5344CB8AC3E}">
        <p14:creationId xmlns:p14="http://schemas.microsoft.com/office/powerpoint/2010/main" val="1751268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tIns="41473" bIns="41473"/>
          <a:lstStyle/>
          <a:p>
            <a:r>
              <a:rPr lang="en-US"/>
              <a:t>CW-Complex</a:t>
            </a:r>
          </a:p>
        </p:txBody>
      </p:sp>
      <p:sp>
        <p:nvSpPr>
          <p:cNvPr id="108547" name="Rectangle 3"/>
          <p:cNvSpPr>
            <a:spLocks noGrp="1" noChangeArrowheads="1"/>
          </p:cNvSpPr>
          <p:nvPr>
            <p:ph type="body" idx="1"/>
          </p:nvPr>
        </p:nvSpPr>
        <p:spPr/>
        <p:txBody>
          <a:bodyPr lIns="82945" tIns="41473" rIns="82945" bIns="41473"/>
          <a:lstStyle/>
          <a:p>
            <a:r>
              <a:rPr lang="en-US" sz="2800"/>
              <a:t>A decomposition is also called a CW-complex.</a:t>
            </a:r>
          </a:p>
          <a:p>
            <a:r>
              <a:rPr lang="en-US" sz="2800"/>
              <a:t>It can be understood as a set of cells which is glued together at their subcells.</a:t>
            </a:r>
          </a:p>
          <a:p>
            <a:r>
              <a:rPr lang="en-US" sz="2800"/>
              <a:t>It is a generalization of the concept of a graph by adding cells of dimension greater than 1.</a:t>
            </a:r>
          </a:p>
        </p:txBody>
      </p:sp>
    </p:spTree>
    <p:extLst>
      <p:ext uri="{BB962C8B-B14F-4D97-AF65-F5344CB8AC3E}">
        <p14:creationId xmlns:p14="http://schemas.microsoft.com/office/powerpoint/2010/main" val="1454762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amond 13"/>
          <p:cNvSpPr/>
          <p:nvPr/>
        </p:nvSpPr>
        <p:spPr>
          <a:xfrm>
            <a:off x="902357" y="3000372"/>
            <a:ext cx="1669379" cy="824906"/>
          </a:xfrm>
          <a:prstGeom prst="diamond">
            <a:avLst/>
          </a:prstGeom>
          <a:solidFill>
            <a:srgbClr val="FFC000">
              <a:alpha val="92000"/>
            </a:srgbClr>
          </a:solidFill>
          <a:ln>
            <a:solidFill>
              <a:schemeClr val="bg1">
                <a:lumMod val="65000"/>
                <a:lumOff val="35000"/>
              </a:schemeClr>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Edges</a:t>
            </a:r>
            <a:endParaRPr lang="en-US" dirty="0">
              <a:solidFill>
                <a:schemeClr val="bg1">
                  <a:lumMod val="85000"/>
                  <a:lumOff val="15000"/>
                </a:schemeClr>
              </a:solidFill>
            </a:endParaRPr>
          </a:p>
        </p:txBody>
      </p:sp>
      <p:sp>
        <p:nvSpPr>
          <p:cNvPr id="12" name="Diamond 11"/>
          <p:cNvSpPr/>
          <p:nvPr/>
        </p:nvSpPr>
        <p:spPr>
          <a:xfrm>
            <a:off x="3571868" y="3000372"/>
            <a:ext cx="1669379" cy="824906"/>
          </a:xfrm>
          <a:prstGeom prst="diamond">
            <a:avLst/>
          </a:prstGeom>
          <a:solidFill>
            <a:srgbClr val="FFC000">
              <a:alpha val="92000"/>
            </a:srgbClr>
          </a:solidFill>
          <a:ln>
            <a:solidFill>
              <a:schemeClr val="bg1">
                <a:lumMod val="65000"/>
                <a:lumOff val="35000"/>
              </a:schemeClr>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Faces</a:t>
            </a:r>
            <a:endParaRPr lang="en-US" dirty="0">
              <a:solidFill>
                <a:schemeClr val="bg1">
                  <a:lumMod val="85000"/>
                  <a:lumOff val="15000"/>
                </a:schemeClr>
              </a:solidFill>
            </a:endParaRPr>
          </a:p>
        </p:txBody>
      </p:sp>
      <p:sp>
        <p:nvSpPr>
          <p:cNvPr id="13" name="Oval 5"/>
          <p:cNvSpPr>
            <a:spLocks noChangeArrowheads="1"/>
          </p:cNvSpPr>
          <p:nvPr/>
        </p:nvSpPr>
        <p:spPr bwMode="auto">
          <a:xfrm>
            <a:off x="217440" y="3982018"/>
            <a:ext cx="6220800" cy="2004690"/>
          </a:xfrm>
          <a:prstGeom prst="ellipse">
            <a:avLst/>
          </a:prstGeom>
          <a:solidFill>
            <a:schemeClr val="bg1">
              <a:lumMod val="85000"/>
              <a:lumOff val="15000"/>
            </a:schemeClr>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4000" dirty="0" smtClean="0"/>
              <a:t>Fiber Bundle</a:t>
            </a:r>
            <a:endParaRPr lang="en-US" sz="4000" dirty="0"/>
          </a:p>
        </p:txBody>
      </p:sp>
      <p:sp>
        <p:nvSpPr>
          <p:cNvPr id="2" name="Title 1"/>
          <p:cNvSpPr>
            <a:spLocks noGrp="1"/>
          </p:cNvSpPr>
          <p:nvPr>
            <p:ph type="title"/>
          </p:nvPr>
        </p:nvSpPr>
        <p:spPr/>
        <p:txBody>
          <a:bodyPr/>
          <a:lstStyle/>
          <a:p>
            <a:r>
              <a:rPr lang="en-US" dirty="0" smtClean="0"/>
              <a:t>Topology: k-Skeletons</a:t>
            </a:r>
            <a:endParaRPr lang="en-US" dirty="0"/>
          </a:p>
        </p:txBody>
      </p:sp>
      <p:sp>
        <p:nvSpPr>
          <p:cNvPr id="4" name="Oval 5"/>
          <p:cNvSpPr>
            <a:spLocks noChangeArrowheads="1"/>
          </p:cNvSpPr>
          <p:nvPr/>
        </p:nvSpPr>
        <p:spPr bwMode="auto">
          <a:xfrm>
            <a:off x="1264319" y="3774636"/>
            <a:ext cx="3732480" cy="1175163"/>
          </a:xfrm>
          <a:prstGeom prst="ellipse">
            <a:avLst/>
          </a:prstGeom>
          <a:solidFill>
            <a:schemeClr val="bg1">
              <a:lumMod val="85000"/>
              <a:lumOff val="15000"/>
            </a:schemeClr>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2200" dirty="0" smtClean="0"/>
              <a:t>T=0.0</a:t>
            </a:r>
            <a:endParaRPr lang="en-US" sz="2200" dirty="0"/>
          </a:p>
        </p:txBody>
      </p:sp>
      <p:sp>
        <p:nvSpPr>
          <p:cNvPr id="15" name="Rectangle 14"/>
          <p:cNvSpPr/>
          <p:nvPr/>
        </p:nvSpPr>
        <p:spPr>
          <a:xfrm>
            <a:off x="2024639" y="3498127"/>
            <a:ext cx="2280960" cy="829527"/>
          </a:xfrm>
          <a:prstGeom prst="rect">
            <a:avLst/>
          </a:prstGeom>
          <a:solidFill>
            <a:schemeClr val="bg1">
              <a:lumMod val="85000"/>
              <a:lumOff val="15000"/>
            </a:schemeClr>
          </a:solidFill>
          <a:effectLst>
            <a:outerShdw blurRad="152400" dist="38100" dir="2700000" sx="103000" sy="103000" algn="tl" rotWithShape="0">
              <a:prstClr val="black">
                <a:alpha val="39000"/>
              </a:prstClr>
            </a:outerShdw>
          </a:effectLst>
          <a:scene3d>
            <a:camera prst="perspectiveRelaxed"/>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Grid</a:t>
            </a:r>
            <a:endParaRPr lang="en-US" dirty="0">
              <a:solidFill>
                <a:schemeClr val="bg1">
                  <a:lumMod val="85000"/>
                  <a:lumOff val="15000"/>
                </a:schemeClr>
              </a:solidFill>
            </a:endParaRPr>
          </a:p>
        </p:txBody>
      </p:sp>
      <p:sp>
        <p:nvSpPr>
          <p:cNvPr id="16" name="Diamond 15"/>
          <p:cNvSpPr/>
          <p:nvPr/>
        </p:nvSpPr>
        <p:spPr>
          <a:xfrm>
            <a:off x="2143108" y="3000372"/>
            <a:ext cx="2026569" cy="967782"/>
          </a:xfrm>
          <a:prstGeom prst="diamond">
            <a:avLst/>
          </a:prstGeom>
          <a:solidFill>
            <a:srgbClr val="FFC000">
              <a:alpha val="92000"/>
            </a:srgbClr>
          </a:solidFill>
          <a:ln>
            <a:solidFill>
              <a:schemeClr val="bg1">
                <a:lumMod val="65000"/>
                <a:lumOff val="35000"/>
              </a:schemeClr>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Vertices</a:t>
            </a:r>
            <a:endParaRPr lang="en-US" dirty="0">
              <a:solidFill>
                <a:schemeClr val="bg1">
                  <a:lumMod val="85000"/>
                  <a:lumOff val="15000"/>
                </a:schemeClr>
              </a:solidFill>
            </a:endParaRPr>
          </a:p>
        </p:txBody>
      </p:sp>
      <p:sp>
        <p:nvSpPr>
          <p:cNvPr id="18" name="Rectangle 17"/>
          <p:cNvSpPr/>
          <p:nvPr/>
        </p:nvSpPr>
        <p:spPr>
          <a:xfrm>
            <a:off x="2500298" y="2857496"/>
            <a:ext cx="1451520" cy="553018"/>
          </a:xfrm>
          <a:prstGeom prst="rect">
            <a:avLst/>
          </a:prstGeom>
          <a:solidFill>
            <a:schemeClr val="bg1">
              <a:lumMod val="85000"/>
              <a:lumOff val="15000"/>
            </a:schemeClr>
          </a:solidFill>
          <a:effectLst>
            <a:outerShdw blurRad="152400" dist="38100" dir="2700000" sx="103000" sy="103000" algn="tl" rotWithShape="0">
              <a:prstClr val="black">
                <a:alpha val="39000"/>
              </a:prstClr>
            </a:outerShdw>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Coordinates</a:t>
            </a:r>
            <a:endParaRPr lang="en-US" dirty="0">
              <a:solidFill>
                <a:schemeClr val="bg1">
                  <a:lumMod val="85000"/>
                  <a:lumOff val="15000"/>
                </a:schemeClr>
              </a:solidFill>
            </a:endParaRPr>
          </a:p>
        </p:txBody>
      </p:sp>
      <p:sp>
        <p:nvSpPr>
          <p:cNvPr id="19" name="Isosceles Triangle 18"/>
          <p:cNvSpPr/>
          <p:nvPr/>
        </p:nvSpPr>
        <p:spPr>
          <a:xfrm>
            <a:off x="2571736" y="2428868"/>
            <a:ext cx="1244160" cy="553018"/>
          </a:xfrm>
          <a:prstGeom prst="triangle">
            <a:avLst/>
          </a:prstGeom>
          <a:solidFill>
            <a:schemeClr val="bg1">
              <a:lumMod val="85000"/>
              <a:lumOff val="15000"/>
            </a:schemeClr>
          </a:solidFill>
          <a:ln>
            <a:solidFill>
              <a:srgbClr val="FF0000"/>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sz="1500" dirty="0" smtClean="0">
                <a:solidFill>
                  <a:schemeClr val="bg1">
                    <a:lumMod val="85000"/>
                    <a:lumOff val="15000"/>
                  </a:schemeClr>
                </a:solidFill>
              </a:rPr>
              <a:t>Field</a:t>
            </a:r>
            <a:endParaRPr lang="en-US" sz="1500" dirty="0">
              <a:solidFill>
                <a:schemeClr val="bg1">
                  <a:lumMod val="85000"/>
                  <a:lumOff val="15000"/>
                </a:schemeClr>
              </a:solidFill>
            </a:endParaRPr>
          </a:p>
        </p:txBody>
      </p:sp>
      <p:sp>
        <p:nvSpPr>
          <p:cNvPr id="20" name="TextBox 19"/>
          <p:cNvSpPr txBox="1"/>
          <p:nvPr/>
        </p:nvSpPr>
        <p:spPr>
          <a:xfrm>
            <a:off x="6507360" y="2184709"/>
            <a:ext cx="2488320" cy="3407743"/>
          </a:xfrm>
          <a:prstGeom prst="rect">
            <a:avLst/>
          </a:prstGeom>
          <a:noFill/>
        </p:spPr>
        <p:txBody>
          <a:bodyPr wrap="square" lIns="82945" tIns="41473" rIns="82945" bIns="41473" rtlCol="0">
            <a:spAutoFit/>
          </a:bodyPr>
          <a:lstStyle/>
          <a:p>
            <a:pPr marL="311045" indent="-311045">
              <a:lnSpc>
                <a:spcPct val="200000"/>
              </a:lnSpc>
              <a:buFont typeface="+mj-lt"/>
              <a:buAutoNum type="arabicPeriod"/>
            </a:pPr>
            <a:r>
              <a:rPr lang="en-US" dirty="0" smtClean="0"/>
              <a:t>Field</a:t>
            </a:r>
          </a:p>
          <a:p>
            <a:pPr marL="311045" indent="-311045">
              <a:lnSpc>
                <a:spcPct val="200000"/>
              </a:lnSpc>
              <a:buFont typeface="+mj-lt"/>
              <a:buAutoNum type="arabicPeriod"/>
            </a:pPr>
            <a:r>
              <a:rPr lang="en-US" dirty="0" smtClean="0"/>
              <a:t>Representation</a:t>
            </a:r>
          </a:p>
          <a:p>
            <a:pPr marL="311045" indent="-311045">
              <a:lnSpc>
                <a:spcPct val="200000"/>
              </a:lnSpc>
              <a:buFont typeface="+mj-lt"/>
              <a:buAutoNum type="arabicPeriod"/>
            </a:pPr>
            <a:r>
              <a:rPr lang="en-US" dirty="0" smtClean="0">
                <a:solidFill>
                  <a:srgbClr val="FF0000"/>
                </a:solidFill>
              </a:rPr>
              <a:t>Skeleton</a:t>
            </a:r>
          </a:p>
          <a:p>
            <a:pPr marL="311045" indent="-311045">
              <a:lnSpc>
                <a:spcPct val="200000"/>
              </a:lnSpc>
              <a:buFont typeface="+mj-lt"/>
              <a:buAutoNum type="arabicPeriod"/>
            </a:pPr>
            <a:r>
              <a:rPr lang="en-US" dirty="0" smtClean="0"/>
              <a:t>Grid object</a:t>
            </a:r>
          </a:p>
          <a:p>
            <a:pPr marL="311045" indent="-311045">
              <a:lnSpc>
                <a:spcPct val="200000"/>
              </a:lnSpc>
              <a:buFont typeface="+mj-lt"/>
              <a:buAutoNum type="arabicPeriod"/>
            </a:pPr>
            <a:r>
              <a:rPr lang="en-US" dirty="0" smtClean="0"/>
              <a:t>(Time) Slice</a:t>
            </a:r>
          </a:p>
          <a:p>
            <a:pPr marL="311045" indent="-311045">
              <a:lnSpc>
                <a:spcPct val="200000"/>
              </a:lnSpc>
              <a:buFont typeface="+mj-lt"/>
              <a:buAutoNum type="arabicPeriod"/>
            </a:pPr>
            <a:r>
              <a:rPr lang="en-US" dirty="0" smtClean="0"/>
              <a:t>Bundle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WB\TeX\papers\IOP2008\app_AMR_fig22b.jpg"/>
          <p:cNvPicPr>
            <a:picLocks noChangeAspect="1" noChangeArrowheads="1"/>
          </p:cNvPicPr>
          <p:nvPr/>
        </p:nvPicPr>
        <p:blipFill>
          <a:blip r:embed="rId2" cstate="print"/>
          <a:srcRect l="7500" t="37500" r="14063" b="5625"/>
          <a:stretch>
            <a:fillRect/>
          </a:stretch>
        </p:blipFill>
        <p:spPr bwMode="auto">
          <a:xfrm>
            <a:off x="6615300" y="764704"/>
            <a:ext cx="2271349" cy="1647112"/>
          </a:xfrm>
          <a:prstGeom prst="rect">
            <a:avLst/>
          </a:prstGeom>
          <a:ln>
            <a:noFill/>
          </a:ln>
          <a:effectLst>
            <a:softEdge rad="112500"/>
          </a:effectLst>
        </p:spPr>
      </p:pic>
      <p:sp>
        <p:nvSpPr>
          <p:cNvPr id="21" name="Title 20"/>
          <p:cNvSpPr>
            <a:spLocks noGrp="1"/>
          </p:cNvSpPr>
          <p:nvPr>
            <p:ph type="title"/>
          </p:nvPr>
        </p:nvSpPr>
        <p:spPr/>
        <p:txBody>
          <a:bodyPr>
            <a:normAutofit/>
          </a:bodyPr>
          <a:lstStyle/>
          <a:p>
            <a:r>
              <a:rPr lang="en-US" dirty="0" smtClean="0"/>
              <a:t>Extended Skeletons</a:t>
            </a:r>
            <a:endParaRPr lang="en-US" dirty="0"/>
          </a:p>
        </p:txBody>
      </p:sp>
      <p:sp>
        <p:nvSpPr>
          <p:cNvPr id="22" name="Content Placeholder 21"/>
          <p:cNvSpPr>
            <a:spLocks noGrp="1"/>
          </p:cNvSpPr>
          <p:nvPr>
            <p:ph idx="1"/>
          </p:nvPr>
        </p:nvSpPr>
        <p:spPr/>
        <p:txBody>
          <a:bodyPr/>
          <a:lstStyle/>
          <a:p>
            <a:r>
              <a:rPr lang="en-US" dirty="0" smtClean="0">
                <a:effectLst>
                  <a:outerShdw blurRad="50800" dist="38100" dir="2700000" algn="tl" rotWithShape="0">
                    <a:prstClr val="black">
                      <a:alpha val="40000"/>
                    </a:prstClr>
                  </a:outerShdw>
                </a:effectLst>
              </a:rPr>
              <a:t>Refinement Levels </a:t>
            </a:r>
          </a:p>
          <a:p>
            <a:pPr lvl="1"/>
            <a:r>
              <a:rPr lang="en-US" dirty="0" err="1" smtClean="0">
                <a:effectLst>
                  <a:outerShdw blurRad="50800" dist="38100" dir="2700000" algn="tl" rotWithShape="0">
                    <a:prstClr val="black">
                      <a:alpha val="40000"/>
                    </a:prstClr>
                  </a:outerShdw>
                </a:effectLst>
              </a:rPr>
              <a:t>Multiresolution</a:t>
            </a:r>
            <a:r>
              <a:rPr lang="en-US" dirty="0" smtClean="0">
                <a:effectLst>
                  <a:outerShdw blurRad="50800" dist="38100" dir="2700000" algn="tl" rotWithShape="0">
                    <a:prstClr val="black">
                      <a:alpha val="40000"/>
                    </a:prstClr>
                  </a:outerShdw>
                </a:effectLst>
              </a:rPr>
              <a:t>, Adaptive Mesh Refinement</a:t>
            </a:r>
          </a:p>
          <a:p>
            <a:pPr lvl="1"/>
            <a:endParaRPr lang="en-US" dirty="0" smtClean="0">
              <a:effectLst>
                <a:outerShdw blurRad="50800" dist="38100" dir="2700000" algn="tl" rotWithShape="0">
                  <a:prstClr val="black">
                    <a:alpha val="40000"/>
                  </a:prstClr>
                </a:outerShdw>
              </a:effectLst>
            </a:endParaRPr>
          </a:p>
          <a:p>
            <a:r>
              <a:rPr lang="en-US" dirty="0" smtClean="0">
                <a:effectLst>
                  <a:outerShdw blurRad="50800" dist="38100" dir="2700000" algn="tl" rotWithShape="0">
                    <a:prstClr val="black">
                      <a:alpha val="40000"/>
                    </a:prstClr>
                  </a:outerShdw>
                </a:effectLst>
              </a:rPr>
              <a:t>Cell Complex</a:t>
            </a:r>
          </a:p>
          <a:p>
            <a:pPr lvl="1"/>
            <a:r>
              <a:rPr lang="en-US" dirty="0" smtClean="0">
                <a:effectLst>
                  <a:outerShdw blurRad="50800" dist="38100" dir="2700000" algn="tl" rotWithShape="0">
                    <a:prstClr val="black">
                      <a:alpha val="40000"/>
                    </a:prstClr>
                  </a:outerShdw>
                </a:effectLst>
              </a:rPr>
              <a:t>Blocks, fragments</a:t>
            </a:r>
          </a:p>
          <a:p>
            <a:pPr lvl="1"/>
            <a:endParaRPr lang="en-US" dirty="0" smtClean="0">
              <a:effectLst>
                <a:outerShdw blurRad="50800" dist="38100" dir="2700000" algn="tl" rotWithShape="0">
                  <a:prstClr val="black">
                    <a:alpha val="40000"/>
                  </a:prstClr>
                </a:outerShdw>
              </a:effectLst>
            </a:endParaRPr>
          </a:p>
          <a:p>
            <a:r>
              <a:rPr lang="en-US" dirty="0" smtClean="0">
                <a:effectLst>
                  <a:outerShdw blurRad="50800" dist="38100" dir="2700000" algn="tl" rotWithShape="0">
                    <a:prstClr val="black">
                      <a:alpha val="40000"/>
                    </a:prstClr>
                  </a:outerShdw>
                </a:effectLst>
              </a:rPr>
              <a:t>Topological Relationships</a:t>
            </a:r>
          </a:p>
          <a:p>
            <a:pPr lvl="1"/>
            <a:r>
              <a:rPr lang="en-US" dirty="0" smtClean="0">
                <a:effectLst>
                  <a:outerShdw blurRad="50800" dist="38100" dir="2700000" algn="tl" rotWithShape="0">
                    <a:prstClr val="black">
                      <a:alpha val="40000"/>
                    </a:prstClr>
                  </a:outerShdw>
                </a:effectLst>
              </a:rPr>
              <a:t>Grid future/past</a:t>
            </a:r>
          </a:p>
          <a:p>
            <a:pPr lvl="1"/>
            <a:r>
              <a:rPr lang="en-US" dirty="0" err="1" smtClean="0">
                <a:effectLst>
                  <a:outerShdw blurRad="50800" dist="38100" dir="2700000" algn="tl" rotWithShape="0">
                    <a:prstClr val="black">
                      <a:alpha val="40000"/>
                    </a:prstClr>
                  </a:outerShdw>
                </a:effectLst>
              </a:rPr>
              <a:t>Intergrid</a:t>
            </a:r>
            <a:r>
              <a:rPr lang="en-US" dirty="0" smtClean="0">
                <a:effectLst>
                  <a:outerShdw blurRad="50800" dist="38100" dir="2700000" algn="tl" rotWithShape="0">
                    <a:prstClr val="black">
                      <a:alpha val="40000"/>
                    </a:prstClr>
                  </a:outerShdw>
                </a:effectLst>
              </a:rPr>
              <a:t> Relationships</a:t>
            </a:r>
            <a:endParaRPr lang="en-US" dirty="0">
              <a:effectLst>
                <a:outerShdw blurRad="50800" dist="38100" dir="2700000" algn="tl" rotWithShape="0">
                  <a:prstClr val="black">
                    <a:alpha val="40000"/>
                  </a:prstClr>
                </a:outerShdw>
              </a:effectLst>
            </a:endParaRPr>
          </a:p>
        </p:txBody>
      </p:sp>
      <p:sp>
        <p:nvSpPr>
          <p:cNvPr id="23" name="Cube 22"/>
          <p:cNvSpPr/>
          <p:nvPr/>
        </p:nvSpPr>
        <p:spPr>
          <a:xfrm>
            <a:off x="4286249" y="4000504"/>
            <a:ext cx="642942" cy="5715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p:nvSpPr>
        <p:spPr>
          <a:xfrm rot="16200000" flipV="1">
            <a:off x="4750319" y="4207730"/>
            <a:ext cx="571504" cy="142876"/>
          </a:xfrm>
          <a:prstGeom prst="parallelogram">
            <a:avLst>
              <a:gd name="adj" fmla="val 84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rot="10800000" flipH="1" flipV="1">
            <a:off x="4286249" y="3786190"/>
            <a:ext cx="642942" cy="142876"/>
          </a:xfrm>
          <a:prstGeom prst="parallelogram">
            <a:avLst>
              <a:gd name="adj" fmla="val 84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6" name="Cube 25"/>
          <p:cNvSpPr/>
          <p:nvPr/>
        </p:nvSpPr>
        <p:spPr>
          <a:xfrm>
            <a:off x="5214943" y="4000504"/>
            <a:ext cx="642942" cy="5715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be 26"/>
          <p:cNvSpPr/>
          <p:nvPr/>
        </p:nvSpPr>
        <p:spPr>
          <a:xfrm>
            <a:off x="4286249" y="3143248"/>
            <a:ext cx="642942" cy="571504"/>
          </a:xfrm>
          <a:prstGeom prst="cube">
            <a:avLst/>
          </a:prstGeom>
          <a:solidFill>
            <a:schemeClr val="accent1"/>
          </a:solidFill>
          <a:scene3d>
            <a:camera prst="perspectiveAbove"/>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p:cNvSpPr/>
          <p:nvPr/>
        </p:nvSpPr>
        <p:spPr>
          <a:xfrm>
            <a:off x="5286381" y="3143248"/>
            <a:ext cx="642942" cy="57150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p:cNvSpPr/>
          <p:nvPr/>
        </p:nvSpPr>
        <p:spPr>
          <a:xfrm rot="10800000" flipH="1" flipV="1">
            <a:off x="5214943" y="3786190"/>
            <a:ext cx="642942" cy="142876"/>
          </a:xfrm>
          <a:prstGeom prst="parallelogram">
            <a:avLst>
              <a:gd name="adj" fmla="val 84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0" name="Parallelogram 29"/>
          <p:cNvSpPr/>
          <p:nvPr/>
        </p:nvSpPr>
        <p:spPr>
          <a:xfrm rot="16200000" flipV="1">
            <a:off x="4765050" y="3350473"/>
            <a:ext cx="571504" cy="142876"/>
          </a:xfrm>
          <a:prstGeom prst="parallelogram">
            <a:avLst>
              <a:gd name="adj" fmla="val 8453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6"/>
          <p:cNvPicPr>
            <a:picLocks noChangeAspect="1" noChangeArrowheads="1"/>
          </p:cNvPicPr>
          <p:nvPr/>
        </p:nvPicPr>
        <p:blipFill>
          <a:blip r:embed="rId3" cstate="print"/>
          <a:srcRect/>
          <a:stretch>
            <a:fillRect/>
          </a:stretch>
        </p:blipFill>
        <p:spPr>
          <a:xfrm>
            <a:off x="5072066" y="5500702"/>
            <a:ext cx="1123338" cy="948387"/>
          </a:xfrm>
          <a:prstGeom prst="rect">
            <a:avLst/>
          </a:prstGeom>
          <a:noFill/>
          <a:ln/>
        </p:spPr>
      </p:pic>
      <p:pic>
        <p:nvPicPr>
          <p:cNvPr id="32" name="Picture 8"/>
          <p:cNvPicPr>
            <a:picLocks noChangeAspect="1" noChangeArrowheads="1"/>
          </p:cNvPicPr>
          <p:nvPr/>
        </p:nvPicPr>
        <p:blipFill>
          <a:blip r:embed="rId4" cstate="print"/>
          <a:srcRect/>
          <a:stretch>
            <a:fillRect/>
          </a:stretch>
        </p:blipFill>
        <p:spPr>
          <a:xfrm>
            <a:off x="7143768" y="5572140"/>
            <a:ext cx="1214414" cy="928094"/>
          </a:xfrm>
          <a:prstGeom prst="rect">
            <a:avLst/>
          </a:prstGeom>
          <a:noFill/>
          <a:ln/>
        </p:spPr>
      </p:pic>
      <p:sp>
        <p:nvSpPr>
          <p:cNvPr id="33" name="Left-Right Arrow 32"/>
          <p:cNvSpPr/>
          <p:nvPr/>
        </p:nvSpPr>
        <p:spPr>
          <a:xfrm>
            <a:off x="6286512" y="5857892"/>
            <a:ext cx="714380" cy="214314"/>
          </a:xfrm>
          <a:prstGeom prst="leftRightArrow">
            <a:avLst/>
          </a:prstGeom>
          <a:solidFill>
            <a:schemeClr val="bg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1"/>
          <p:cNvSpPr>
            <a:spLocks noGrp="1" noChangeArrowheads="1"/>
          </p:cNvSpPr>
          <p:nvPr>
            <p:ph type="sldNum" sz="quarter" idx="12"/>
          </p:nvPr>
        </p:nvSpPr>
        <p:spPr>
          <a:noFill/>
        </p:spPr>
        <p:txBody>
          <a:bodyPr/>
          <a:lstStyle/>
          <a:p>
            <a:fld id="{7EA4ECFC-FFB8-4E56-800F-025D94F8EBD4}" type="slidenum">
              <a:rPr lang="en-US" smtClean="0"/>
              <a:pPr/>
              <a:t>4</a:t>
            </a:fld>
            <a:endParaRPr lang="en-US" smtClean="0"/>
          </a:p>
        </p:txBody>
      </p:sp>
      <p:graphicFrame>
        <p:nvGraphicFramePr>
          <p:cNvPr id="1026" name="Object 2"/>
          <p:cNvGraphicFramePr>
            <a:graphicFrameLocks noChangeAspect="1"/>
          </p:cNvGraphicFramePr>
          <p:nvPr>
            <p:extLst>
              <p:ext uri="{D42A27DB-BD31-4B8C-83A1-F6EECF244321}">
                <p14:modId xmlns:p14="http://schemas.microsoft.com/office/powerpoint/2010/main" val="2980160448"/>
              </p:ext>
            </p:extLst>
          </p:nvPr>
        </p:nvGraphicFramePr>
        <p:xfrm>
          <a:off x="841444" y="260648"/>
          <a:ext cx="7461672" cy="5472112"/>
        </p:xfrm>
        <a:graphic>
          <a:graphicData uri="http://schemas.openxmlformats.org/presentationml/2006/ole">
            <mc:AlternateContent xmlns:mc="http://schemas.openxmlformats.org/markup-compatibility/2006">
              <mc:Choice xmlns:v="urn:schemas-microsoft-com:vml" Requires="v">
                <p:oleObj spid="_x0000_s1214" name="Photo Editor Photo" r:id="rId4" imgW="7182853" imgH="5266667" progId="">
                  <p:embed/>
                </p:oleObj>
              </mc:Choice>
              <mc:Fallback>
                <p:oleObj name="Photo Editor Photo" r:id="rId4" imgW="7182853" imgH="5266667" progId="">
                  <p:embed/>
                  <p:pic>
                    <p:nvPicPr>
                      <p:cNvPr id="0" name=""/>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841444" y="260648"/>
                        <a:ext cx="7461672" cy="5472112"/>
                      </a:xfrm>
                      <a:prstGeom prst="rect">
                        <a:avLst/>
                      </a:prstGeom>
                      <a:noFill/>
                      <a:ln>
                        <a:noFill/>
                      </a:ln>
                      <a:effectLst/>
                    </p:spPr>
                  </p:pic>
                </p:oleObj>
              </mc:Fallback>
            </mc:AlternateContent>
          </a:graphicData>
        </a:graphic>
      </p:graphicFrame>
      <p:sp>
        <p:nvSpPr>
          <p:cNvPr id="1033" name="Text Box 4"/>
          <p:cNvSpPr txBox="1">
            <a:spLocks noChangeArrowheads="1"/>
          </p:cNvSpPr>
          <p:nvPr/>
        </p:nvSpPr>
        <p:spPr bwMode="auto">
          <a:xfrm>
            <a:off x="5257800" y="5905500"/>
            <a:ext cx="3048000" cy="366713"/>
          </a:xfrm>
          <a:prstGeom prst="rect">
            <a:avLst/>
          </a:prstGeom>
          <a:noFill/>
          <a:ln w="9525">
            <a:noFill/>
            <a:miter lim="800000"/>
            <a:headEnd/>
            <a:tailEnd/>
          </a:ln>
        </p:spPr>
        <p:txBody>
          <a:bodyPr>
            <a:spAutoFit/>
          </a:bodyPr>
          <a:lstStyle/>
          <a:p>
            <a:pPr>
              <a:spcBef>
                <a:spcPct val="50000"/>
              </a:spcBef>
            </a:pPr>
            <a:r>
              <a:rPr lang="en-US" sz="1800" dirty="0">
                <a:latin typeface="Arial" charset="0"/>
              </a:rPr>
              <a:t>Thanks to Mark Miller, LLNL</a:t>
            </a:r>
          </a:p>
        </p:txBody>
      </p:sp>
    </p:spTree>
    <p:extLst>
      <p:ext uri="{BB962C8B-B14F-4D97-AF65-F5344CB8AC3E}">
        <p14:creationId xmlns:p14="http://schemas.microsoft.com/office/powerpoint/2010/main" val="2680492103"/>
      </p:ext>
    </p:extLst>
  </p:cSld>
  <p:clrMapOvr>
    <a:masterClrMapping/>
  </p:clrMapOvr>
  <p:transition spd="med" advClick="0" advTm="2000">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Geometry</a:t>
            </a:r>
            <a:endParaRPr lang="en-US" dirty="0"/>
          </a:p>
        </p:txBody>
      </p:sp>
      <p:sp>
        <p:nvSpPr>
          <p:cNvPr id="3" name="Content Placeholder 2"/>
          <p:cNvSpPr>
            <a:spLocks noGrp="1"/>
          </p:cNvSpPr>
          <p:nvPr>
            <p:ph idx="1"/>
          </p:nvPr>
        </p:nvSpPr>
        <p:spPr/>
        <p:txBody>
          <a:bodyPr/>
          <a:lstStyle/>
          <a:p>
            <a:r>
              <a:rPr lang="en-US" dirty="0" smtClean="0"/>
              <a:t>Concept of a manifold and charts</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40</a:t>
            </a:fld>
            <a:endParaRPr lang="de-DE"/>
          </a:p>
        </p:txBody>
      </p:sp>
      <p:sp>
        <p:nvSpPr>
          <p:cNvPr id="5" name="Cloud 4"/>
          <p:cNvSpPr/>
          <p:nvPr/>
        </p:nvSpPr>
        <p:spPr>
          <a:xfrm>
            <a:off x="428596" y="2928934"/>
            <a:ext cx="2714644" cy="2357454"/>
          </a:xfrm>
          <a:prstGeom prst="cloud">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0800000" scaled="1"/>
            <a:tileRect/>
          </a:gradFill>
          <a:ln>
            <a:solidFill>
              <a:schemeClr val="accent1">
                <a:shade val="50000"/>
                <a:alpha val="83000"/>
              </a:schemeClr>
            </a:solidFill>
          </a:ln>
          <a:effectLst>
            <a:outerShdw blurRad="50800" dist="38100" dir="5400000" algn="t" rotWithShape="0">
              <a:prstClr val="black">
                <a:alpha val="40000"/>
              </a:prstClr>
            </a:outerShdw>
          </a:effectLst>
          <a:scene3d>
            <a:camera prst="isometricOffAxis2Top">
              <a:rot lat="19200000" lon="2400000" rev="19200000"/>
            </a:camera>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dirty="0" smtClean="0"/>
              <a:t>Data</a:t>
            </a:r>
            <a:endParaRPr lang="en-US" dirty="0"/>
          </a:p>
        </p:txBody>
      </p:sp>
      <p:sp>
        <p:nvSpPr>
          <p:cNvPr id="7" name="Rectangle 6"/>
          <p:cNvSpPr/>
          <p:nvPr/>
        </p:nvSpPr>
        <p:spPr>
          <a:xfrm>
            <a:off x="5143504" y="2143116"/>
            <a:ext cx="1928826" cy="1714512"/>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Cartesian</a:t>
            </a:r>
          </a:p>
          <a:p>
            <a:pPr algn="ctr"/>
            <a:r>
              <a:rPr lang="en-US" dirty="0" smtClean="0"/>
              <a:t>Coordinates</a:t>
            </a:r>
            <a:endParaRPr lang="en-US" dirty="0"/>
          </a:p>
        </p:txBody>
      </p:sp>
      <p:sp>
        <p:nvSpPr>
          <p:cNvPr id="11" name="Pie 10"/>
          <p:cNvSpPr/>
          <p:nvPr/>
        </p:nvSpPr>
        <p:spPr>
          <a:xfrm>
            <a:off x="3428992" y="4000504"/>
            <a:ext cx="3500462" cy="3429024"/>
          </a:xfrm>
          <a:prstGeom prst="pie">
            <a:avLst>
              <a:gd name="adj1" fmla="val 16179788"/>
              <a:gd name="adj2" fmla="val 21583483"/>
            </a:avLst>
          </a:prstGeom>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2" name="Rectangle 11"/>
          <p:cNvSpPr/>
          <p:nvPr/>
        </p:nvSpPr>
        <p:spPr>
          <a:xfrm>
            <a:off x="5214942" y="4643446"/>
            <a:ext cx="1500198" cy="646331"/>
          </a:xfrm>
          <a:prstGeom prst="rect">
            <a:avLst/>
          </a:prstGeom>
        </p:spPr>
        <p:txBody>
          <a:bodyPr wrap="square">
            <a:spAutoFit/>
          </a:bodyPr>
          <a:lstStyle/>
          <a:p>
            <a:pPr algn="ctr"/>
            <a:r>
              <a:rPr lang="en-US" dirty="0" smtClean="0"/>
              <a:t>Spherical</a:t>
            </a:r>
          </a:p>
          <a:p>
            <a:pPr algn="ctr"/>
            <a:r>
              <a:rPr lang="en-US" dirty="0" smtClean="0"/>
              <a:t>Coordinates</a:t>
            </a:r>
            <a:endParaRPr lang="en-US" dirty="0"/>
          </a:p>
        </p:txBody>
      </p:sp>
      <p:sp>
        <p:nvSpPr>
          <p:cNvPr id="13" name="Right Arrow 12"/>
          <p:cNvSpPr/>
          <p:nvPr/>
        </p:nvSpPr>
        <p:spPr>
          <a:xfrm rot="-1080000">
            <a:off x="3397023" y="3083890"/>
            <a:ext cx="1544457" cy="500066"/>
          </a:xfrm>
          <a:prstGeom prst="rightArrow">
            <a:avLst/>
          </a:prstGeom>
          <a:solidFill>
            <a:schemeClr val="tx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773091">
            <a:off x="3393865" y="4094971"/>
            <a:ext cx="1544457" cy="500066"/>
          </a:xfrm>
          <a:prstGeom prst="rightArrow">
            <a:avLst/>
          </a:prstGeom>
          <a:solidFill>
            <a:schemeClr val="tx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p:txBody>
          <a:bodyPr tIns="41473" bIns="41473"/>
          <a:lstStyle/>
          <a:p>
            <a:r>
              <a:rPr lang="en-US"/>
              <a:t>Structure of the Fiber Space</a:t>
            </a:r>
          </a:p>
        </p:txBody>
      </p:sp>
      <p:sp>
        <p:nvSpPr>
          <p:cNvPr id="109571" name="Rectangle 3"/>
          <p:cNvSpPr>
            <a:spLocks noGrp="1" noChangeArrowheads="1"/>
          </p:cNvSpPr>
          <p:nvPr>
            <p:ph type="body" idx="1"/>
          </p:nvPr>
        </p:nvSpPr>
        <p:spPr/>
        <p:txBody>
          <a:bodyPr lIns="82945" tIns="41473" rIns="82945" bIns="41473"/>
          <a:lstStyle/>
          <a:p>
            <a:r>
              <a:rPr lang="en-US" dirty="0"/>
              <a:t>May carry</a:t>
            </a:r>
          </a:p>
          <a:p>
            <a:pPr lvl="1"/>
            <a:r>
              <a:rPr lang="en-US" dirty="0"/>
              <a:t>Scalar fields</a:t>
            </a:r>
          </a:p>
          <a:p>
            <a:pPr lvl="1"/>
            <a:r>
              <a:rPr lang="en-US" dirty="0"/>
              <a:t>Vector </a:t>
            </a:r>
            <a:r>
              <a:rPr lang="en-US" dirty="0" smtClean="0"/>
              <a:t>fields</a:t>
            </a:r>
          </a:p>
          <a:p>
            <a:pPr lvl="1"/>
            <a:r>
              <a:rPr lang="en-US" dirty="0" err="1" smtClean="0"/>
              <a:t>Covector</a:t>
            </a:r>
            <a:r>
              <a:rPr lang="en-US" dirty="0" smtClean="0"/>
              <a:t> fields</a:t>
            </a:r>
            <a:endParaRPr lang="en-US" dirty="0"/>
          </a:p>
          <a:p>
            <a:pPr lvl="1"/>
            <a:r>
              <a:rPr lang="en-US" dirty="0"/>
              <a:t>Tensor fields</a:t>
            </a:r>
          </a:p>
          <a:p>
            <a:pPr lvl="1"/>
            <a:r>
              <a:rPr lang="en-US" dirty="0" smtClean="0"/>
              <a:t>Pseudo-scalars</a:t>
            </a:r>
          </a:p>
          <a:p>
            <a:pPr lvl="1"/>
            <a:r>
              <a:rPr lang="en-US" dirty="0" smtClean="0"/>
              <a:t>Multi-Vectors</a:t>
            </a:r>
            <a:endParaRPr lang="en-US" dirty="0"/>
          </a:p>
          <a:p>
            <a:pPr lvl="1"/>
            <a:r>
              <a:rPr lang="en-US" dirty="0"/>
              <a:t>Non-</a:t>
            </a:r>
            <a:r>
              <a:rPr lang="en-US" dirty="0" err="1"/>
              <a:t>tensorial</a:t>
            </a:r>
            <a:r>
              <a:rPr lang="en-US" dirty="0"/>
              <a:t> geometrical objects (e.g</a:t>
            </a:r>
            <a:r>
              <a:rPr lang="en-US" dirty="0" smtClean="0"/>
              <a:t>., </a:t>
            </a:r>
            <a:r>
              <a:rPr lang="en-US" dirty="0" err="1"/>
              <a:t>Christoffel</a:t>
            </a:r>
            <a:r>
              <a:rPr lang="en-US" dirty="0"/>
              <a:t> symbols)</a:t>
            </a:r>
          </a:p>
        </p:txBody>
      </p:sp>
    </p:spTree>
    <p:extLst>
      <p:ext uri="{BB962C8B-B14F-4D97-AF65-F5344CB8AC3E}">
        <p14:creationId xmlns:p14="http://schemas.microsoft.com/office/powerpoint/2010/main" val="1217720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p:txBody>
          <a:bodyPr tIns="41473" bIns="41473"/>
          <a:lstStyle/>
          <a:p>
            <a:r>
              <a:rPr lang="en-US"/>
              <a:t>Special cases of fiber space</a:t>
            </a:r>
          </a:p>
        </p:txBody>
      </p:sp>
      <p:sp>
        <p:nvSpPr>
          <p:cNvPr id="123907" name="Rectangle 3"/>
          <p:cNvSpPr>
            <a:spLocks noGrp="1" noChangeArrowheads="1"/>
          </p:cNvSpPr>
          <p:nvPr>
            <p:ph type="body" idx="1"/>
          </p:nvPr>
        </p:nvSpPr>
        <p:spPr/>
        <p:txBody>
          <a:bodyPr lIns="82945" tIns="41473" rIns="82945" bIns="41473"/>
          <a:lstStyle/>
          <a:p>
            <a:r>
              <a:rPr lang="en-US" dirty="0"/>
              <a:t>Has vector space property:</a:t>
            </a:r>
          </a:p>
          <a:p>
            <a:pPr lvl="1"/>
            <a:r>
              <a:rPr lang="en-US" dirty="0"/>
              <a:t>E.g. contains vectors, </a:t>
            </a:r>
            <a:r>
              <a:rPr lang="en-US" dirty="0" smtClean="0"/>
              <a:t>tensors:</a:t>
            </a:r>
          </a:p>
          <a:p>
            <a:pPr marL="749808" lvl="2" indent="0">
              <a:buNone/>
            </a:pPr>
            <a:r>
              <a:rPr lang="en-US" dirty="0" smtClean="0">
                <a:sym typeface="Wingdings" pitchFamily="2" charset="2"/>
              </a:rPr>
              <a:t> </a:t>
            </a:r>
            <a:r>
              <a:rPr lang="en-US" dirty="0">
                <a:sym typeface="Wingdings" pitchFamily="2" charset="2"/>
              </a:rPr>
              <a:t>V</a:t>
            </a:r>
            <a:r>
              <a:rPr lang="en-US" dirty="0" smtClean="0">
                <a:sym typeface="Wingdings" pitchFamily="2" charset="2"/>
              </a:rPr>
              <a:t>ector </a:t>
            </a:r>
            <a:r>
              <a:rPr lang="en-US" dirty="0">
                <a:sym typeface="Wingdings" pitchFamily="2" charset="2"/>
              </a:rPr>
              <a:t>B</a:t>
            </a:r>
            <a:r>
              <a:rPr lang="en-US" dirty="0" smtClean="0">
                <a:sym typeface="Wingdings" pitchFamily="2" charset="2"/>
              </a:rPr>
              <a:t>undle</a:t>
            </a:r>
            <a:endParaRPr lang="en-US" dirty="0">
              <a:sym typeface="Wingdings" pitchFamily="2" charset="2"/>
            </a:endParaRPr>
          </a:p>
          <a:p>
            <a:pPr lvl="2">
              <a:buFont typeface="Wingdings" pitchFamily="2" charset="2"/>
              <a:buChar char="à"/>
            </a:pPr>
            <a:endParaRPr lang="en-US" dirty="0"/>
          </a:p>
          <a:p>
            <a:r>
              <a:rPr lang="en-US" dirty="0"/>
              <a:t>Is the tangent space of a manifold M:</a:t>
            </a:r>
          </a:p>
          <a:p>
            <a:pPr lvl="2">
              <a:buFont typeface="Wingdings" pitchFamily="2" charset="2"/>
              <a:buNone/>
            </a:pPr>
            <a:r>
              <a:rPr lang="en-US" dirty="0">
                <a:sym typeface="Wingdings" pitchFamily="2" charset="2"/>
              </a:rPr>
              <a:t> </a:t>
            </a:r>
            <a:r>
              <a:rPr lang="en-US" dirty="0"/>
              <a:t>Tangent </a:t>
            </a:r>
            <a:r>
              <a:rPr lang="en-US" dirty="0" smtClean="0"/>
              <a:t>Bundle   M × T(M</a:t>
            </a:r>
            <a:r>
              <a:rPr lang="en-US" dirty="0"/>
              <a:t>)</a:t>
            </a:r>
          </a:p>
        </p:txBody>
      </p:sp>
    </p:spTree>
    <p:extLst>
      <p:ext uri="{BB962C8B-B14F-4D97-AF65-F5344CB8AC3E}">
        <p14:creationId xmlns:p14="http://schemas.microsoft.com/office/powerpoint/2010/main" val="3960187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tIns="41473" bIns="41473"/>
          <a:lstStyle/>
          <a:p>
            <a:r>
              <a:rPr lang="en-US"/>
              <a:t>Representation</a:t>
            </a:r>
          </a:p>
        </p:txBody>
      </p:sp>
      <p:sp>
        <p:nvSpPr>
          <p:cNvPr id="124931" name="Rectangle 3"/>
          <p:cNvSpPr>
            <a:spLocks noGrp="1" noChangeArrowheads="1"/>
          </p:cNvSpPr>
          <p:nvPr>
            <p:ph type="body" idx="1"/>
          </p:nvPr>
        </p:nvSpPr>
        <p:spPr/>
        <p:txBody>
          <a:bodyPr lIns="82945" tIns="41473" rIns="82945" bIns="41473"/>
          <a:lstStyle/>
          <a:p>
            <a:r>
              <a:rPr lang="en-US" sz="2800" dirty="0"/>
              <a:t>Numerical representation via coordinates:</a:t>
            </a:r>
          </a:p>
          <a:p>
            <a:pPr lvl="1"/>
            <a:r>
              <a:rPr lang="en-US" sz="2400" dirty="0"/>
              <a:t>A manifold M is an </a:t>
            </a:r>
            <a:r>
              <a:rPr lang="en-US" sz="2400" dirty="0" err="1"/>
              <a:t>Hausdorff</a:t>
            </a:r>
            <a:r>
              <a:rPr lang="en-US" sz="2400" dirty="0"/>
              <a:t> space with (local!) maps x:M</a:t>
            </a:r>
            <a:r>
              <a:rPr lang="en-US" sz="2400" dirty="0">
                <a:sym typeface="Wingdings" pitchFamily="2" charset="2"/>
              </a:rPr>
              <a:t></a:t>
            </a:r>
            <a:r>
              <a:rPr lang="en-US" sz="2400" dirty="0">
                <a:latin typeface="OpenSymbol" pitchFamily="2" charset="0"/>
                <a:sym typeface="Symbol" pitchFamily="18" charset="2"/>
              </a:rPr>
              <a:t>ℝ</a:t>
            </a:r>
            <a:r>
              <a:rPr lang="en-US" sz="2400" baseline="30000" dirty="0"/>
              <a:t>n</a:t>
            </a:r>
            <a:r>
              <a:rPr lang="en-US" sz="2400" dirty="0"/>
              <a:t>.</a:t>
            </a:r>
          </a:p>
          <a:p>
            <a:pPr lvl="1"/>
            <a:r>
              <a:rPr lang="en-US" sz="2400" dirty="0"/>
              <a:t>x={x</a:t>
            </a:r>
            <a:r>
              <a:rPr lang="en-US" sz="2400" baseline="30000" dirty="0"/>
              <a:t>0</a:t>
            </a:r>
            <a:r>
              <a:rPr lang="en-US" sz="2400" dirty="0"/>
              <a:t>,x</a:t>
            </a:r>
            <a:r>
              <a:rPr lang="en-US" sz="2400" baseline="30000" dirty="0"/>
              <a:t>1</a:t>
            </a:r>
            <a:r>
              <a:rPr lang="en-US" sz="2400" dirty="0"/>
              <a:t>,x</a:t>
            </a:r>
            <a:r>
              <a:rPr lang="en-US" sz="2400" baseline="30000" dirty="0"/>
              <a:t>2</a:t>
            </a:r>
            <a:r>
              <a:rPr lang="en-US" sz="2400" dirty="0"/>
              <a:t>…x</a:t>
            </a:r>
            <a:r>
              <a:rPr lang="en-US" sz="2400" baseline="30000" dirty="0"/>
              <a:t>n-1</a:t>
            </a:r>
            <a:r>
              <a:rPr lang="en-US" sz="2400" dirty="0"/>
              <a:t>} is called a </a:t>
            </a:r>
            <a:r>
              <a:rPr lang="en-US" sz="2400" i="1" dirty="0"/>
              <a:t>chart</a:t>
            </a:r>
          </a:p>
          <a:p>
            <a:pPr lvl="1"/>
            <a:r>
              <a:rPr lang="en-US" sz="2400" dirty="0" err="1"/>
              <a:t>x</a:t>
            </a:r>
            <a:r>
              <a:rPr lang="en-US" sz="2400" baseline="30000" dirty="0" err="1"/>
              <a:t>m</a:t>
            </a:r>
            <a:r>
              <a:rPr lang="en-US" sz="2400" dirty="0" err="1"/>
              <a:t>:M</a:t>
            </a:r>
            <a:r>
              <a:rPr lang="en-US" sz="2400" dirty="0" err="1">
                <a:sym typeface="Wingdings" pitchFamily="2" charset="2"/>
              </a:rPr>
              <a:t></a:t>
            </a:r>
            <a:r>
              <a:rPr lang="en-US" sz="2400" dirty="0" err="1">
                <a:latin typeface="OpenSymbol" pitchFamily="2" charset="0"/>
                <a:sym typeface="Symbol" pitchFamily="18" charset="2"/>
              </a:rPr>
              <a:t>ℝ</a:t>
            </a:r>
            <a:r>
              <a:rPr lang="en-US" sz="2400" baseline="30000" dirty="0" err="1"/>
              <a:t>n</a:t>
            </a:r>
            <a:r>
              <a:rPr lang="en-US" sz="2400" dirty="0"/>
              <a:t> the </a:t>
            </a:r>
            <a:r>
              <a:rPr lang="en-US" sz="2400" dirty="0" err="1"/>
              <a:t>m</a:t>
            </a:r>
            <a:r>
              <a:rPr lang="en-US" sz="2400" baseline="30000" dirty="0" err="1"/>
              <a:t>th</a:t>
            </a:r>
            <a:r>
              <a:rPr lang="en-US" sz="2400" dirty="0"/>
              <a:t> coordinate function</a:t>
            </a:r>
          </a:p>
          <a:p>
            <a:r>
              <a:rPr lang="en-US" sz="2800" dirty="0"/>
              <a:t>A chart in the base manifold M induces a coordinate basis in the tangential space.</a:t>
            </a:r>
          </a:p>
        </p:txBody>
      </p:sp>
    </p:spTree>
    <p:extLst>
      <p:ext uri="{BB962C8B-B14F-4D97-AF65-F5344CB8AC3E}">
        <p14:creationId xmlns:p14="http://schemas.microsoft.com/office/powerpoint/2010/main" val="1231014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5"/>
          <p:cNvSpPr>
            <a:spLocks noChangeArrowheads="1"/>
          </p:cNvSpPr>
          <p:nvPr/>
        </p:nvSpPr>
        <p:spPr bwMode="auto">
          <a:xfrm>
            <a:off x="217440" y="3982018"/>
            <a:ext cx="6220800" cy="2004690"/>
          </a:xfrm>
          <a:prstGeom prst="ellipse">
            <a:avLst/>
          </a:prstGeom>
          <a:solidFill>
            <a:schemeClr val="bg1">
              <a:lumMod val="85000"/>
              <a:lumOff val="15000"/>
            </a:schemeClr>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4000" dirty="0" smtClean="0"/>
              <a:t>Fiber Bundle</a:t>
            </a:r>
            <a:endParaRPr lang="en-US" sz="4000" dirty="0"/>
          </a:p>
        </p:txBody>
      </p:sp>
      <p:sp>
        <p:nvSpPr>
          <p:cNvPr id="2" name="Title 1"/>
          <p:cNvSpPr>
            <a:spLocks noGrp="1"/>
          </p:cNvSpPr>
          <p:nvPr>
            <p:ph type="title"/>
          </p:nvPr>
        </p:nvSpPr>
        <p:spPr/>
        <p:txBody>
          <a:bodyPr/>
          <a:lstStyle/>
          <a:p>
            <a:r>
              <a:rPr lang="en-US" dirty="0" smtClean="0"/>
              <a:t>Multiple Representations</a:t>
            </a:r>
            <a:endParaRPr lang="en-US" dirty="0"/>
          </a:p>
        </p:txBody>
      </p:sp>
      <p:sp>
        <p:nvSpPr>
          <p:cNvPr id="4" name="Oval 5"/>
          <p:cNvSpPr>
            <a:spLocks noChangeArrowheads="1"/>
          </p:cNvSpPr>
          <p:nvPr/>
        </p:nvSpPr>
        <p:spPr bwMode="auto">
          <a:xfrm>
            <a:off x="1264319" y="3774636"/>
            <a:ext cx="3732480" cy="1175163"/>
          </a:xfrm>
          <a:prstGeom prst="ellipse">
            <a:avLst/>
          </a:prstGeom>
          <a:solidFill>
            <a:schemeClr val="bg1">
              <a:lumMod val="75000"/>
              <a:lumOff val="25000"/>
            </a:schemeClr>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2200" dirty="0" smtClean="0"/>
              <a:t>T=0.0</a:t>
            </a:r>
            <a:endParaRPr lang="en-US" sz="2200" dirty="0"/>
          </a:p>
        </p:txBody>
      </p:sp>
      <p:sp>
        <p:nvSpPr>
          <p:cNvPr id="15" name="Rectangle 14"/>
          <p:cNvSpPr/>
          <p:nvPr/>
        </p:nvSpPr>
        <p:spPr>
          <a:xfrm>
            <a:off x="2024639" y="3498127"/>
            <a:ext cx="2280960" cy="829527"/>
          </a:xfrm>
          <a:prstGeom prst="rect">
            <a:avLst/>
          </a:prstGeom>
          <a:solidFill>
            <a:schemeClr val="bg1">
              <a:lumMod val="85000"/>
              <a:lumOff val="15000"/>
            </a:schemeClr>
          </a:solidFill>
          <a:effectLst>
            <a:outerShdw blurRad="152400" dist="38100" dir="2700000" sx="103000" sy="103000" algn="tl" rotWithShape="0">
              <a:prstClr val="black">
                <a:alpha val="39000"/>
              </a:prstClr>
            </a:outerShdw>
          </a:effectLst>
          <a:scene3d>
            <a:camera prst="perspectiveRelaxed"/>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Grid</a:t>
            </a:r>
            <a:endParaRPr lang="en-US" dirty="0">
              <a:solidFill>
                <a:schemeClr val="bg1">
                  <a:lumMod val="85000"/>
                  <a:lumOff val="15000"/>
                </a:schemeClr>
              </a:solidFill>
            </a:endParaRPr>
          </a:p>
        </p:txBody>
      </p:sp>
      <p:sp>
        <p:nvSpPr>
          <p:cNvPr id="16" name="Diamond 15"/>
          <p:cNvSpPr/>
          <p:nvPr/>
        </p:nvSpPr>
        <p:spPr>
          <a:xfrm>
            <a:off x="2143108" y="3000372"/>
            <a:ext cx="2026569" cy="967782"/>
          </a:xfrm>
          <a:prstGeom prst="diamond">
            <a:avLst/>
          </a:prstGeom>
          <a:solidFill>
            <a:schemeClr val="bg1">
              <a:lumMod val="85000"/>
              <a:lumOff val="15000"/>
              <a:alpha val="92000"/>
            </a:schemeClr>
          </a:solidFill>
          <a:ln>
            <a:solidFill>
              <a:schemeClr val="bg1">
                <a:lumMod val="65000"/>
                <a:lumOff val="35000"/>
              </a:schemeClr>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Vertices</a:t>
            </a:r>
            <a:endParaRPr lang="en-US" dirty="0">
              <a:solidFill>
                <a:schemeClr val="bg1">
                  <a:lumMod val="85000"/>
                  <a:lumOff val="15000"/>
                </a:schemeClr>
              </a:solidFill>
            </a:endParaRPr>
          </a:p>
        </p:txBody>
      </p:sp>
      <p:sp>
        <p:nvSpPr>
          <p:cNvPr id="18" name="Rectangle 17"/>
          <p:cNvSpPr/>
          <p:nvPr/>
        </p:nvSpPr>
        <p:spPr>
          <a:xfrm>
            <a:off x="2500298" y="2857496"/>
            <a:ext cx="1451520" cy="553018"/>
          </a:xfrm>
          <a:prstGeom prst="rect">
            <a:avLst/>
          </a:prstGeom>
          <a:solidFill>
            <a:srgbClr val="F1800F"/>
          </a:solidFill>
          <a:effectLst>
            <a:outerShdw blurRad="152400" dist="38100" dir="2700000" sx="103000" sy="103000" algn="tl" rotWithShape="0">
              <a:prstClr val="black">
                <a:alpha val="39000"/>
              </a:prstClr>
            </a:outerShdw>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Coordinates</a:t>
            </a:r>
            <a:endParaRPr lang="en-US" dirty="0">
              <a:solidFill>
                <a:schemeClr val="bg1">
                  <a:lumMod val="85000"/>
                  <a:lumOff val="15000"/>
                </a:schemeClr>
              </a:solidFill>
            </a:endParaRPr>
          </a:p>
        </p:txBody>
      </p:sp>
      <p:sp>
        <p:nvSpPr>
          <p:cNvPr id="19" name="Isosceles Triangle 18"/>
          <p:cNvSpPr/>
          <p:nvPr/>
        </p:nvSpPr>
        <p:spPr>
          <a:xfrm>
            <a:off x="2571736" y="2428868"/>
            <a:ext cx="1244160" cy="553018"/>
          </a:xfrm>
          <a:prstGeom prst="triangle">
            <a:avLst/>
          </a:prstGeom>
          <a:solidFill>
            <a:schemeClr val="bg1">
              <a:lumMod val="85000"/>
              <a:lumOff val="15000"/>
            </a:schemeClr>
          </a:solidFill>
          <a:ln>
            <a:solidFill>
              <a:srgbClr val="FF0000"/>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sz="1500" dirty="0" smtClean="0">
                <a:solidFill>
                  <a:schemeClr val="bg1">
                    <a:lumMod val="85000"/>
                    <a:lumOff val="15000"/>
                  </a:schemeClr>
                </a:solidFill>
              </a:rPr>
              <a:t>Field</a:t>
            </a:r>
            <a:endParaRPr lang="en-US" sz="1500" dirty="0">
              <a:solidFill>
                <a:schemeClr val="bg1">
                  <a:lumMod val="85000"/>
                  <a:lumOff val="15000"/>
                </a:schemeClr>
              </a:solidFill>
            </a:endParaRPr>
          </a:p>
        </p:txBody>
      </p:sp>
      <p:sp>
        <p:nvSpPr>
          <p:cNvPr id="20" name="TextBox 19"/>
          <p:cNvSpPr txBox="1"/>
          <p:nvPr/>
        </p:nvSpPr>
        <p:spPr>
          <a:xfrm>
            <a:off x="6507360" y="2184709"/>
            <a:ext cx="2488320" cy="3407743"/>
          </a:xfrm>
          <a:prstGeom prst="rect">
            <a:avLst/>
          </a:prstGeom>
          <a:noFill/>
        </p:spPr>
        <p:txBody>
          <a:bodyPr wrap="square" lIns="82945" tIns="41473" rIns="82945" bIns="41473" rtlCol="0">
            <a:spAutoFit/>
          </a:bodyPr>
          <a:lstStyle/>
          <a:p>
            <a:pPr marL="311045" indent="-311045">
              <a:lnSpc>
                <a:spcPct val="200000"/>
              </a:lnSpc>
              <a:buFont typeface="+mj-lt"/>
              <a:buAutoNum type="arabicPeriod"/>
            </a:pPr>
            <a:r>
              <a:rPr lang="en-US" dirty="0" smtClean="0"/>
              <a:t>Field</a:t>
            </a:r>
          </a:p>
          <a:p>
            <a:pPr marL="311045" indent="-311045">
              <a:lnSpc>
                <a:spcPct val="200000"/>
              </a:lnSpc>
              <a:buFont typeface="+mj-lt"/>
              <a:buAutoNum type="arabicPeriod"/>
            </a:pPr>
            <a:r>
              <a:rPr lang="en-US" dirty="0" smtClean="0">
                <a:solidFill>
                  <a:srgbClr val="FF0000"/>
                </a:solidFill>
              </a:rPr>
              <a:t>Representation</a:t>
            </a:r>
          </a:p>
          <a:p>
            <a:pPr marL="311045" indent="-311045">
              <a:lnSpc>
                <a:spcPct val="200000"/>
              </a:lnSpc>
              <a:buFont typeface="+mj-lt"/>
              <a:buAutoNum type="arabicPeriod"/>
            </a:pPr>
            <a:r>
              <a:rPr lang="en-US" dirty="0" smtClean="0"/>
              <a:t>Skeleton</a:t>
            </a:r>
          </a:p>
          <a:p>
            <a:pPr marL="311045" indent="-311045">
              <a:lnSpc>
                <a:spcPct val="200000"/>
              </a:lnSpc>
              <a:buFont typeface="+mj-lt"/>
              <a:buAutoNum type="arabicPeriod"/>
            </a:pPr>
            <a:r>
              <a:rPr lang="en-US" dirty="0" smtClean="0"/>
              <a:t>Grid object</a:t>
            </a:r>
          </a:p>
          <a:p>
            <a:pPr marL="311045" indent="-311045">
              <a:lnSpc>
                <a:spcPct val="200000"/>
              </a:lnSpc>
              <a:buFont typeface="+mj-lt"/>
              <a:buAutoNum type="arabicPeriod"/>
            </a:pPr>
            <a:r>
              <a:rPr lang="en-US" dirty="0" smtClean="0"/>
              <a:t>(Time) Slice</a:t>
            </a:r>
          </a:p>
          <a:p>
            <a:pPr marL="311045" indent="-311045">
              <a:lnSpc>
                <a:spcPct val="200000"/>
              </a:lnSpc>
              <a:buFont typeface="+mj-lt"/>
              <a:buAutoNum type="arabicPeriod"/>
            </a:pPr>
            <a:r>
              <a:rPr lang="en-US" dirty="0" smtClean="0"/>
              <a:t>Bundle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5"/>
          <p:cNvSpPr>
            <a:spLocks noChangeArrowheads="1"/>
          </p:cNvSpPr>
          <p:nvPr/>
        </p:nvSpPr>
        <p:spPr bwMode="auto">
          <a:xfrm>
            <a:off x="217440" y="3982018"/>
            <a:ext cx="6220800" cy="2004690"/>
          </a:xfrm>
          <a:prstGeom prst="ellipse">
            <a:avLst/>
          </a:prstGeom>
          <a:solidFill>
            <a:schemeClr val="bg1">
              <a:lumMod val="85000"/>
              <a:lumOff val="15000"/>
            </a:schemeClr>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4000" dirty="0" smtClean="0"/>
              <a:t>Fiber Bundle</a:t>
            </a:r>
            <a:endParaRPr lang="en-US" sz="4000" dirty="0"/>
          </a:p>
        </p:txBody>
      </p:sp>
      <p:sp>
        <p:nvSpPr>
          <p:cNvPr id="2" name="Title 1"/>
          <p:cNvSpPr>
            <a:spLocks noGrp="1"/>
          </p:cNvSpPr>
          <p:nvPr>
            <p:ph type="title"/>
          </p:nvPr>
        </p:nvSpPr>
        <p:spPr/>
        <p:txBody>
          <a:bodyPr>
            <a:normAutofit fontScale="90000"/>
          </a:bodyPr>
          <a:lstStyle/>
          <a:p>
            <a:r>
              <a:rPr lang="en-US" dirty="0" smtClean="0"/>
              <a:t>Geometric Algebra: </a:t>
            </a:r>
            <a:br>
              <a:rPr lang="en-US" dirty="0" smtClean="0"/>
            </a:br>
            <a:r>
              <a:rPr lang="en-US" dirty="0" smtClean="0"/>
              <a:t>Vectors, Tensors, </a:t>
            </a:r>
            <a:r>
              <a:rPr lang="en-US" dirty="0" err="1" smtClean="0"/>
              <a:t>Spinors</a:t>
            </a:r>
            <a:r>
              <a:rPr lang="en-US" dirty="0" smtClean="0"/>
              <a:t>, …</a:t>
            </a:r>
            <a:endParaRPr lang="en-US" dirty="0"/>
          </a:p>
        </p:txBody>
      </p:sp>
      <p:sp>
        <p:nvSpPr>
          <p:cNvPr id="4" name="Oval 5"/>
          <p:cNvSpPr>
            <a:spLocks noChangeArrowheads="1"/>
          </p:cNvSpPr>
          <p:nvPr/>
        </p:nvSpPr>
        <p:spPr bwMode="auto">
          <a:xfrm>
            <a:off x="1264319" y="3774636"/>
            <a:ext cx="3732480" cy="1175163"/>
          </a:xfrm>
          <a:prstGeom prst="ellipse">
            <a:avLst/>
          </a:prstGeom>
          <a:solidFill>
            <a:schemeClr val="bg1">
              <a:lumMod val="85000"/>
              <a:lumOff val="15000"/>
            </a:schemeClr>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2200" dirty="0" smtClean="0"/>
              <a:t>T=0.0</a:t>
            </a:r>
            <a:endParaRPr lang="en-US" sz="2200" dirty="0"/>
          </a:p>
        </p:txBody>
      </p:sp>
      <p:sp>
        <p:nvSpPr>
          <p:cNvPr id="15" name="Rectangle 14"/>
          <p:cNvSpPr/>
          <p:nvPr/>
        </p:nvSpPr>
        <p:spPr>
          <a:xfrm>
            <a:off x="2024639" y="3498127"/>
            <a:ext cx="2280960" cy="829527"/>
          </a:xfrm>
          <a:prstGeom prst="rect">
            <a:avLst/>
          </a:prstGeom>
          <a:solidFill>
            <a:schemeClr val="bg1">
              <a:lumMod val="85000"/>
              <a:lumOff val="15000"/>
            </a:schemeClr>
          </a:solidFill>
          <a:effectLst>
            <a:outerShdw blurRad="152400" dist="38100" dir="2700000" sx="103000" sy="103000" algn="tl" rotWithShape="0">
              <a:prstClr val="black">
                <a:alpha val="39000"/>
              </a:prstClr>
            </a:outerShdw>
          </a:effectLst>
          <a:scene3d>
            <a:camera prst="perspectiveRelaxed"/>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Grid</a:t>
            </a:r>
            <a:endParaRPr lang="en-US" dirty="0">
              <a:solidFill>
                <a:schemeClr val="bg1">
                  <a:lumMod val="85000"/>
                  <a:lumOff val="15000"/>
                </a:schemeClr>
              </a:solidFill>
            </a:endParaRPr>
          </a:p>
        </p:txBody>
      </p:sp>
      <p:sp>
        <p:nvSpPr>
          <p:cNvPr id="16" name="Diamond 15"/>
          <p:cNvSpPr/>
          <p:nvPr/>
        </p:nvSpPr>
        <p:spPr>
          <a:xfrm>
            <a:off x="2143108" y="3000372"/>
            <a:ext cx="2026569" cy="967782"/>
          </a:xfrm>
          <a:prstGeom prst="diamond">
            <a:avLst/>
          </a:prstGeom>
          <a:solidFill>
            <a:schemeClr val="bg1">
              <a:lumMod val="85000"/>
              <a:lumOff val="15000"/>
            </a:schemeClr>
          </a:solidFill>
          <a:ln>
            <a:solidFill>
              <a:schemeClr val="bg1">
                <a:lumMod val="65000"/>
                <a:lumOff val="35000"/>
              </a:schemeClr>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Vertices</a:t>
            </a:r>
            <a:endParaRPr lang="en-US" dirty="0">
              <a:solidFill>
                <a:schemeClr val="bg1">
                  <a:lumMod val="85000"/>
                  <a:lumOff val="15000"/>
                </a:schemeClr>
              </a:solidFill>
            </a:endParaRPr>
          </a:p>
        </p:txBody>
      </p:sp>
      <p:sp>
        <p:nvSpPr>
          <p:cNvPr id="18" name="Rectangle 17"/>
          <p:cNvSpPr/>
          <p:nvPr/>
        </p:nvSpPr>
        <p:spPr>
          <a:xfrm>
            <a:off x="2500298" y="2857496"/>
            <a:ext cx="1451520" cy="553018"/>
          </a:xfrm>
          <a:prstGeom prst="rect">
            <a:avLst/>
          </a:prstGeom>
          <a:solidFill>
            <a:schemeClr val="bg1">
              <a:lumMod val="85000"/>
              <a:lumOff val="15000"/>
            </a:schemeClr>
          </a:solidFill>
          <a:effectLst>
            <a:outerShdw blurRad="152400" dist="38100" dir="2700000" sx="103000" sy="103000" algn="tl" rotWithShape="0">
              <a:prstClr val="black">
                <a:alpha val="39000"/>
              </a:prstClr>
            </a:outerShdw>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Coordinates</a:t>
            </a:r>
            <a:endParaRPr lang="en-US" dirty="0">
              <a:solidFill>
                <a:schemeClr val="bg1">
                  <a:lumMod val="85000"/>
                  <a:lumOff val="15000"/>
                </a:schemeClr>
              </a:solidFill>
            </a:endParaRPr>
          </a:p>
        </p:txBody>
      </p:sp>
      <p:sp>
        <p:nvSpPr>
          <p:cNvPr id="19" name="Isosceles Triangle 18"/>
          <p:cNvSpPr/>
          <p:nvPr/>
        </p:nvSpPr>
        <p:spPr>
          <a:xfrm>
            <a:off x="2571736" y="2428868"/>
            <a:ext cx="1244160" cy="553018"/>
          </a:xfrm>
          <a:prstGeom prst="triangle">
            <a:avLst/>
          </a:prstGeom>
          <a:solidFill>
            <a:srgbClr val="C00000"/>
          </a:solidFill>
          <a:ln>
            <a:solidFill>
              <a:srgbClr val="FF0000"/>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sz="1500" dirty="0" smtClean="0">
                <a:solidFill>
                  <a:schemeClr val="bg1">
                    <a:lumMod val="85000"/>
                    <a:lumOff val="15000"/>
                  </a:schemeClr>
                </a:solidFill>
              </a:rPr>
              <a:t>Field</a:t>
            </a:r>
            <a:endParaRPr lang="en-US" sz="1500" dirty="0">
              <a:solidFill>
                <a:schemeClr val="bg1">
                  <a:lumMod val="85000"/>
                  <a:lumOff val="15000"/>
                </a:schemeClr>
              </a:solidFill>
            </a:endParaRPr>
          </a:p>
        </p:txBody>
      </p:sp>
      <p:sp>
        <p:nvSpPr>
          <p:cNvPr id="20" name="TextBox 19"/>
          <p:cNvSpPr txBox="1"/>
          <p:nvPr/>
        </p:nvSpPr>
        <p:spPr>
          <a:xfrm>
            <a:off x="6507360" y="2184709"/>
            <a:ext cx="2488320" cy="3407743"/>
          </a:xfrm>
          <a:prstGeom prst="rect">
            <a:avLst/>
          </a:prstGeom>
          <a:noFill/>
        </p:spPr>
        <p:txBody>
          <a:bodyPr wrap="square" lIns="82945" tIns="41473" rIns="82945" bIns="41473" rtlCol="0">
            <a:spAutoFit/>
          </a:bodyPr>
          <a:lstStyle/>
          <a:p>
            <a:pPr marL="311045" indent="-311045">
              <a:lnSpc>
                <a:spcPct val="200000"/>
              </a:lnSpc>
              <a:buFont typeface="+mj-lt"/>
              <a:buAutoNum type="arabicPeriod"/>
            </a:pPr>
            <a:r>
              <a:rPr lang="en-US" dirty="0" smtClean="0">
                <a:solidFill>
                  <a:srgbClr val="FF0000"/>
                </a:solidFill>
              </a:rPr>
              <a:t>Field</a:t>
            </a:r>
          </a:p>
          <a:p>
            <a:pPr marL="311045" indent="-311045">
              <a:lnSpc>
                <a:spcPct val="200000"/>
              </a:lnSpc>
              <a:buFont typeface="+mj-lt"/>
              <a:buAutoNum type="arabicPeriod"/>
            </a:pPr>
            <a:r>
              <a:rPr lang="en-US" dirty="0" smtClean="0"/>
              <a:t>Representation</a:t>
            </a:r>
          </a:p>
          <a:p>
            <a:pPr marL="311045" indent="-311045">
              <a:lnSpc>
                <a:spcPct val="200000"/>
              </a:lnSpc>
              <a:buFont typeface="+mj-lt"/>
              <a:buAutoNum type="arabicPeriod"/>
            </a:pPr>
            <a:r>
              <a:rPr lang="en-US" dirty="0" smtClean="0"/>
              <a:t>Skeleton</a:t>
            </a:r>
          </a:p>
          <a:p>
            <a:pPr marL="311045" indent="-311045">
              <a:lnSpc>
                <a:spcPct val="200000"/>
              </a:lnSpc>
              <a:buFont typeface="+mj-lt"/>
              <a:buAutoNum type="arabicPeriod"/>
            </a:pPr>
            <a:r>
              <a:rPr lang="en-US" dirty="0" smtClean="0"/>
              <a:t>Grid object</a:t>
            </a:r>
          </a:p>
          <a:p>
            <a:pPr marL="311045" indent="-311045">
              <a:lnSpc>
                <a:spcPct val="200000"/>
              </a:lnSpc>
              <a:buFont typeface="+mj-lt"/>
              <a:buAutoNum type="arabicPeriod"/>
            </a:pPr>
            <a:r>
              <a:rPr lang="en-US" dirty="0" smtClean="0"/>
              <a:t>(Time) Slice</a:t>
            </a:r>
          </a:p>
          <a:p>
            <a:pPr marL="311045" indent="-311045">
              <a:lnSpc>
                <a:spcPct val="200000"/>
              </a:lnSpc>
              <a:buFont typeface="+mj-lt"/>
              <a:buAutoNum type="arabicPeriod"/>
            </a:pPr>
            <a:r>
              <a:rPr lang="en-US" dirty="0" smtClean="0"/>
              <a:t>Bundle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Elbow Connector 36"/>
          <p:cNvCxnSpPr>
            <a:stCxn id="18" idx="3"/>
          </p:cNvCxnSpPr>
          <p:nvPr/>
        </p:nvCxnSpPr>
        <p:spPr>
          <a:xfrm flipH="1" flipV="1">
            <a:off x="3466080" y="2668599"/>
            <a:ext cx="414720" cy="414764"/>
          </a:xfrm>
          <a:prstGeom prst="curvedConnector4">
            <a:avLst>
              <a:gd name="adj1" fmla="val -221963"/>
              <a:gd name="adj2" fmla="val 111370"/>
            </a:avLst>
          </a:prstGeom>
          <a:ln w="44450">
            <a:solidFill>
              <a:srgbClr val="FFC000"/>
            </a:solidFill>
            <a:tailEnd type="arrow"/>
          </a:ln>
          <a:effectLst>
            <a:outerShdw blurRad="165100" dist="38100" dir="2700000" sx="105000" sy="105000" algn="tl" rotWithShape="0">
              <a:prstClr val="black">
                <a:alpha val="40000"/>
              </a:prstClr>
            </a:outerShdw>
          </a:effectLst>
          <a:scene3d>
            <a:camera prst="orthographicFront"/>
            <a:lightRig rig="threePt" dir="t"/>
          </a:scene3d>
          <a:sp3d>
            <a:bevelT w="165100" prst="coolSlant"/>
          </a:sp3d>
        </p:spPr>
        <p:style>
          <a:lnRef idx="3">
            <a:schemeClr val="accent1"/>
          </a:lnRef>
          <a:fillRef idx="0">
            <a:schemeClr val="accent1"/>
          </a:fillRef>
          <a:effectRef idx="2">
            <a:schemeClr val="accent1"/>
          </a:effectRef>
          <a:fontRef idx="minor">
            <a:schemeClr val="tx1"/>
          </a:fontRef>
        </p:style>
      </p:cxnSp>
      <p:cxnSp>
        <p:nvCxnSpPr>
          <p:cNvPr id="23" name="Elbow Connector 36"/>
          <p:cNvCxnSpPr>
            <a:stCxn id="16" idx="3"/>
            <a:endCxn id="18" idx="3"/>
          </p:cNvCxnSpPr>
          <p:nvPr/>
        </p:nvCxnSpPr>
        <p:spPr>
          <a:xfrm flipH="1" flipV="1">
            <a:off x="3880800" y="3083363"/>
            <a:ext cx="217439" cy="345637"/>
          </a:xfrm>
          <a:prstGeom prst="curvedConnector3">
            <a:avLst>
              <a:gd name="adj1" fmla="val -105133"/>
            </a:avLst>
          </a:prstGeom>
          <a:ln w="44450">
            <a:solidFill>
              <a:srgbClr val="FFC000"/>
            </a:solidFill>
            <a:tailEnd type="arrow"/>
          </a:ln>
          <a:effectLst>
            <a:outerShdw blurRad="165100" dist="38100" dir="2700000" sx="105000" sy="105000" algn="tl" rotWithShape="0">
              <a:prstClr val="black">
                <a:alpha val="40000"/>
              </a:prstClr>
            </a:outerShdw>
          </a:effectLst>
          <a:scene3d>
            <a:camera prst="orthographicFront"/>
            <a:lightRig rig="threePt" dir="t"/>
          </a:scene3d>
          <a:sp3d>
            <a:bevelT w="165100" prst="coolSlant"/>
          </a:sp3d>
        </p:spPr>
        <p:style>
          <a:lnRef idx="3">
            <a:schemeClr val="accent1"/>
          </a:lnRef>
          <a:fillRef idx="0">
            <a:schemeClr val="accent1"/>
          </a:fillRef>
          <a:effectRef idx="2">
            <a:schemeClr val="accent1"/>
          </a:effectRef>
          <a:fontRef idx="minor">
            <a:schemeClr val="tx1"/>
          </a:fontRef>
        </p:style>
      </p:cxnSp>
      <p:sp>
        <p:nvSpPr>
          <p:cNvPr id="13" name="Oval 5"/>
          <p:cNvSpPr>
            <a:spLocks noChangeArrowheads="1"/>
          </p:cNvSpPr>
          <p:nvPr/>
        </p:nvSpPr>
        <p:spPr bwMode="auto">
          <a:xfrm>
            <a:off x="217440" y="3982018"/>
            <a:ext cx="6220800" cy="2004690"/>
          </a:xfrm>
          <a:prstGeom prst="ellipse">
            <a:avLst/>
          </a:prstGeom>
          <a:solidFill>
            <a:srgbClr val="800080"/>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4000" dirty="0" smtClean="0"/>
              <a:t>Fiber Bundle</a:t>
            </a:r>
            <a:endParaRPr lang="en-US" sz="4000" dirty="0"/>
          </a:p>
        </p:txBody>
      </p:sp>
      <p:sp>
        <p:nvSpPr>
          <p:cNvPr id="2" name="Title 1"/>
          <p:cNvSpPr>
            <a:spLocks noGrp="1"/>
          </p:cNvSpPr>
          <p:nvPr>
            <p:ph type="title"/>
          </p:nvPr>
        </p:nvSpPr>
        <p:spPr/>
        <p:txBody>
          <a:bodyPr/>
          <a:lstStyle/>
          <a:p>
            <a:r>
              <a:rPr lang="en-US" dirty="0" smtClean="0"/>
              <a:t>Access via Parameters</a:t>
            </a:r>
            <a:endParaRPr lang="en-US" dirty="0"/>
          </a:p>
        </p:txBody>
      </p:sp>
      <p:sp>
        <p:nvSpPr>
          <p:cNvPr id="4" name="Oval 5"/>
          <p:cNvSpPr>
            <a:spLocks noChangeArrowheads="1"/>
          </p:cNvSpPr>
          <p:nvPr/>
        </p:nvSpPr>
        <p:spPr bwMode="auto">
          <a:xfrm>
            <a:off x="1264319" y="3774636"/>
            <a:ext cx="3732480" cy="1175163"/>
          </a:xfrm>
          <a:prstGeom prst="ellipse">
            <a:avLst/>
          </a:prstGeom>
          <a:solidFill>
            <a:srgbClr val="3333CC"/>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2200" dirty="0" smtClean="0"/>
              <a:t>T=0.0</a:t>
            </a:r>
            <a:endParaRPr lang="en-US" sz="2200" dirty="0"/>
          </a:p>
        </p:txBody>
      </p:sp>
      <p:sp>
        <p:nvSpPr>
          <p:cNvPr id="15" name="Rectangle 14"/>
          <p:cNvSpPr/>
          <p:nvPr/>
        </p:nvSpPr>
        <p:spPr>
          <a:xfrm>
            <a:off x="2024639" y="3498127"/>
            <a:ext cx="2280960" cy="829527"/>
          </a:xfrm>
          <a:prstGeom prst="rect">
            <a:avLst/>
          </a:prstGeom>
          <a:effectLst>
            <a:outerShdw blurRad="152400" dist="38100" dir="2700000" sx="103000" sy="103000" algn="tl" rotWithShape="0">
              <a:prstClr val="black">
                <a:alpha val="39000"/>
              </a:prstClr>
            </a:outerShdw>
          </a:effectLst>
          <a:scene3d>
            <a:camera prst="perspectiveRelaxed"/>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Grid</a:t>
            </a:r>
            <a:endParaRPr lang="en-US" dirty="0">
              <a:solidFill>
                <a:schemeClr val="bg1">
                  <a:lumMod val="85000"/>
                  <a:lumOff val="15000"/>
                </a:schemeClr>
              </a:solidFill>
            </a:endParaRPr>
          </a:p>
        </p:txBody>
      </p:sp>
      <p:sp>
        <p:nvSpPr>
          <p:cNvPr id="16" name="Diamond 15"/>
          <p:cNvSpPr/>
          <p:nvPr/>
        </p:nvSpPr>
        <p:spPr>
          <a:xfrm>
            <a:off x="2071670" y="2945109"/>
            <a:ext cx="2026569" cy="967782"/>
          </a:xfrm>
          <a:prstGeom prst="diamond">
            <a:avLst/>
          </a:prstGeom>
          <a:solidFill>
            <a:srgbClr val="FFC000">
              <a:alpha val="92000"/>
            </a:srgbClr>
          </a:solidFill>
          <a:ln>
            <a:solidFill>
              <a:schemeClr val="bg1">
                <a:lumMod val="65000"/>
                <a:lumOff val="35000"/>
              </a:schemeClr>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Vertices</a:t>
            </a:r>
            <a:endParaRPr lang="en-US" dirty="0">
              <a:solidFill>
                <a:schemeClr val="bg1">
                  <a:lumMod val="85000"/>
                  <a:lumOff val="15000"/>
                </a:schemeClr>
              </a:solidFill>
            </a:endParaRPr>
          </a:p>
        </p:txBody>
      </p:sp>
      <p:sp>
        <p:nvSpPr>
          <p:cNvPr id="18" name="Rectangle 17"/>
          <p:cNvSpPr/>
          <p:nvPr/>
        </p:nvSpPr>
        <p:spPr>
          <a:xfrm>
            <a:off x="2429280" y="2806854"/>
            <a:ext cx="1451520" cy="553018"/>
          </a:xfrm>
          <a:prstGeom prst="rect">
            <a:avLst/>
          </a:prstGeom>
          <a:solidFill>
            <a:srgbClr val="F1800F"/>
          </a:solidFill>
          <a:effectLst>
            <a:outerShdw blurRad="152400" dist="38100" dir="2700000" sx="103000" sy="103000" algn="tl" rotWithShape="0">
              <a:prstClr val="black">
                <a:alpha val="39000"/>
              </a:prstClr>
            </a:outerShdw>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Cartesian</a:t>
            </a:r>
          </a:p>
          <a:p>
            <a:pPr algn="ctr"/>
            <a:r>
              <a:rPr lang="en-US" dirty="0" smtClean="0">
                <a:solidFill>
                  <a:schemeClr val="bg1">
                    <a:lumMod val="85000"/>
                    <a:lumOff val="15000"/>
                  </a:schemeClr>
                </a:solidFill>
              </a:rPr>
              <a:t>Coordinates</a:t>
            </a:r>
            <a:endParaRPr lang="en-US" dirty="0">
              <a:solidFill>
                <a:schemeClr val="bg1">
                  <a:lumMod val="85000"/>
                  <a:lumOff val="15000"/>
                </a:schemeClr>
              </a:solidFill>
            </a:endParaRPr>
          </a:p>
        </p:txBody>
      </p:sp>
      <p:sp>
        <p:nvSpPr>
          <p:cNvPr id="19" name="Isosceles Triangle 18"/>
          <p:cNvSpPr/>
          <p:nvPr/>
        </p:nvSpPr>
        <p:spPr>
          <a:xfrm>
            <a:off x="2538629" y="2374605"/>
            <a:ext cx="1244160" cy="553018"/>
          </a:xfrm>
          <a:prstGeom prst="triangle">
            <a:avLst/>
          </a:prstGeom>
          <a:solidFill>
            <a:srgbClr val="C00000"/>
          </a:solidFill>
          <a:ln>
            <a:solidFill>
              <a:srgbClr val="FF0000"/>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sz="1500" dirty="0" smtClean="0">
                <a:solidFill>
                  <a:schemeClr val="bg1">
                    <a:lumMod val="85000"/>
                    <a:lumOff val="15000"/>
                  </a:schemeClr>
                </a:solidFill>
              </a:rPr>
              <a:t>Field</a:t>
            </a:r>
            <a:endParaRPr lang="en-US" sz="1500" dirty="0">
              <a:solidFill>
                <a:schemeClr val="bg1">
                  <a:lumMod val="85000"/>
                  <a:lumOff val="15000"/>
                </a:schemeClr>
              </a:solidFill>
            </a:endParaRPr>
          </a:p>
        </p:txBody>
      </p:sp>
      <p:cxnSp>
        <p:nvCxnSpPr>
          <p:cNvPr id="21" name="Elbow Connector 36"/>
          <p:cNvCxnSpPr>
            <a:stCxn id="15" idx="3"/>
            <a:endCxn id="16" idx="3"/>
          </p:cNvCxnSpPr>
          <p:nvPr/>
        </p:nvCxnSpPr>
        <p:spPr>
          <a:xfrm flipH="1" flipV="1">
            <a:off x="4098239" y="3429000"/>
            <a:ext cx="207360" cy="483891"/>
          </a:xfrm>
          <a:prstGeom prst="curvedConnector3">
            <a:avLst>
              <a:gd name="adj1" fmla="val -110243"/>
            </a:avLst>
          </a:prstGeom>
          <a:ln w="44450">
            <a:solidFill>
              <a:srgbClr val="FFC000"/>
            </a:solidFill>
            <a:tailEnd type="arrow"/>
          </a:ln>
          <a:effectLst>
            <a:outerShdw blurRad="165100" dist="38100" dir="2700000" sx="105000" sy="105000" algn="tl" rotWithShape="0">
              <a:prstClr val="black">
                <a:alpha val="40000"/>
              </a:prstClr>
            </a:outerShdw>
          </a:effectLst>
          <a:scene3d>
            <a:camera prst="orthographicFront"/>
            <a:lightRig rig="threePt" dir="t"/>
          </a:scene3d>
          <a:sp3d>
            <a:bevelT w="165100" prst="coolSlant"/>
          </a:sp3d>
        </p:spPr>
        <p:style>
          <a:lnRef idx="3">
            <a:schemeClr val="accent1"/>
          </a:lnRef>
          <a:fillRef idx="0">
            <a:schemeClr val="accent1"/>
          </a:fillRef>
          <a:effectRef idx="2">
            <a:schemeClr val="accent1"/>
          </a:effectRef>
          <a:fontRef idx="minor">
            <a:schemeClr val="tx1"/>
          </a:fontRef>
        </p:style>
      </p:cxnSp>
      <p:cxnSp>
        <p:nvCxnSpPr>
          <p:cNvPr id="22" name="Elbow Connector 36"/>
          <p:cNvCxnSpPr>
            <a:stCxn id="4" idx="6"/>
            <a:endCxn id="15" idx="3"/>
          </p:cNvCxnSpPr>
          <p:nvPr/>
        </p:nvCxnSpPr>
        <p:spPr>
          <a:xfrm flipH="1" flipV="1">
            <a:off x="4305599" y="3912890"/>
            <a:ext cx="691200" cy="449327"/>
          </a:xfrm>
          <a:prstGeom prst="curvedConnector3">
            <a:avLst>
              <a:gd name="adj1" fmla="val -225140"/>
            </a:avLst>
          </a:prstGeom>
          <a:ln w="44450">
            <a:solidFill>
              <a:srgbClr val="FFC000"/>
            </a:solidFill>
            <a:tailEnd type="arrow"/>
          </a:ln>
          <a:effectLst>
            <a:outerShdw blurRad="165100" dist="38100" dir="2700000" sx="105000" sy="105000" algn="tl" rotWithShape="0">
              <a:prstClr val="black">
                <a:alpha val="40000"/>
              </a:prstClr>
            </a:outerShdw>
          </a:effectLst>
          <a:scene3d>
            <a:camera prst="orthographicFront"/>
            <a:lightRig rig="threePt" dir="t"/>
          </a:scene3d>
          <a:sp3d>
            <a:bevelT w="165100" prst="coolSlant"/>
          </a:sp3d>
        </p:spPr>
        <p:style>
          <a:lnRef idx="3">
            <a:schemeClr val="accent1"/>
          </a:lnRef>
          <a:fillRef idx="0">
            <a:schemeClr val="accent1"/>
          </a:fillRef>
          <a:effectRef idx="2">
            <a:schemeClr val="accent1"/>
          </a:effectRef>
          <a:fontRef idx="minor">
            <a:schemeClr val="tx1"/>
          </a:fontRef>
        </p:style>
      </p:cxnSp>
      <p:cxnSp>
        <p:nvCxnSpPr>
          <p:cNvPr id="11" name="Elbow Connector 36"/>
          <p:cNvCxnSpPr>
            <a:stCxn id="13" idx="6"/>
          </p:cNvCxnSpPr>
          <p:nvPr/>
        </p:nvCxnSpPr>
        <p:spPr>
          <a:xfrm flipH="1" flipV="1">
            <a:off x="4986720" y="4396781"/>
            <a:ext cx="1451520" cy="587582"/>
          </a:xfrm>
          <a:prstGeom prst="curvedConnector3">
            <a:avLst>
              <a:gd name="adj1" fmla="val -67691"/>
            </a:avLst>
          </a:prstGeom>
          <a:ln w="44450">
            <a:solidFill>
              <a:srgbClr val="FFC000"/>
            </a:solidFill>
            <a:tailEnd type="arrow"/>
          </a:ln>
          <a:effectLst>
            <a:outerShdw blurRad="165100" dist="38100" dir="2700000" sx="105000" sy="105000" algn="tl" rotWithShape="0">
              <a:prstClr val="black">
                <a:alpha val="40000"/>
              </a:prstClr>
            </a:outerShdw>
          </a:effectLst>
          <a:scene3d>
            <a:camera prst="orthographicFront"/>
            <a:lightRig rig="threePt" dir="t"/>
          </a:scene3d>
          <a:sp3d>
            <a:bevelT w="165100" prst="coolSlant"/>
          </a:sp3d>
        </p:spPr>
        <p:style>
          <a:lnRef idx="3">
            <a:schemeClr val="accent1"/>
          </a:lnRef>
          <a:fillRef idx="0">
            <a:schemeClr val="accent1"/>
          </a:fillRef>
          <a:effectRef idx="2">
            <a:schemeClr val="accent1"/>
          </a:effectRef>
          <a:fontRef idx="minor">
            <a:schemeClr val="tx1"/>
          </a:fontRef>
        </p:style>
      </p:cxnSp>
      <p:sp>
        <p:nvSpPr>
          <p:cNvPr id="52" name="Rectangle 51"/>
          <p:cNvSpPr/>
          <p:nvPr/>
        </p:nvSpPr>
        <p:spPr>
          <a:xfrm rot="10800000" flipH="1" flipV="1">
            <a:off x="6991200" y="4383496"/>
            <a:ext cx="1866239" cy="530497"/>
          </a:xfrm>
          <a:prstGeom prst="rect">
            <a:avLst/>
          </a:prstGeom>
          <a:noFill/>
        </p:spPr>
        <p:txBody>
          <a:bodyPr wrap="square" lIns="82945" tIns="41473" rIns="82945" bIns="41473">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900" b="1" dirty="0" smtClean="0">
                <a:ln w="50800"/>
                <a:solidFill>
                  <a:schemeClr val="bg1">
                    <a:shade val="50000"/>
                  </a:schemeClr>
                </a:solidFill>
              </a:rPr>
              <a:t>Time</a:t>
            </a:r>
            <a:endParaRPr lang="en-US" sz="2900" b="1" dirty="0">
              <a:ln w="50800"/>
              <a:solidFill>
                <a:schemeClr val="bg1">
                  <a:shade val="50000"/>
                </a:schemeClr>
              </a:solidFill>
            </a:endParaRPr>
          </a:p>
        </p:txBody>
      </p:sp>
      <p:sp>
        <p:nvSpPr>
          <p:cNvPr id="53" name="Rectangle 52"/>
          <p:cNvSpPr/>
          <p:nvPr/>
        </p:nvSpPr>
        <p:spPr>
          <a:xfrm rot="10800000" flipH="1" flipV="1">
            <a:off x="6300000" y="3843764"/>
            <a:ext cx="1935360" cy="418814"/>
          </a:xfrm>
          <a:prstGeom prst="rect">
            <a:avLst/>
          </a:prstGeom>
          <a:noFill/>
        </p:spPr>
        <p:txBody>
          <a:bodyPr wrap="square" lIns="82945" tIns="41473" rIns="82945" bIns="41473">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200" b="1" dirty="0" err="1" smtClean="0">
                <a:ln w="50800"/>
                <a:solidFill>
                  <a:srgbClr val="FFC000"/>
                </a:solidFill>
              </a:rPr>
              <a:t>Gridname</a:t>
            </a:r>
            <a:endParaRPr lang="en-US" sz="2200" b="1" dirty="0">
              <a:ln w="50800"/>
              <a:solidFill>
                <a:srgbClr val="FFC000"/>
              </a:solidFill>
            </a:endParaRPr>
          </a:p>
        </p:txBody>
      </p:sp>
      <p:sp>
        <p:nvSpPr>
          <p:cNvPr id="54" name="Rectangle 53"/>
          <p:cNvSpPr/>
          <p:nvPr/>
        </p:nvSpPr>
        <p:spPr>
          <a:xfrm rot="10800000" flipH="1" flipV="1">
            <a:off x="5816160" y="3360981"/>
            <a:ext cx="2488320" cy="360755"/>
          </a:xfrm>
          <a:prstGeom prst="rect">
            <a:avLst/>
          </a:prstGeom>
          <a:noFill/>
        </p:spPr>
        <p:txBody>
          <a:bodyPr wrap="square" lIns="82945" tIns="41473" rIns="82945" bIns="41473">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Topological property</a:t>
            </a:r>
            <a:endParaRPr lang="en-US" b="1" dirty="0">
              <a:ln w="50800"/>
              <a:solidFill>
                <a:schemeClr val="bg1">
                  <a:shade val="50000"/>
                </a:schemeClr>
              </a:solidFill>
            </a:endParaRPr>
          </a:p>
        </p:txBody>
      </p:sp>
      <p:sp>
        <p:nvSpPr>
          <p:cNvPr id="56" name="Rectangle 55"/>
          <p:cNvSpPr/>
          <p:nvPr/>
        </p:nvSpPr>
        <p:spPr>
          <a:xfrm rot="10800000" flipH="1" flipV="1">
            <a:off x="5055840" y="2946218"/>
            <a:ext cx="2488320" cy="360755"/>
          </a:xfrm>
          <a:prstGeom prst="rect">
            <a:avLst/>
          </a:prstGeom>
          <a:noFill/>
        </p:spPr>
        <p:txBody>
          <a:bodyPr wrap="square" lIns="82945" tIns="41473" rIns="82945" bIns="41473">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Coordinate system</a:t>
            </a:r>
            <a:endParaRPr lang="en-US" b="1" dirty="0">
              <a:ln w="50800"/>
              <a:solidFill>
                <a:schemeClr val="bg1">
                  <a:shade val="50000"/>
                </a:schemeClr>
              </a:solidFill>
            </a:endParaRPr>
          </a:p>
        </p:txBody>
      </p:sp>
      <p:sp>
        <p:nvSpPr>
          <p:cNvPr id="57" name="Rectangle 56"/>
          <p:cNvSpPr/>
          <p:nvPr/>
        </p:nvSpPr>
        <p:spPr>
          <a:xfrm rot="10800000" flipH="1" flipV="1">
            <a:off x="4502880" y="2392091"/>
            <a:ext cx="1935360" cy="418814"/>
          </a:xfrm>
          <a:prstGeom prst="rect">
            <a:avLst/>
          </a:prstGeom>
          <a:noFill/>
        </p:spPr>
        <p:txBody>
          <a:bodyPr wrap="square" lIns="82945" tIns="41473" rIns="82945" bIns="41473">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200" b="1" dirty="0" smtClean="0">
                <a:ln w="50800"/>
                <a:solidFill>
                  <a:srgbClr val="FFC000"/>
                </a:solidFill>
              </a:rPr>
              <a:t>Fieldname</a:t>
            </a:r>
            <a:endParaRPr lang="en-US" sz="2200" b="1" dirty="0">
              <a:ln w="50800"/>
              <a:solidFill>
                <a:srgbClr val="FFC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Grids and Fields</a:t>
            </a:r>
            <a:endParaRPr lang="en-US" dirty="0"/>
          </a:p>
        </p:txBody>
      </p:sp>
      <p:sp>
        <p:nvSpPr>
          <p:cNvPr id="3" name="Content Placeholder 2"/>
          <p:cNvSpPr>
            <a:spLocks noGrp="1"/>
          </p:cNvSpPr>
          <p:nvPr>
            <p:ph idx="1"/>
          </p:nvPr>
        </p:nvSpPr>
        <p:spPr/>
        <p:txBody>
          <a:bodyPr/>
          <a:lstStyle/>
          <a:p>
            <a:r>
              <a:rPr lang="en-US" dirty="0" smtClean="0"/>
              <a:t>End-user operates only on Grid objects and Fields</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47</a:t>
            </a:fld>
            <a:endParaRPr lang="de-DE"/>
          </a:p>
        </p:txBody>
      </p:sp>
      <p:sp>
        <p:nvSpPr>
          <p:cNvPr id="5" name="Cloud 4"/>
          <p:cNvSpPr/>
          <p:nvPr/>
        </p:nvSpPr>
        <p:spPr>
          <a:xfrm>
            <a:off x="1357290" y="4572008"/>
            <a:ext cx="1214446" cy="714380"/>
          </a:xfrm>
          <a:prstGeom prst="cloud">
            <a:avLst/>
          </a:prstGeom>
          <a:solidFill>
            <a:schemeClr val="accent1">
              <a:lumMod val="75000"/>
            </a:schemeClr>
          </a:solidFill>
          <a:scene3d>
            <a:camera prst="perspectiveRelaxedModerately"/>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7224" y="4071942"/>
            <a:ext cx="889859" cy="338554"/>
          </a:xfrm>
          <a:prstGeom prst="rect">
            <a:avLst/>
          </a:prstGeom>
          <a:noFill/>
        </p:spPr>
        <p:txBody>
          <a:bodyPr wrap="none" rtlCol="0">
            <a:spAutoFit/>
          </a:bodyPr>
          <a:lstStyle/>
          <a:p>
            <a:r>
              <a:rPr lang="en-US" sz="1600" dirty="0" smtClean="0">
                <a:solidFill>
                  <a:srgbClr val="FFC000"/>
                </a:solidFill>
              </a:rPr>
              <a:t>Velocity</a:t>
            </a:r>
            <a:endParaRPr lang="en-US" sz="1600" dirty="0">
              <a:solidFill>
                <a:srgbClr val="FFC000"/>
              </a:solidFill>
            </a:endParaRPr>
          </a:p>
        </p:txBody>
      </p:sp>
      <p:sp>
        <p:nvSpPr>
          <p:cNvPr id="8" name="TextBox 7"/>
          <p:cNvSpPr txBox="1"/>
          <p:nvPr/>
        </p:nvSpPr>
        <p:spPr>
          <a:xfrm>
            <a:off x="1928794" y="3857628"/>
            <a:ext cx="1005403" cy="338554"/>
          </a:xfrm>
          <a:prstGeom prst="rect">
            <a:avLst/>
          </a:prstGeom>
          <a:noFill/>
        </p:spPr>
        <p:txBody>
          <a:bodyPr wrap="none" rtlCol="0">
            <a:spAutoFit/>
          </a:bodyPr>
          <a:lstStyle/>
          <a:p>
            <a:r>
              <a:rPr lang="en-US" sz="1600" dirty="0" smtClean="0">
                <a:solidFill>
                  <a:srgbClr val="FFC000"/>
                </a:solidFill>
              </a:rPr>
              <a:t>Pressure</a:t>
            </a:r>
            <a:endParaRPr lang="en-US" sz="1600" dirty="0">
              <a:solidFill>
                <a:srgbClr val="FFC000"/>
              </a:solidFill>
            </a:endParaRPr>
          </a:p>
        </p:txBody>
      </p:sp>
      <p:sp>
        <p:nvSpPr>
          <p:cNvPr id="10" name="TextBox 9"/>
          <p:cNvSpPr txBox="1"/>
          <p:nvPr/>
        </p:nvSpPr>
        <p:spPr>
          <a:xfrm>
            <a:off x="3571868" y="3214686"/>
            <a:ext cx="1336904" cy="338554"/>
          </a:xfrm>
          <a:prstGeom prst="rect">
            <a:avLst/>
          </a:prstGeom>
          <a:noFill/>
        </p:spPr>
        <p:txBody>
          <a:bodyPr wrap="none" rtlCol="0">
            <a:spAutoFit/>
          </a:bodyPr>
          <a:lstStyle/>
          <a:p>
            <a:r>
              <a:rPr lang="en-US" sz="1600" dirty="0" smtClean="0">
                <a:solidFill>
                  <a:srgbClr val="FFC000"/>
                </a:solidFill>
              </a:rPr>
              <a:t>Temperature</a:t>
            </a:r>
            <a:endParaRPr lang="en-US" sz="1600" dirty="0">
              <a:solidFill>
                <a:srgbClr val="FFC000"/>
              </a:solidFill>
            </a:endParaRPr>
          </a:p>
        </p:txBody>
      </p:sp>
      <p:sp>
        <p:nvSpPr>
          <p:cNvPr id="11" name="TextBox 10"/>
          <p:cNvSpPr txBox="1"/>
          <p:nvPr/>
        </p:nvSpPr>
        <p:spPr>
          <a:xfrm>
            <a:off x="4857752" y="3143248"/>
            <a:ext cx="867545" cy="338554"/>
          </a:xfrm>
          <a:prstGeom prst="rect">
            <a:avLst/>
          </a:prstGeom>
          <a:noFill/>
        </p:spPr>
        <p:txBody>
          <a:bodyPr wrap="none" rtlCol="0">
            <a:spAutoFit/>
          </a:bodyPr>
          <a:lstStyle/>
          <a:p>
            <a:r>
              <a:rPr lang="en-US" sz="1600" dirty="0" smtClean="0">
                <a:solidFill>
                  <a:srgbClr val="FFC000"/>
                </a:solidFill>
              </a:rPr>
              <a:t>Density</a:t>
            </a:r>
            <a:endParaRPr lang="en-US" sz="1600" dirty="0">
              <a:solidFill>
                <a:srgbClr val="FFC000"/>
              </a:solidFill>
            </a:endParaRPr>
          </a:p>
        </p:txBody>
      </p:sp>
      <p:sp>
        <p:nvSpPr>
          <p:cNvPr id="12" name="Cube 11"/>
          <p:cNvSpPr/>
          <p:nvPr/>
        </p:nvSpPr>
        <p:spPr>
          <a:xfrm>
            <a:off x="4214810" y="4071942"/>
            <a:ext cx="714380" cy="64294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6072198" y="4857760"/>
            <a:ext cx="285752" cy="85725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15074" y="4357694"/>
            <a:ext cx="833883" cy="338554"/>
          </a:xfrm>
          <a:prstGeom prst="rect">
            <a:avLst/>
          </a:prstGeom>
          <a:noFill/>
        </p:spPr>
        <p:txBody>
          <a:bodyPr wrap="none" rtlCol="0">
            <a:spAutoFit/>
          </a:bodyPr>
          <a:lstStyle/>
          <a:p>
            <a:r>
              <a:rPr lang="en-US" sz="1600" dirty="0" smtClean="0">
                <a:solidFill>
                  <a:srgbClr val="FFC000"/>
                </a:solidFill>
              </a:rPr>
              <a:t>Energy</a:t>
            </a:r>
            <a:endParaRPr lang="en-US" sz="1600" dirty="0">
              <a:solidFill>
                <a:srgbClr val="FFC000"/>
              </a:solidFill>
            </a:endParaRPr>
          </a:p>
        </p:txBody>
      </p:sp>
      <p:cxnSp>
        <p:nvCxnSpPr>
          <p:cNvPr id="16" name="Straight Arrow Connector 15"/>
          <p:cNvCxnSpPr>
            <a:endCxn id="7" idx="2"/>
          </p:cNvCxnSpPr>
          <p:nvPr/>
        </p:nvCxnSpPr>
        <p:spPr>
          <a:xfrm rot="16200000" flipV="1">
            <a:off x="1284685" y="4427965"/>
            <a:ext cx="518702" cy="483764"/>
          </a:xfrm>
          <a:prstGeom prst="curvedConnector3">
            <a:avLst>
              <a:gd name="adj1" fmla="val 37701"/>
            </a:avLst>
          </a:prstGeom>
          <a:ln w="31750">
            <a:solidFill>
              <a:schemeClr val="bg1">
                <a:lumMod val="65000"/>
                <a:lumOff val="35000"/>
              </a:schemeClr>
            </a:solidFill>
            <a:tailEnd type="arrow"/>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5"/>
          <p:cNvCxnSpPr>
            <a:endCxn id="8" idx="2"/>
          </p:cNvCxnSpPr>
          <p:nvPr/>
        </p:nvCxnSpPr>
        <p:spPr>
          <a:xfrm rot="5400000" flipH="1" flipV="1">
            <a:off x="1813637" y="4311339"/>
            <a:ext cx="733016" cy="502702"/>
          </a:xfrm>
          <a:prstGeom prst="curvedConnector3">
            <a:avLst>
              <a:gd name="adj1" fmla="val 50000"/>
            </a:avLst>
          </a:prstGeom>
          <a:ln w="31750">
            <a:solidFill>
              <a:schemeClr val="bg1">
                <a:lumMod val="65000"/>
                <a:lumOff val="35000"/>
              </a:schemeClr>
            </a:solidFill>
            <a:tailEnd type="arrow"/>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Arrow Connector 15"/>
          <p:cNvCxnSpPr>
            <a:stCxn id="12" idx="1"/>
            <a:endCxn id="10" idx="2"/>
          </p:cNvCxnSpPr>
          <p:nvPr/>
        </p:nvCxnSpPr>
        <p:spPr>
          <a:xfrm rot="16200000" flipV="1">
            <a:off x="4026257" y="3767303"/>
            <a:ext cx="679438" cy="251312"/>
          </a:xfrm>
          <a:prstGeom prst="curvedConnector3">
            <a:avLst>
              <a:gd name="adj1" fmla="val 50000"/>
            </a:avLst>
          </a:prstGeom>
          <a:ln w="31750">
            <a:solidFill>
              <a:schemeClr val="bg1">
                <a:lumMod val="65000"/>
                <a:lumOff val="35000"/>
              </a:schemeClr>
            </a:solidFill>
            <a:tailEnd type="arrow"/>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Arrow Connector 15"/>
          <p:cNvCxnSpPr>
            <a:stCxn id="12" idx="1"/>
            <a:endCxn id="11" idx="2"/>
          </p:cNvCxnSpPr>
          <p:nvPr/>
        </p:nvCxnSpPr>
        <p:spPr>
          <a:xfrm rot="5400000" flipH="1" flipV="1">
            <a:off x="4516140" y="3457294"/>
            <a:ext cx="750876" cy="799893"/>
          </a:xfrm>
          <a:prstGeom prst="curvedConnector3">
            <a:avLst>
              <a:gd name="adj1" fmla="val 50000"/>
            </a:avLst>
          </a:prstGeom>
          <a:ln w="31750">
            <a:solidFill>
              <a:schemeClr val="bg1">
                <a:lumMod val="65000"/>
                <a:lumOff val="35000"/>
              </a:schemeClr>
            </a:solidFill>
            <a:tailEnd type="arrow"/>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Arrow Connector 15"/>
          <p:cNvCxnSpPr>
            <a:endCxn id="14" idx="2"/>
          </p:cNvCxnSpPr>
          <p:nvPr/>
        </p:nvCxnSpPr>
        <p:spPr>
          <a:xfrm rot="5400000" flipH="1" flipV="1">
            <a:off x="6117788" y="4780786"/>
            <a:ext cx="598766" cy="429690"/>
          </a:xfrm>
          <a:prstGeom prst="curvedConnector3">
            <a:avLst>
              <a:gd name="adj1" fmla="val 25140"/>
            </a:avLst>
          </a:prstGeom>
          <a:ln w="31750">
            <a:solidFill>
              <a:schemeClr val="bg1">
                <a:lumMod val="65000"/>
                <a:lumOff val="35000"/>
              </a:schemeClr>
            </a:solidFill>
            <a:tailEnd type="arrow"/>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148320" y="180019"/>
            <a:ext cx="8847360" cy="1036908"/>
          </a:xfrm>
          <a:ln/>
        </p:spPr>
        <p:txBody>
          <a:bodyPr tIns="41473" bIns="41473">
            <a:normAutofit fontScale="90000"/>
          </a:bodyPr>
          <a:lstStyle/>
          <a:p>
            <a:pPr>
              <a:tabLst>
                <a:tab pos="656650" algn="l"/>
                <a:tab pos="1313299" algn="l"/>
                <a:tab pos="1969949" algn="l"/>
                <a:tab pos="2626599" algn="l"/>
                <a:tab pos="3283248" algn="l"/>
                <a:tab pos="3939898" algn="l"/>
              </a:tabLst>
            </a:pPr>
            <a:r>
              <a:rPr lang="en-GB" dirty="0" smtClean="0"/>
              <a:t>Application Example:</a:t>
            </a:r>
            <a:br>
              <a:rPr lang="en-GB" dirty="0" smtClean="0"/>
            </a:br>
            <a:r>
              <a:rPr lang="en-GB" dirty="0" err="1" smtClean="0"/>
              <a:t>Multiblock</a:t>
            </a:r>
            <a:r>
              <a:rPr lang="en-GB" dirty="0" smtClean="0"/>
              <a:t> Curvilinear </a:t>
            </a:r>
            <a:r>
              <a:rPr lang="en-GB" dirty="0"/>
              <a:t>Data</a:t>
            </a:r>
          </a:p>
        </p:txBody>
      </p:sp>
      <p:sp>
        <p:nvSpPr>
          <p:cNvPr id="35842" name="Rectangle 2"/>
          <p:cNvSpPr>
            <a:spLocks noGrp="1" noChangeArrowheads="1"/>
          </p:cNvSpPr>
          <p:nvPr>
            <p:ph type="body" idx="1"/>
          </p:nvPr>
        </p:nvSpPr>
        <p:spPr>
          <a:xfrm>
            <a:off x="468001" y="1484797"/>
            <a:ext cx="8228160" cy="4444307"/>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t>The </a:t>
            </a:r>
            <a:r>
              <a:rPr lang="en-GB" dirty="0" err="1"/>
              <a:t>Stirtank</a:t>
            </a:r>
            <a:r>
              <a:rPr lang="en-GB" dirty="0"/>
              <a:t> Dataset</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dirty="0" smtClean="0"/>
              <a:t>2088 </a:t>
            </a:r>
            <a:r>
              <a:rPr lang="en-GB" sz="1800" dirty="0"/>
              <a:t>curvilinear </a:t>
            </a:r>
            <a:r>
              <a:rPr lang="en-GB" sz="1800" dirty="0" smtClean="0"/>
              <a:t>blocks</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dirty="0" smtClean="0"/>
              <a:t>5000 time steps</a:t>
            </a:r>
            <a:endParaRPr lang="en-GB" sz="1800" dirty="0"/>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dirty="0" err="1"/>
              <a:t>Vectorfield</a:t>
            </a:r>
            <a:r>
              <a:rPr lang="en-GB" sz="1800" dirty="0"/>
              <a:t> describing velocity</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dirty="0" err="1"/>
              <a:t>Scalarfield</a:t>
            </a:r>
            <a:r>
              <a:rPr lang="en-GB" sz="1800" dirty="0"/>
              <a:t> describing </a:t>
            </a:r>
            <a:r>
              <a:rPr lang="en-GB" sz="1800" dirty="0" smtClean="0"/>
              <a:t>pressure</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dirty="0" smtClean="0"/>
              <a:t>500GB Binary Data</a:t>
            </a:r>
            <a:endParaRPr lang="en-GB" sz="1800" dirty="0"/>
          </a:p>
        </p:txBody>
      </p:sp>
      <p:pic>
        <p:nvPicPr>
          <p:cNvPr id="35843" name="Picture 3"/>
          <p:cNvPicPr>
            <a:picLocks noChangeAspect="1" noChangeArrowheads="1"/>
          </p:cNvPicPr>
          <p:nvPr/>
        </p:nvPicPr>
        <p:blipFill>
          <a:blip r:embed="rId3"/>
          <a:srcRect/>
          <a:stretch>
            <a:fillRect/>
          </a:stretch>
        </p:blipFill>
        <p:spPr bwMode="auto">
          <a:xfrm>
            <a:off x="4986721" y="1398387"/>
            <a:ext cx="4125600" cy="4648808"/>
          </a:xfrm>
          <a:prstGeom prst="rect">
            <a:avLst/>
          </a:prstGeom>
          <a:noFill/>
          <a:ln w="9525">
            <a:noFill/>
            <a:round/>
            <a:headEnd/>
            <a:tailEnd/>
          </a:ln>
          <a:effectLst/>
        </p:spPr>
      </p:pic>
      <p:pic>
        <p:nvPicPr>
          <p:cNvPr id="35844" name="Picture 4"/>
          <p:cNvPicPr>
            <a:picLocks noChangeAspect="1" noChangeArrowheads="1"/>
          </p:cNvPicPr>
          <p:nvPr/>
        </p:nvPicPr>
        <p:blipFill>
          <a:blip r:embed="rId4"/>
          <a:srcRect/>
          <a:stretch>
            <a:fillRect/>
          </a:stretch>
        </p:blipFill>
        <p:spPr bwMode="auto">
          <a:xfrm>
            <a:off x="2214546" y="3857628"/>
            <a:ext cx="1607040" cy="2295601"/>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623680" y="358598"/>
            <a:ext cx="4540320" cy="218903"/>
          </a:xfrm>
          <a:ln/>
        </p:spPr>
        <p:txBody>
          <a:bodyPr tIns="41473" bIns="41473">
            <a:normAutofit fontScale="90000"/>
          </a:bodyPr>
          <a:lstStyle/>
          <a:p>
            <a:pPr>
              <a:tabLst>
                <a:tab pos="656650" algn="l"/>
                <a:tab pos="1313299" algn="l"/>
                <a:tab pos="1969949" algn="l"/>
                <a:tab pos="2626599" algn="l"/>
                <a:tab pos="3283248" algn="l"/>
                <a:tab pos="3939898" algn="l"/>
              </a:tabLst>
            </a:pPr>
            <a:r>
              <a:rPr lang="en-GB" dirty="0" smtClean="0"/>
              <a:t>Streamlines</a:t>
            </a:r>
            <a:endParaRPr lang="en-GB" dirty="0"/>
          </a:p>
        </p:txBody>
      </p:sp>
      <p:pic>
        <p:nvPicPr>
          <p:cNvPr id="41986" name="Picture 2"/>
          <p:cNvPicPr>
            <a:picLocks noChangeAspect="1" noChangeArrowheads="1"/>
          </p:cNvPicPr>
          <p:nvPr/>
        </p:nvPicPr>
        <p:blipFill>
          <a:blip r:embed="rId3"/>
          <a:srcRect/>
          <a:stretch>
            <a:fillRect/>
          </a:stretch>
        </p:blipFill>
        <p:spPr bwMode="auto">
          <a:xfrm>
            <a:off x="1785918" y="1000108"/>
            <a:ext cx="3571900" cy="267920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1988" name="Picture 4"/>
          <p:cNvPicPr>
            <a:picLocks noChangeAspect="1" noChangeArrowheads="1"/>
          </p:cNvPicPr>
          <p:nvPr/>
        </p:nvPicPr>
        <p:blipFill>
          <a:blip r:embed="rId4"/>
          <a:srcRect/>
          <a:stretch>
            <a:fillRect/>
          </a:stretch>
        </p:blipFill>
        <p:spPr bwMode="auto">
          <a:xfrm>
            <a:off x="5500694" y="928670"/>
            <a:ext cx="3427200" cy="24885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1989" name="Picture 5"/>
          <p:cNvPicPr>
            <a:picLocks noChangeAspect="1" noChangeArrowheads="1"/>
          </p:cNvPicPr>
          <p:nvPr/>
        </p:nvPicPr>
        <p:blipFill>
          <a:blip r:embed="rId5" cstate="print"/>
          <a:srcRect/>
          <a:stretch>
            <a:fillRect/>
          </a:stretch>
        </p:blipFill>
        <p:spPr bwMode="auto">
          <a:xfrm>
            <a:off x="4429124" y="3571876"/>
            <a:ext cx="3415786" cy="24673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4" name="Picture 2" descr="C:\Documents and Settings\WB\Desktop\Mine\VishPics\Stirtank-IsoLonLength-Sideview2.jpg"/>
          <p:cNvPicPr>
            <a:picLocks noChangeAspect="1" noChangeArrowheads="1"/>
          </p:cNvPicPr>
          <p:nvPr/>
        </p:nvPicPr>
        <p:blipFill>
          <a:blip r:embed="rId6" cstate="print"/>
          <a:srcRect/>
          <a:stretch>
            <a:fillRect/>
          </a:stretch>
        </p:blipFill>
        <p:spPr bwMode="auto">
          <a:xfrm>
            <a:off x="714348" y="3071810"/>
            <a:ext cx="3143222" cy="31432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tIns="41473" bIns="41473"/>
          <a:lstStyle/>
          <a:p>
            <a:pPr defTabSz="829366"/>
            <a:r>
              <a:rPr lang="en-US" dirty="0" smtClean="0"/>
              <a:t>Data Types</a:t>
            </a:r>
            <a:endParaRPr lang="en-US" dirty="0"/>
          </a:p>
        </p:txBody>
      </p:sp>
      <p:sp>
        <p:nvSpPr>
          <p:cNvPr id="124931" name="Rectangle 3"/>
          <p:cNvSpPr>
            <a:spLocks noGrp="1" noChangeArrowheads="1"/>
          </p:cNvSpPr>
          <p:nvPr>
            <p:ph sz="half" idx="1"/>
          </p:nvPr>
        </p:nvSpPr>
        <p:spPr>
          <a:xfrm>
            <a:off x="457920" y="1600010"/>
            <a:ext cx="4033440" cy="4496152"/>
          </a:xfrm>
        </p:spPr>
        <p:txBody>
          <a:bodyPr lIns="82945" tIns="41473" rIns="82945" bIns="41473">
            <a:normAutofit/>
          </a:bodyPr>
          <a:lstStyle/>
          <a:p>
            <a:pPr marL="311013" indent="-311013" defTabSz="829366">
              <a:lnSpc>
                <a:spcPct val="95000"/>
              </a:lnSpc>
              <a:spcBef>
                <a:spcPct val="0"/>
              </a:spcBef>
              <a:spcAft>
                <a:spcPts val="1282"/>
              </a:spcAft>
              <a:buSzPct val="45000"/>
              <a:buFont typeface="StarSymbol" charset="0"/>
              <a:buChar char="●"/>
            </a:pPr>
            <a:r>
              <a:rPr lang="en-GB" sz="2200" dirty="0"/>
              <a:t>Point Sets</a:t>
            </a:r>
          </a:p>
          <a:p>
            <a:pPr marL="311013" indent="-311013" defTabSz="829366">
              <a:lnSpc>
                <a:spcPct val="95000"/>
              </a:lnSpc>
              <a:spcBef>
                <a:spcPct val="0"/>
              </a:spcBef>
              <a:spcAft>
                <a:spcPts val="1282"/>
              </a:spcAft>
              <a:buSzPct val="45000"/>
              <a:buFont typeface="StarSymbol" charset="0"/>
              <a:buChar char="●"/>
            </a:pPr>
            <a:r>
              <a:rPr lang="en-GB" sz="2200" dirty="0"/>
              <a:t>Unstructured Cell Data</a:t>
            </a:r>
          </a:p>
          <a:p>
            <a:pPr marL="311013" indent="-311013" defTabSz="829366">
              <a:lnSpc>
                <a:spcPct val="95000"/>
              </a:lnSpc>
              <a:spcBef>
                <a:spcPct val="0"/>
              </a:spcBef>
              <a:spcAft>
                <a:spcPts val="1282"/>
              </a:spcAft>
              <a:buSzPct val="45000"/>
              <a:buFont typeface="StarSymbol" charset="0"/>
              <a:buChar char="●"/>
            </a:pPr>
            <a:r>
              <a:rPr lang="en-GB" sz="2200" dirty="0"/>
              <a:t>Tetrahedral Grids</a:t>
            </a:r>
          </a:p>
          <a:p>
            <a:pPr marL="311013" indent="-311013" defTabSz="829366">
              <a:lnSpc>
                <a:spcPct val="95000"/>
              </a:lnSpc>
              <a:spcBef>
                <a:spcPct val="0"/>
              </a:spcBef>
              <a:spcAft>
                <a:spcPts val="1282"/>
              </a:spcAft>
              <a:buSzPct val="45000"/>
              <a:buFont typeface="StarSymbol" charset="0"/>
              <a:buChar char="●"/>
            </a:pPr>
            <a:r>
              <a:rPr lang="en-GB" sz="2200" dirty="0"/>
              <a:t>Regular Grids</a:t>
            </a:r>
          </a:p>
          <a:p>
            <a:pPr marL="311013" indent="-311013" defTabSz="829366">
              <a:lnSpc>
                <a:spcPct val="95000"/>
              </a:lnSpc>
              <a:spcBef>
                <a:spcPct val="0"/>
              </a:spcBef>
              <a:spcAft>
                <a:spcPts val="1282"/>
              </a:spcAft>
              <a:buSzPct val="45000"/>
              <a:buFont typeface="StarSymbol" charset="0"/>
              <a:buChar char="●"/>
            </a:pPr>
            <a:r>
              <a:rPr lang="en-GB" sz="2200" dirty="0"/>
              <a:t>Uniform Grids</a:t>
            </a:r>
          </a:p>
          <a:p>
            <a:pPr marL="311013" indent="-311013" defTabSz="829366">
              <a:lnSpc>
                <a:spcPct val="95000"/>
              </a:lnSpc>
              <a:spcBef>
                <a:spcPct val="0"/>
              </a:spcBef>
              <a:spcAft>
                <a:spcPts val="1282"/>
              </a:spcAft>
              <a:buSzPct val="45000"/>
              <a:buFont typeface="StarSymbol" charset="0"/>
              <a:buChar char="●"/>
            </a:pPr>
            <a:r>
              <a:rPr lang="en-GB" sz="2200" dirty="0"/>
              <a:t>Uniform Cartesian Grids</a:t>
            </a:r>
          </a:p>
          <a:p>
            <a:pPr marL="311013" indent="-311013" defTabSz="829366">
              <a:lnSpc>
                <a:spcPct val="95000"/>
              </a:lnSpc>
              <a:spcBef>
                <a:spcPct val="0"/>
              </a:spcBef>
              <a:spcAft>
                <a:spcPts val="1282"/>
              </a:spcAft>
              <a:buSzPct val="45000"/>
              <a:buFont typeface="StarSymbol" charset="0"/>
              <a:buChar char="●"/>
            </a:pPr>
            <a:r>
              <a:rPr lang="en-GB" sz="2200" dirty="0"/>
              <a:t>Uniform Polar </a:t>
            </a:r>
            <a:r>
              <a:rPr lang="en-GB" sz="2200" dirty="0" smtClean="0"/>
              <a:t>Grids</a:t>
            </a:r>
          </a:p>
          <a:p>
            <a:pPr marL="311013" indent="-311013" defTabSz="829366">
              <a:lnSpc>
                <a:spcPct val="95000"/>
              </a:lnSpc>
              <a:spcBef>
                <a:spcPct val="0"/>
              </a:spcBef>
              <a:spcAft>
                <a:spcPts val="1282"/>
              </a:spcAft>
              <a:buSzPct val="45000"/>
              <a:buFont typeface="StarSymbol" charset="0"/>
              <a:buChar char="●"/>
            </a:pPr>
            <a:r>
              <a:rPr lang="en-GB" sz="2200" dirty="0" smtClean="0"/>
              <a:t>…</a:t>
            </a:r>
            <a:endParaRPr lang="en-US" sz="2400" dirty="0"/>
          </a:p>
        </p:txBody>
      </p:sp>
      <p:sp>
        <p:nvSpPr>
          <p:cNvPr id="124932" name="Rectangle 4"/>
          <p:cNvSpPr>
            <a:spLocks noGrp="1" noChangeArrowheads="1"/>
          </p:cNvSpPr>
          <p:nvPr>
            <p:ph sz="half" idx="2"/>
          </p:nvPr>
        </p:nvSpPr>
        <p:spPr>
          <a:xfrm>
            <a:off x="4651202" y="1600010"/>
            <a:ext cx="4036320" cy="4496152"/>
          </a:xfrm>
        </p:spPr>
        <p:txBody>
          <a:bodyPr lIns="82945" tIns="41473" rIns="82945" bIns="41473">
            <a:normAutofit/>
          </a:bodyPr>
          <a:lstStyle/>
          <a:p>
            <a:pPr marL="311013" indent="-311013" defTabSz="829366" hangingPunct="0">
              <a:lnSpc>
                <a:spcPct val="95000"/>
              </a:lnSpc>
              <a:spcBef>
                <a:spcPct val="0"/>
              </a:spcBef>
              <a:spcAft>
                <a:spcPts val="1167"/>
              </a:spcAft>
              <a:buSzPct val="45000"/>
              <a:buFont typeface="StarSymbol" charset="0"/>
              <a:buChar char="●"/>
            </a:pPr>
            <a:r>
              <a:rPr lang="en-GB" sz="2400" dirty="0"/>
              <a:t>Triangular Surfaces</a:t>
            </a:r>
          </a:p>
          <a:p>
            <a:pPr marL="311013" indent="-311013" defTabSz="829366" hangingPunct="0">
              <a:lnSpc>
                <a:spcPct val="95000"/>
              </a:lnSpc>
              <a:spcBef>
                <a:spcPct val="0"/>
              </a:spcBef>
              <a:spcAft>
                <a:spcPts val="1167"/>
              </a:spcAft>
              <a:buSzPct val="45000"/>
              <a:buFont typeface="StarSymbol" charset="0"/>
              <a:buChar char="●"/>
            </a:pPr>
            <a:r>
              <a:rPr lang="en-GB" sz="2400" dirty="0"/>
              <a:t>Quad-based Surfaces</a:t>
            </a:r>
          </a:p>
          <a:p>
            <a:pPr marL="311013" indent="-311013" defTabSz="829366" hangingPunct="0">
              <a:lnSpc>
                <a:spcPct val="95000"/>
              </a:lnSpc>
              <a:spcBef>
                <a:spcPct val="0"/>
              </a:spcBef>
              <a:spcAft>
                <a:spcPts val="1167"/>
              </a:spcAft>
              <a:buSzPct val="45000"/>
              <a:buFont typeface="StarSymbol" charset="0"/>
              <a:buChar char="●"/>
            </a:pPr>
            <a:r>
              <a:rPr lang="en-GB" sz="2400" dirty="0"/>
              <a:t>Irregular Surfaces</a:t>
            </a:r>
          </a:p>
          <a:p>
            <a:pPr marL="311013" indent="-311013" defTabSz="829366" hangingPunct="0">
              <a:lnSpc>
                <a:spcPct val="95000"/>
              </a:lnSpc>
              <a:spcBef>
                <a:spcPct val="0"/>
              </a:spcBef>
              <a:spcAft>
                <a:spcPts val="1167"/>
              </a:spcAft>
              <a:buSzPct val="45000"/>
              <a:buFont typeface="StarSymbol" charset="0"/>
              <a:buChar char="●"/>
            </a:pPr>
            <a:r>
              <a:rPr lang="en-GB" sz="2400" dirty="0"/>
              <a:t>Hierarchical Grids (AMR)</a:t>
            </a:r>
          </a:p>
          <a:p>
            <a:pPr marL="311013" indent="-311013" defTabSz="829366" hangingPunct="0">
              <a:lnSpc>
                <a:spcPct val="95000"/>
              </a:lnSpc>
              <a:spcBef>
                <a:spcPct val="0"/>
              </a:spcBef>
              <a:spcAft>
                <a:spcPts val="1167"/>
              </a:spcAft>
              <a:buSzPct val="45000"/>
              <a:buFont typeface="StarSymbol" charset="0"/>
              <a:buChar char="●"/>
            </a:pPr>
            <a:r>
              <a:rPr lang="en-GB" sz="2400" dirty="0"/>
              <a:t>Streamlines, Particle Trajectories, Geodesics</a:t>
            </a:r>
          </a:p>
          <a:p>
            <a:pPr marL="311013" indent="-311013" defTabSz="829366" hangingPunct="0">
              <a:lnSpc>
                <a:spcPct val="95000"/>
              </a:lnSpc>
              <a:spcBef>
                <a:spcPct val="0"/>
              </a:spcBef>
              <a:spcAft>
                <a:spcPts val="1167"/>
              </a:spcAft>
              <a:buSzPct val="45000"/>
              <a:buFont typeface="StarSymbol" charset="0"/>
              <a:buChar char="●"/>
            </a:pPr>
            <a:r>
              <a:rPr lang="en-GB" sz="2400" dirty="0"/>
              <a:t>Apparent Horizons</a:t>
            </a:r>
          </a:p>
          <a:p>
            <a:pPr marL="311013" indent="-311013" defTabSz="829366" hangingPunct="0">
              <a:lnSpc>
                <a:spcPct val="95000"/>
              </a:lnSpc>
              <a:spcBef>
                <a:spcPct val="0"/>
              </a:spcBef>
              <a:spcAft>
                <a:spcPts val="1167"/>
              </a:spcAft>
              <a:buSzPct val="45000"/>
              <a:buFont typeface="StarSymbol" charset="0"/>
              <a:buChar char="●"/>
            </a:pPr>
            <a:r>
              <a:rPr lang="en-GB" sz="2400" dirty="0"/>
              <a:t>Embedding </a:t>
            </a:r>
            <a:r>
              <a:rPr lang="en-GB" sz="2400" dirty="0" smtClean="0"/>
              <a:t>Surfaces</a:t>
            </a:r>
          </a:p>
          <a:p>
            <a:pPr marL="311013" indent="-311013" defTabSz="829366" hangingPunct="0">
              <a:lnSpc>
                <a:spcPct val="95000"/>
              </a:lnSpc>
              <a:spcBef>
                <a:spcPct val="0"/>
              </a:spcBef>
              <a:spcAft>
                <a:spcPts val="1167"/>
              </a:spcAft>
              <a:buSzPct val="45000"/>
              <a:buFont typeface="StarSymbol" charset="0"/>
              <a:buChar char="●"/>
            </a:pPr>
            <a:r>
              <a:rPr lang="en-GB" sz="2400" dirty="0" smtClean="0"/>
              <a:t>…</a:t>
            </a:r>
            <a:endParaRPr lang="en-GB" sz="2400" dirty="0"/>
          </a:p>
          <a:p>
            <a:pPr marL="311013" indent="-311013" defTabSz="829366">
              <a:buNone/>
            </a:pPr>
            <a:endParaRPr lang="en-US" sz="3200" dirty="0"/>
          </a:p>
        </p:txBody>
      </p:sp>
    </p:spTree>
    <p:extLst>
      <p:ext uri="{BB962C8B-B14F-4D97-AF65-F5344CB8AC3E}">
        <p14:creationId xmlns:p14="http://schemas.microsoft.com/office/powerpoint/2010/main" val="2586911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86700" cy="1143000"/>
          </a:xfrm>
        </p:spPr>
        <p:txBody>
          <a:bodyPr tIns="41473" bIns="41473">
            <a:normAutofit fontScale="90000"/>
          </a:bodyPr>
          <a:lstStyle/>
          <a:p>
            <a:r>
              <a:rPr lang="en-US" dirty="0" smtClean="0"/>
              <a:t>Streamlines in the </a:t>
            </a:r>
            <a:r>
              <a:rPr lang="en-US" dirty="0"/>
              <a:t>F</a:t>
            </a:r>
            <a:r>
              <a:rPr lang="en-US" dirty="0" smtClean="0"/>
              <a:t>iber </a:t>
            </a:r>
            <a:r>
              <a:rPr lang="en-US" dirty="0"/>
              <a:t>B</a:t>
            </a:r>
            <a:r>
              <a:rPr lang="en-US" dirty="0" smtClean="0"/>
              <a:t>undle</a:t>
            </a:r>
            <a:endParaRPr lang="en-US" dirty="0"/>
          </a:p>
        </p:txBody>
      </p:sp>
      <p:sp>
        <p:nvSpPr>
          <p:cNvPr id="45" name="Rectangle 44"/>
          <p:cNvSpPr/>
          <p:nvPr/>
        </p:nvSpPr>
        <p:spPr>
          <a:xfrm>
            <a:off x="357158" y="1785926"/>
            <a:ext cx="3870719" cy="914753"/>
          </a:xfrm>
          <a:prstGeom prst="rect">
            <a:avLst/>
          </a:prstGeom>
        </p:spPr>
        <p:txBody>
          <a:bodyPr wrap="square" lIns="82945" tIns="41473" rIns="82945" bIns="41473">
            <a:spAutoFit/>
          </a:bodyPr>
          <a:lstStyle/>
          <a:p>
            <a:r>
              <a:rPr lang="en-US" b="1" dirty="0" smtClean="0"/>
              <a:t>       Model all Data within the</a:t>
            </a:r>
          </a:p>
          <a:p>
            <a:pPr lvl="1"/>
            <a:r>
              <a:rPr lang="en-US" b="1" dirty="0" smtClean="0"/>
              <a:t>Fiber Bundle Model</a:t>
            </a:r>
          </a:p>
          <a:p>
            <a:pPr lvl="1"/>
            <a:r>
              <a:rPr lang="en-US" b="1" dirty="0" smtClean="0">
                <a:sym typeface="Wingdings" pitchFamily="2" charset="2"/>
              </a:rPr>
              <a:t> Grid objects, Field objects</a:t>
            </a:r>
            <a:endParaRPr lang="en-US" dirty="0" smtClean="0"/>
          </a:p>
        </p:txBody>
      </p:sp>
      <p:grpSp>
        <p:nvGrpSpPr>
          <p:cNvPr id="34" name="Group 33"/>
          <p:cNvGrpSpPr/>
          <p:nvPr/>
        </p:nvGrpSpPr>
        <p:grpSpPr>
          <a:xfrm>
            <a:off x="3207260" y="2298138"/>
            <a:ext cx="3579318" cy="3066777"/>
            <a:chOff x="5557113" y="3809339"/>
            <a:chExt cx="2359216" cy="2032948"/>
          </a:xfrm>
        </p:grpSpPr>
        <p:sp>
          <p:nvSpPr>
            <p:cNvPr id="86021" name="Text Box 5"/>
            <p:cNvSpPr txBox="1">
              <a:spLocks noChangeArrowheads="1"/>
            </p:cNvSpPr>
            <p:nvPr/>
          </p:nvSpPr>
          <p:spPr bwMode="auto">
            <a:xfrm>
              <a:off x="6908699" y="5137564"/>
              <a:ext cx="899330"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ctr" anchorCtr="0" compatLnSpc="1">
              <a:prstTxWarp prst="textNoShape">
                <a:avLst/>
              </a:prstTxWarp>
            </a:bodyPr>
            <a:lstStyle/>
            <a:p>
              <a:pPr algn="ctr" defTabSz="407526" eaLnBrk="0" hangingPunct="0"/>
              <a:r>
                <a:rPr lang="en-US" sz="1400" dirty="0" smtClean="0">
                  <a:latin typeface="Calibri" pitchFamily="34" charset="0"/>
                  <a:ea typeface="ヒラギノ角ゴ ProN W3" pitchFamily="16" charset="-128"/>
                </a:rPr>
                <a:t>Out: Grid</a:t>
              </a:r>
            </a:p>
          </p:txBody>
        </p:sp>
        <p:sp>
          <p:nvSpPr>
            <p:cNvPr id="86026" name="Text Box 10"/>
            <p:cNvSpPr txBox="1">
              <a:spLocks noChangeArrowheads="1"/>
            </p:cNvSpPr>
            <p:nvPr/>
          </p:nvSpPr>
          <p:spPr bwMode="auto">
            <a:xfrm>
              <a:off x="6185249" y="4707113"/>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ctr" anchorCtr="0" compatLnSpc="1">
              <a:prstTxWarp prst="textNoShape">
                <a:avLst/>
              </a:prstTxWarp>
            </a:bodyPr>
            <a:lstStyle/>
            <a:p>
              <a:pPr algn="ctr" defTabSz="407526" eaLnBrk="0" hangingPunct="0"/>
              <a:r>
                <a:rPr lang="en-US" sz="1200" dirty="0" smtClean="0">
                  <a:latin typeface="Arial" pitchFamily="34" charset="0"/>
                  <a:ea typeface="ヒラギノ角ゴ ProN W3" pitchFamily="16" charset="-128"/>
                </a:rPr>
                <a:t>In: Field</a:t>
              </a:r>
            </a:p>
          </p:txBody>
        </p:sp>
        <p:sp>
          <p:nvSpPr>
            <p:cNvPr id="86028" name="Text Box 12"/>
            <p:cNvSpPr txBox="1">
              <a:spLocks noChangeArrowheads="1"/>
            </p:cNvSpPr>
            <p:nvPr/>
          </p:nvSpPr>
          <p:spPr bwMode="auto">
            <a:xfrm>
              <a:off x="7001404" y="4301529"/>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ctr" anchorCtr="0" compatLnSpc="1">
              <a:prstTxWarp prst="textNoShape">
                <a:avLst/>
              </a:prstTxWarp>
            </a:bodyPr>
            <a:lstStyle/>
            <a:p>
              <a:pPr algn="ctr" defTabSz="407526" eaLnBrk="0" hangingPunct="0"/>
              <a:r>
                <a:rPr lang="en-US" sz="1400" dirty="0" smtClean="0">
                  <a:latin typeface="Calibri" pitchFamily="34" charset="0"/>
                  <a:ea typeface="ヒラギノ角ゴ ProN W3" pitchFamily="16" charset="-128"/>
                </a:rPr>
                <a:t>In: Grid</a:t>
              </a:r>
            </a:p>
          </p:txBody>
        </p:sp>
        <p:sp>
          <p:nvSpPr>
            <p:cNvPr id="86035" name="Text Box 19"/>
            <p:cNvSpPr txBox="1">
              <a:spLocks noChangeArrowheads="1"/>
            </p:cNvSpPr>
            <p:nvPr/>
          </p:nvSpPr>
          <p:spPr bwMode="auto">
            <a:xfrm>
              <a:off x="6824657" y="4520952"/>
              <a:ext cx="1091672" cy="605241"/>
            </a:xfrm>
            <a:prstGeom prst="rect">
              <a:avLst/>
            </a:prstGeom>
            <a:solidFill>
              <a:srgbClr val="FABF8F"/>
            </a:solidFill>
            <a:ln w="9525">
              <a:solidFill>
                <a:srgbClr val="000000"/>
              </a:solidFill>
              <a:miter lim="800000"/>
              <a:headEnd/>
              <a:tailEnd/>
            </a:ln>
            <a:scene3d>
              <a:camera prst="orthographicFront"/>
              <a:lightRig rig="sunset" dir="t"/>
            </a:scene3d>
            <a:sp3d contourW="12700" prstMaterial="metal">
              <a:bevelT/>
              <a:contourClr>
                <a:schemeClr val="bg1"/>
              </a:contourClr>
            </a:sp3d>
          </p:spPr>
          <p:txBody>
            <a:bodyPr vert="horz" wrap="square" lIns="36576" tIns="36576" rIns="36576" bIns="36576" numCol="1" anchor="ctr" anchorCtr="0" compatLnSpc="1">
              <a:prstTxWarp prst="textNoShape">
                <a:avLst/>
              </a:prstTxWarp>
            </a:bodyPr>
            <a:lstStyle/>
            <a:p>
              <a:pPr algn="ctr" defTabSz="407526" eaLnBrk="0" hangingPunct="0"/>
              <a:r>
                <a:rPr lang="en-US" dirty="0" smtClean="0">
                  <a:latin typeface="Calibri" pitchFamily="34" charset="0"/>
                  <a:ea typeface="ヒラギノ角ゴ ProN W3" pitchFamily="16" charset="-128"/>
                </a:rPr>
                <a:t>Streamlines</a:t>
              </a:r>
            </a:p>
            <a:p>
              <a:pPr algn="ctr" defTabSz="407526" eaLnBrk="0" hangingPunct="0"/>
              <a:r>
                <a:rPr lang="en-US" dirty="0" smtClean="0">
                  <a:latin typeface="Calibri" pitchFamily="34" charset="0"/>
                  <a:ea typeface="ヒラギノ角ゴ ProN W3" pitchFamily="16" charset="-128"/>
                </a:rPr>
                <a:t>Computation</a:t>
              </a:r>
              <a:endParaRPr lang="en-US" dirty="0" smtClean="0">
                <a:latin typeface="Arial" pitchFamily="34" charset="0"/>
                <a:ea typeface="ヒラギノ角ゴ ProN W3" pitchFamily="16" charset="-128"/>
              </a:endParaRPr>
            </a:p>
          </p:txBody>
        </p:sp>
        <p:cxnSp>
          <p:nvCxnSpPr>
            <p:cNvPr id="86037" name="AutoShape 21"/>
            <p:cNvCxnSpPr>
              <a:cxnSpLocks noChangeShapeType="1"/>
              <a:stCxn id="86021" idx="2"/>
              <a:endCxn id="37" idx="0"/>
            </p:cNvCxnSpPr>
            <p:nvPr/>
          </p:nvCxnSpPr>
          <p:spPr bwMode="auto">
            <a:xfrm rot="5400000">
              <a:off x="7109901" y="5593823"/>
              <a:ext cx="496915" cy="13"/>
            </a:xfrm>
            <a:prstGeom prst="bentConnector3">
              <a:avLst>
                <a:gd name="adj1" fmla="val 50000"/>
              </a:avLst>
            </a:prstGeom>
            <a:noFill/>
            <a:ln w="9525">
              <a:solidFill>
                <a:srgbClr val="000000"/>
              </a:solidFill>
              <a:miter lim="800000"/>
              <a:headEnd/>
              <a:tailEnd type="triangle" w="med" len="med"/>
            </a:ln>
            <a:scene3d>
              <a:camera prst="orthographicFront"/>
              <a:lightRig rig="sunset" dir="t"/>
            </a:scene3d>
            <a:sp3d contourW="12700" prstMaterial="metal">
              <a:bevelT/>
              <a:contourClr>
                <a:schemeClr val="bg1"/>
              </a:contourClr>
            </a:sp3d>
          </p:spPr>
        </p:cxnSp>
        <p:cxnSp>
          <p:nvCxnSpPr>
            <p:cNvPr id="86041" name="AutoShape 25"/>
            <p:cNvCxnSpPr>
              <a:cxnSpLocks noChangeShapeType="1"/>
              <a:stCxn id="35" idx="3"/>
              <a:endCxn id="86026" idx="1"/>
            </p:cNvCxnSpPr>
            <p:nvPr/>
          </p:nvCxnSpPr>
          <p:spPr bwMode="auto">
            <a:xfrm flipV="1">
              <a:off x="5557113" y="4811017"/>
              <a:ext cx="628135" cy="12448"/>
            </a:xfrm>
            <a:prstGeom prst="straightConnector1">
              <a:avLst/>
            </a:prstGeom>
            <a:noFill/>
            <a:ln w="9525">
              <a:solidFill>
                <a:srgbClr val="000000"/>
              </a:solidFill>
              <a:round/>
              <a:headEnd/>
              <a:tailEnd type="triangle" w="med" len="med"/>
            </a:ln>
            <a:scene3d>
              <a:camera prst="orthographicFront"/>
              <a:lightRig rig="sunset" dir="t"/>
            </a:scene3d>
            <a:sp3d contourW="12700" prstMaterial="metal">
              <a:bevelT/>
              <a:contourClr>
                <a:schemeClr val="bg1"/>
              </a:contourClr>
            </a:sp3d>
          </p:spPr>
        </p:cxnSp>
        <p:cxnSp>
          <p:nvCxnSpPr>
            <p:cNvPr id="46" name="AutoShape 22"/>
            <p:cNvCxnSpPr>
              <a:cxnSpLocks noChangeShapeType="1"/>
              <a:stCxn id="36" idx="2"/>
              <a:endCxn id="86028" idx="0"/>
            </p:cNvCxnSpPr>
            <p:nvPr/>
          </p:nvCxnSpPr>
          <p:spPr bwMode="auto">
            <a:xfrm rot="16200000" flipH="1">
              <a:off x="7084412" y="4054435"/>
              <a:ext cx="492190" cy="1998"/>
            </a:xfrm>
            <a:prstGeom prst="bentConnector3">
              <a:avLst>
                <a:gd name="adj1" fmla="val 50000"/>
              </a:avLst>
            </a:prstGeom>
            <a:noFill/>
            <a:ln w="9525">
              <a:solidFill>
                <a:srgbClr val="000000"/>
              </a:solidFill>
              <a:miter lim="800000"/>
              <a:headEnd/>
              <a:tailEnd type="triangle" w="med" len="med"/>
            </a:ln>
            <a:scene3d>
              <a:camera prst="orthographicFront"/>
              <a:lightRig rig="sunset" dir="t"/>
            </a:scene3d>
            <a:sp3d contourW="12700" prstMaterial="metal">
              <a:bevelT/>
              <a:contourClr>
                <a:schemeClr val="bg1"/>
              </a:contourClr>
            </a:sp3d>
          </p:spPr>
        </p:cxnSp>
      </p:grpSp>
      <p:sp>
        <p:nvSpPr>
          <p:cNvPr id="35" name="Rectangle 34"/>
          <p:cNvSpPr/>
          <p:nvPr/>
        </p:nvSpPr>
        <p:spPr>
          <a:xfrm>
            <a:off x="1714480" y="3643314"/>
            <a:ext cx="1492781" cy="369332"/>
          </a:xfrm>
          <a:prstGeom prst="rect">
            <a:avLst/>
          </a:prstGeom>
        </p:spPr>
        <p:txBody>
          <a:bodyPr wrap="none">
            <a:spAutoFit/>
          </a:bodyPr>
          <a:lstStyle/>
          <a:p>
            <a:r>
              <a:rPr lang="en-US" b="1" dirty="0" smtClean="0"/>
              <a:t>Vector Field</a:t>
            </a:r>
            <a:endParaRPr lang="en-US" dirty="0"/>
          </a:p>
        </p:txBody>
      </p:sp>
      <p:sp>
        <p:nvSpPr>
          <p:cNvPr id="36" name="Rectangle 35"/>
          <p:cNvSpPr/>
          <p:nvPr/>
        </p:nvSpPr>
        <p:spPr>
          <a:xfrm>
            <a:off x="5143504" y="1928802"/>
            <a:ext cx="1505540" cy="369332"/>
          </a:xfrm>
          <a:prstGeom prst="rect">
            <a:avLst/>
          </a:prstGeom>
        </p:spPr>
        <p:txBody>
          <a:bodyPr wrap="none">
            <a:spAutoFit/>
          </a:bodyPr>
          <a:lstStyle/>
          <a:p>
            <a:r>
              <a:rPr lang="en-US" b="1" dirty="0" smtClean="0"/>
              <a:t>Seed Points</a:t>
            </a:r>
            <a:endParaRPr lang="en-US" dirty="0"/>
          </a:p>
        </p:txBody>
      </p:sp>
      <p:sp>
        <p:nvSpPr>
          <p:cNvPr id="37" name="Rectangle 36"/>
          <p:cNvSpPr/>
          <p:nvPr/>
        </p:nvSpPr>
        <p:spPr>
          <a:xfrm>
            <a:off x="5193677" y="5364915"/>
            <a:ext cx="1492716" cy="369332"/>
          </a:xfrm>
          <a:prstGeom prst="rect">
            <a:avLst/>
          </a:prstGeom>
        </p:spPr>
        <p:txBody>
          <a:bodyPr wrap="none">
            <a:spAutoFit/>
          </a:bodyPr>
          <a:lstStyle/>
          <a:p>
            <a:r>
              <a:rPr lang="en-US" b="1" dirty="0" smtClean="0"/>
              <a:t>Set of Lines</a:t>
            </a:r>
            <a:endParaRPr lang="en-US" dirty="0"/>
          </a:p>
        </p:txBody>
      </p:sp>
      <p:cxnSp>
        <p:nvCxnSpPr>
          <p:cNvPr id="51" name="Straight Arrow Connector 50"/>
          <p:cNvCxnSpPr/>
          <p:nvPr/>
        </p:nvCxnSpPr>
        <p:spPr>
          <a:xfrm rot="5400000" flipH="1" flipV="1">
            <a:off x="928662" y="3857628"/>
            <a:ext cx="21431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1107257" y="3893347"/>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1285852" y="3929066"/>
            <a:ext cx="21431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1464447" y="3964785"/>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892943" y="3679033"/>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1106463" y="3679033"/>
            <a:ext cx="21510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1321571" y="3679033"/>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V="1">
            <a:off x="1427934" y="3644108"/>
            <a:ext cx="215108" cy="70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flipH="1">
            <a:off x="6572264" y="1857364"/>
            <a:ext cx="142876" cy="142876"/>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flipH="1">
            <a:off x="6724664" y="2009764"/>
            <a:ext cx="142876" cy="142876"/>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flipH="1">
            <a:off x="6786578" y="1785926"/>
            <a:ext cx="142876" cy="142876"/>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4429124" y="5000636"/>
            <a:ext cx="675798" cy="1130033"/>
            <a:chOff x="1800447" y="4643446"/>
            <a:chExt cx="675798" cy="1130033"/>
          </a:xfrm>
          <a:effectLst>
            <a:outerShdw blurRad="50800" dist="38100" dir="2700000" algn="tl" rotWithShape="0">
              <a:prstClr val="black">
                <a:alpha val="40000"/>
              </a:prstClr>
            </a:outerShdw>
          </a:effectLst>
        </p:grpSpPr>
        <p:sp>
          <p:nvSpPr>
            <p:cNvPr id="112" name="Freeform 111"/>
            <p:cNvSpPr/>
            <p:nvPr/>
          </p:nvSpPr>
          <p:spPr>
            <a:xfrm>
              <a:off x="1800447" y="4841358"/>
              <a:ext cx="178391" cy="779721"/>
            </a:xfrm>
            <a:custGeom>
              <a:avLst/>
              <a:gdLst>
                <a:gd name="connsiteX0" fmla="*/ 56706 w 178391"/>
                <a:gd name="connsiteY0" fmla="*/ 779721 h 779721"/>
                <a:gd name="connsiteX1" fmla="*/ 177209 w 178391"/>
                <a:gd name="connsiteY1" fmla="*/ 531628 h 779721"/>
                <a:gd name="connsiteX2" fmla="*/ 63795 w 178391"/>
                <a:gd name="connsiteY2" fmla="*/ 241005 h 779721"/>
                <a:gd name="connsiteX3" fmla="*/ 0 w 178391"/>
                <a:gd name="connsiteY3" fmla="*/ 0 h 779721"/>
              </a:gdLst>
              <a:ahLst/>
              <a:cxnLst>
                <a:cxn ang="0">
                  <a:pos x="connsiteX0" y="connsiteY0"/>
                </a:cxn>
                <a:cxn ang="0">
                  <a:pos x="connsiteX1" y="connsiteY1"/>
                </a:cxn>
                <a:cxn ang="0">
                  <a:pos x="connsiteX2" y="connsiteY2"/>
                </a:cxn>
                <a:cxn ang="0">
                  <a:pos x="connsiteX3" y="connsiteY3"/>
                </a:cxn>
              </a:cxnLst>
              <a:rect l="l" t="t" r="r" b="b"/>
              <a:pathLst>
                <a:path w="178391" h="779721">
                  <a:moveTo>
                    <a:pt x="56706" y="779721"/>
                  </a:moveTo>
                  <a:cubicBezTo>
                    <a:pt x="116367" y="700567"/>
                    <a:pt x="176028" y="621414"/>
                    <a:pt x="177209" y="531628"/>
                  </a:cubicBezTo>
                  <a:cubicBezTo>
                    <a:pt x="178391" y="441842"/>
                    <a:pt x="93330" y="329610"/>
                    <a:pt x="63795" y="241005"/>
                  </a:cubicBezTo>
                  <a:cubicBezTo>
                    <a:pt x="34260" y="152400"/>
                    <a:pt x="17130" y="76200"/>
                    <a:pt x="0" y="0"/>
                  </a:cubicBezTo>
                </a:path>
              </a:pathLst>
            </a:custGeom>
            <a:ln w="28575">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reeform 112"/>
            <p:cNvSpPr/>
            <p:nvPr/>
          </p:nvSpPr>
          <p:spPr>
            <a:xfrm>
              <a:off x="1928794" y="4643446"/>
              <a:ext cx="547451" cy="1130033"/>
            </a:xfrm>
            <a:custGeom>
              <a:avLst/>
              <a:gdLst>
                <a:gd name="connsiteX0" fmla="*/ 56706 w 178391"/>
                <a:gd name="connsiteY0" fmla="*/ 779721 h 779721"/>
                <a:gd name="connsiteX1" fmla="*/ 177209 w 178391"/>
                <a:gd name="connsiteY1" fmla="*/ 531628 h 779721"/>
                <a:gd name="connsiteX2" fmla="*/ 63795 w 178391"/>
                <a:gd name="connsiteY2" fmla="*/ 241005 h 779721"/>
                <a:gd name="connsiteX3" fmla="*/ 0 w 178391"/>
                <a:gd name="connsiteY3" fmla="*/ 0 h 779721"/>
              </a:gdLst>
              <a:ahLst/>
              <a:cxnLst>
                <a:cxn ang="0">
                  <a:pos x="connsiteX0" y="connsiteY0"/>
                </a:cxn>
                <a:cxn ang="0">
                  <a:pos x="connsiteX1" y="connsiteY1"/>
                </a:cxn>
                <a:cxn ang="0">
                  <a:pos x="connsiteX2" y="connsiteY2"/>
                </a:cxn>
                <a:cxn ang="0">
                  <a:pos x="connsiteX3" y="connsiteY3"/>
                </a:cxn>
              </a:cxnLst>
              <a:rect l="l" t="t" r="r" b="b"/>
              <a:pathLst>
                <a:path w="178391" h="779721">
                  <a:moveTo>
                    <a:pt x="56706" y="779721"/>
                  </a:moveTo>
                  <a:cubicBezTo>
                    <a:pt x="116367" y="700567"/>
                    <a:pt x="176028" y="621414"/>
                    <a:pt x="177209" y="531628"/>
                  </a:cubicBezTo>
                  <a:cubicBezTo>
                    <a:pt x="178391" y="441842"/>
                    <a:pt x="93330" y="329610"/>
                    <a:pt x="63795" y="241005"/>
                  </a:cubicBezTo>
                  <a:cubicBezTo>
                    <a:pt x="34260" y="152400"/>
                    <a:pt x="17130" y="76200"/>
                    <a:pt x="0" y="0"/>
                  </a:cubicBezTo>
                </a:path>
              </a:pathLst>
            </a:custGeom>
            <a:ln w="28575">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reeform 113"/>
            <p:cNvSpPr/>
            <p:nvPr/>
          </p:nvSpPr>
          <p:spPr>
            <a:xfrm>
              <a:off x="1928795" y="4929198"/>
              <a:ext cx="357190" cy="629967"/>
            </a:xfrm>
            <a:custGeom>
              <a:avLst/>
              <a:gdLst>
                <a:gd name="connsiteX0" fmla="*/ 56706 w 178391"/>
                <a:gd name="connsiteY0" fmla="*/ 779721 h 779721"/>
                <a:gd name="connsiteX1" fmla="*/ 177209 w 178391"/>
                <a:gd name="connsiteY1" fmla="*/ 531628 h 779721"/>
                <a:gd name="connsiteX2" fmla="*/ 63795 w 178391"/>
                <a:gd name="connsiteY2" fmla="*/ 241005 h 779721"/>
                <a:gd name="connsiteX3" fmla="*/ 0 w 178391"/>
                <a:gd name="connsiteY3" fmla="*/ 0 h 779721"/>
              </a:gdLst>
              <a:ahLst/>
              <a:cxnLst>
                <a:cxn ang="0">
                  <a:pos x="connsiteX0" y="connsiteY0"/>
                </a:cxn>
                <a:cxn ang="0">
                  <a:pos x="connsiteX1" y="connsiteY1"/>
                </a:cxn>
                <a:cxn ang="0">
                  <a:pos x="connsiteX2" y="connsiteY2"/>
                </a:cxn>
                <a:cxn ang="0">
                  <a:pos x="connsiteX3" y="connsiteY3"/>
                </a:cxn>
              </a:cxnLst>
              <a:rect l="l" t="t" r="r" b="b"/>
              <a:pathLst>
                <a:path w="178391" h="779721">
                  <a:moveTo>
                    <a:pt x="56706" y="779721"/>
                  </a:moveTo>
                  <a:cubicBezTo>
                    <a:pt x="116367" y="700567"/>
                    <a:pt x="176028" y="621414"/>
                    <a:pt x="177209" y="531628"/>
                  </a:cubicBezTo>
                  <a:cubicBezTo>
                    <a:pt x="178391" y="441842"/>
                    <a:pt x="93330" y="329610"/>
                    <a:pt x="63795" y="241005"/>
                  </a:cubicBezTo>
                  <a:cubicBezTo>
                    <a:pt x="34260" y="152400"/>
                    <a:pt x="17130" y="76200"/>
                    <a:pt x="0" y="0"/>
                  </a:cubicBezTo>
                </a:path>
              </a:pathLst>
            </a:custGeom>
            <a:ln w="28575">
              <a:gradFill>
                <a:gsLst>
                  <a:gs pos="0">
                    <a:srgbClr val="FFF200"/>
                  </a:gs>
                  <a:gs pos="45000">
                    <a:srgbClr val="FF7A00"/>
                  </a:gs>
                  <a:gs pos="70000">
                    <a:srgbClr val="FF0300"/>
                  </a:gs>
                  <a:gs pos="100000">
                    <a:srgbClr val="4D0808"/>
                  </a:gs>
                </a:gsLst>
                <a:lin ang="5400000" scaled="0"/>
              </a:gra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 of Grids</a:t>
            </a:r>
            <a:endParaRPr lang="en-US" dirty="0"/>
          </a:p>
        </p:txBody>
      </p:sp>
      <p:sp>
        <p:nvSpPr>
          <p:cNvPr id="3" name="Content Placeholder 2"/>
          <p:cNvSpPr>
            <a:spLocks noGrp="1"/>
          </p:cNvSpPr>
          <p:nvPr>
            <p:ph idx="1"/>
          </p:nvPr>
        </p:nvSpPr>
        <p:spPr>
          <a:xfrm>
            <a:off x="457200" y="1600200"/>
            <a:ext cx="4471990" cy="4525963"/>
          </a:xfrm>
        </p:spPr>
        <p:txBody>
          <a:bodyPr/>
          <a:lstStyle/>
          <a:p>
            <a:pPr marL="36576" indent="0">
              <a:buNone/>
            </a:pPr>
            <a:r>
              <a:rPr lang="en-US" dirty="0" smtClean="0"/>
              <a:t>Replicate Grid by points on another Grid</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51</a:t>
            </a:fld>
            <a:endParaRPr lang="de-DE"/>
          </a:p>
        </p:txBody>
      </p:sp>
      <p:pic>
        <p:nvPicPr>
          <p:cNvPr id="5" name="Picture 3"/>
          <p:cNvPicPr>
            <a:picLocks noChangeAspect="1" noChangeArrowheads="1"/>
          </p:cNvPicPr>
          <p:nvPr/>
        </p:nvPicPr>
        <p:blipFill>
          <a:blip r:embed="rId2"/>
          <a:srcRect/>
          <a:stretch>
            <a:fillRect/>
          </a:stretch>
        </p:blipFill>
        <p:spPr bwMode="auto">
          <a:xfrm>
            <a:off x="5072066" y="1714488"/>
            <a:ext cx="3408363" cy="4559300"/>
          </a:xfrm>
          <a:prstGeom prst="rect">
            <a:avLst/>
          </a:prstGeom>
          <a:ln>
            <a:noFill/>
          </a:ln>
          <a:effectLst>
            <a:outerShdw blurRad="190500" algn="tl" rotWithShape="0">
              <a:srgbClr val="000000">
                <a:alpha val="70000"/>
              </a:srgbClr>
            </a:outerShdw>
          </a:effectLst>
        </p:spPr>
      </p:pic>
      <p:sp>
        <p:nvSpPr>
          <p:cNvPr id="17" name="Text Box 5"/>
          <p:cNvSpPr txBox="1">
            <a:spLocks noChangeArrowheads="1"/>
          </p:cNvSpPr>
          <p:nvPr/>
        </p:nvSpPr>
        <p:spPr bwMode="auto">
          <a:xfrm>
            <a:off x="2812065" y="5151982"/>
            <a:ext cx="1364422" cy="313486"/>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ctr" anchorCtr="0" compatLnSpc="1">
            <a:prstTxWarp prst="textNoShape">
              <a:avLst/>
            </a:prstTxWarp>
          </a:bodyPr>
          <a:lstStyle/>
          <a:p>
            <a:pPr algn="ctr" defTabSz="407526" eaLnBrk="0" hangingPunct="0"/>
            <a:r>
              <a:rPr lang="en-US" sz="1400" dirty="0" smtClean="0">
                <a:latin typeface="Calibri" pitchFamily="34" charset="0"/>
                <a:ea typeface="ヒラギノ角ゴ ProN W3" pitchFamily="16" charset="-128"/>
              </a:rPr>
              <a:t>Out: Grid</a:t>
            </a:r>
          </a:p>
        </p:txBody>
      </p:sp>
      <p:sp>
        <p:nvSpPr>
          <p:cNvPr id="18" name="Text Box 10"/>
          <p:cNvSpPr txBox="1">
            <a:spLocks noChangeArrowheads="1"/>
          </p:cNvSpPr>
          <p:nvPr/>
        </p:nvSpPr>
        <p:spPr bwMode="auto">
          <a:xfrm>
            <a:off x="1714480" y="4502632"/>
            <a:ext cx="1001628" cy="313486"/>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ctr" anchorCtr="0" compatLnSpc="1">
            <a:prstTxWarp prst="textNoShape">
              <a:avLst/>
            </a:prstTxWarp>
          </a:bodyPr>
          <a:lstStyle/>
          <a:p>
            <a:pPr algn="ctr" defTabSz="407526" eaLnBrk="0" hangingPunct="0"/>
            <a:r>
              <a:rPr lang="en-US" sz="1200" dirty="0" smtClean="0">
                <a:latin typeface="Arial" pitchFamily="34" charset="0"/>
                <a:ea typeface="ヒラギノ角ゴ ProN W3" pitchFamily="16" charset="-128"/>
              </a:rPr>
              <a:t>In: Grid</a:t>
            </a:r>
          </a:p>
        </p:txBody>
      </p:sp>
      <p:sp>
        <p:nvSpPr>
          <p:cNvPr id="19" name="Text Box 12"/>
          <p:cNvSpPr txBox="1">
            <a:spLocks noChangeArrowheads="1"/>
          </p:cNvSpPr>
          <p:nvPr/>
        </p:nvSpPr>
        <p:spPr bwMode="auto">
          <a:xfrm>
            <a:off x="2952713" y="3890794"/>
            <a:ext cx="1001628" cy="313486"/>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ctr" anchorCtr="0" compatLnSpc="1">
            <a:prstTxWarp prst="textNoShape">
              <a:avLst/>
            </a:prstTxWarp>
          </a:bodyPr>
          <a:lstStyle/>
          <a:p>
            <a:pPr algn="ctr" defTabSz="407526" eaLnBrk="0" hangingPunct="0"/>
            <a:r>
              <a:rPr lang="en-US" sz="1400" dirty="0" smtClean="0">
                <a:latin typeface="Calibri" pitchFamily="34" charset="0"/>
                <a:ea typeface="ヒラギノ角ゴ ProN W3" pitchFamily="16" charset="-128"/>
              </a:rPr>
              <a:t>In: Grid</a:t>
            </a:r>
          </a:p>
        </p:txBody>
      </p:sp>
      <p:sp>
        <p:nvSpPr>
          <p:cNvPr id="20" name="Text Box 19"/>
          <p:cNvSpPr txBox="1">
            <a:spLocks noChangeArrowheads="1"/>
          </p:cNvSpPr>
          <p:nvPr/>
        </p:nvSpPr>
        <p:spPr bwMode="auto">
          <a:xfrm>
            <a:off x="2684560" y="4221801"/>
            <a:ext cx="1656235" cy="913027"/>
          </a:xfrm>
          <a:prstGeom prst="rect">
            <a:avLst/>
          </a:prstGeom>
          <a:solidFill>
            <a:srgbClr val="FABF8F"/>
          </a:solidFill>
          <a:ln w="9525">
            <a:solidFill>
              <a:srgbClr val="000000"/>
            </a:solidFill>
            <a:miter lim="800000"/>
            <a:headEnd/>
            <a:tailEnd/>
          </a:ln>
          <a:scene3d>
            <a:camera prst="orthographicFront"/>
            <a:lightRig rig="sunset" dir="t"/>
          </a:scene3d>
          <a:sp3d contourW="12700" prstMaterial="metal">
            <a:bevelT/>
            <a:contourClr>
              <a:schemeClr val="bg1"/>
            </a:contourClr>
          </a:sp3d>
        </p:spPr>
        <p:txBody>
          <a:bodyPr vert="horz" wrap="square" lIns="36576" tIns="36576" rIns="36576" bIns="36576" numCol="1" anchor="ctr" anchorCtr="0" compatLnSpc="1">
            <a:prstTxWarp prst="textNoShape">
              <a:avLst/>
            </a:prstTxWarp>
          </a:bodyPr>
          <a:lstStyle/>
          <a:p>
            <a:pPr algn="ctr" defTabSz="407526" eaLnBrk="0" hangingPunct="0"/>
            <a:r>
              <a:rPr lang="en-US" dirty="0" smtClean="0">
                <a:latin typeface="Calibri" pitchFamily="34" charset="0"/>
                <a:ea typeface="ヒラギノ角ゴ ProN W3" pitchFamily="16" charset="-128"/>
              </a:rPr>
              <a:t>Grid</a:t>
            </a:r>
          </a:p>
          <a:p>
            <a:pPr algn="ctr" defTabSz="407526" eaLnBrk="0" hangingPunct="0"/>
            <a:r>
              <a:rPr lang="en-US" dirty="0" err="1" smtClean="0">
                <a:latin typeface="Calibri" pitchFamily="34" charset="0"/>
                <a:ea typeface="ヒラギノ角ゴ ProN W3" pitchFamily="16" charset="-128"/>
              </a:rPr>
              <a:t>Convolver</a:t>
            </a:r>
            <a:endParaRPr lang="en-US" dirty="0" smtClean="0">
              <a:latin typeface="Arial" pitchFamily="34" charset="0"/>
              <a:ea typeface="ヒラギノ角ゴ ProN W3" pitchFamily="16" charset="-128"/>
            </a:endParaRPr>
          </a:p>
        </p:txBody>
      </p:sp>
      <p:cxnSp>
        <p:nvCxnSpPr>
          <p:cNvPr id="21" name="AutoShape 21"/>
          <p:cNvCxnSpPr>
            <a:cxnSpLocks noChangeShapeType="1"/>
            <a:stCxn id="17" idx="2"/>
          </p:cNvCxnSpPr>
          <p:nvPr/>
        </p:nvCxnSpPr>
        <p:spPr bwMode="auto">
          <a:xfrm rot="5400000">
            <a:off x="3119460" y="5840266"/>
            <a:ext cx="749615" cy="18"/>
          </a:xfrm>
          <a:prstGeom prst="bentConnector3">
            <a:avLst>
              <a:gd name="adj1" fmla="val 50000"/>
            </a:avLst>
          </a:prstGeom>
          <a:noFill/>
          <a:ln w="19050">
            <a:solidFill>
              <a:srgbClr val="000000"/>
            </a:solidFill>
            <a:miter lim="800000"/>
            <a:headEnd/>
            <a:tailEnd type="stealth" w="lg" len="lg"/>
          </a:ln>
          <a:scene3d>
            <a:camera prst="orthographicFront"/>
            <a:lightRig rig="sunset" dir="t"/>
          </a:scene3d>
          <a:sp3d contourW="12700" prstMaterial="metal">
            <a:contourClr>
              <a:schemeClr val="bg1"/>
            </a:contourClr>
          </a:sp3d>
        </p:spPr>
      </p:cxnSp>
      <p:cxnSp>
        <p:nvCxnSpPr>
          <p:cNvPr id="22" name="AutoShape 25"/>
          <p:cNvCxnSpPr>
            <a:cxnSpLocks noChangeShapeType="1"/>
            <a:stCxn id="24" idx="2"/>
            <a:endCxn id="18" idx="1"/>
          </p:cNvCxnSpPr>
          <p:nvPr/>
        </p:nvCxnSpPr>
        <p:spPr bwMode="auto">
          <a:xfrm rot="16200000" flipH="1">
            <a:off x="1149489" y="4094384"/>
            <a:ext cx="369730" cy="760252"/>
          </a:xfrm>
          <a:prstGeom prst="straightConnector1">
            <a:avLst/>
          </a:prstGeom>
          <a:noFill/>
          <a:ln w="19050">
            <a:solidFill>
              <a:srgbClr val="000000"/>
            </a:solidFill>
            <a:round/>
            <a:headEnd/>
            <a:tailEnd type="stealth" w="lg" len="lg"/>
          </a:ln>
          <a:scene3d>
            <a:camera prst="orthographicFront"/>
            <a:lightRig rig="sunset" dir="t"/>
          </a:scene3d>
          <a:sp3d contourW="12700" prstMaterial="metal">
            <a:contourClr>
              <a:schemeClr val="bg1"/>
            </a:contourClr>
          </a:sp3d>
        </p:spPr>
      </p:cxnSp>
      <p:cxnSp>
        <p:nvCxnSpPr>
          <p:cNvPr id="23" name="AutoShape 22"/>
          <p:cNvCxnSpPr>
            <a:cxnSpLocks noChangeShapeType="1"/>
            <a:stCxn id="25" idx="2"/>
            <a:endCxn id="19" idx="0"/>
          </p:cNvCxnSpPr>
          <p:nvPr/>
        </p:nvCxnSpPr>
        <p:spPr bwMode="auto">
          <a:xfrm rot="16200000" flipH="1">
            <a:off x="3057033" y="3494300"/>
            <a:ext cx="449652" cy="343335"/>
          </a:xfrm>
          <a:prstGeom prst="bentConnector3">
            <a:avLst>
              <a:gd name="adj1" fmla="val 50000"/>
            </a:avLst>
          </a:prstGeom>
          <a:noFill/>
          <a:ln w="19050">
            <a:solidFill>
              <a:srgbClr val="000000"/>
            </a:solidFill>
            <a:miter lim="800000"/>
            <a:headEnd/>
            <a:tailEnd type="stealth" w="lg" len="lg"/>
          </a:ln>
          <a:scene3d>
            <a:camera prst="orthographicFront"/>
            <a:lightRig rig="sunset" dir="t"/>
          </a:scene3d>
          <a:sp3d contourW="12700" prstMaterial="metal">
            <a:contourClr>
              <a:schemeClr val="bg1"/>
            </a:contourClr>
          </a:sp3d>
        </p:spPr>
      </p:cxnSp>
      <p:sp>
        <p:nvSpPr>
          <p:cNvPr id="24" name="Rectangle 23"/>
          <p:cNvSpPr/>
          <p:nvPr/>
        </p:nvSpPr>
        <p:spPr>
          <a:xfrm>
            <a:off x="214282" y="3643314"/>
            <a:ext cx="1479892" cy="646331"/>
          </a:xfrm>
          <a:prstGeom prst="rect">
            <a:avLst/>
          </a:prstGeom>
        </p:spPr>
        <p:txBody>
          <a:bodyPr wrap="none">
            <a:spAutoFit/>
          </a:bodyPr>
          <a:lstStyle/>
          <a:p>
            <a:pPr algn="ctr"/>
            <a:r>
              <a:rPr lang="en-US" b="1" dirty="0" smtClean="0"/>
              <a:t>Point</a:t>
            </a:r>
          </a:p>
          <a:p>
            <a:r>
              <a:rPr lang="en-US" b="1" dirty="0" smtClean="0"/>
              <a:t>Distribution</a:t>
            </a:r>
            <a:endParaRPr lang="en-US" dirty="0"/>
          </a:p>
        </p:txBody>
      </p:sp>
      <p:sp>
        <p:nvSpPr>
          <p:cNvPr id="25" name="Rectangle 24"/>
          <p:cNvSpPr/>
          <p:nvPr/>
        </p:nvSpPr>
        <p:spPr>
          <a:xfrm>
            <a:off x="2357422" y="3071810"/>
            <a:ext cx="1505540" cy="369332"/>
          </a:xfrm>
          <a:prstGeom prst="rect">
            <a:avLst/>
          </a:prstGeom>
        </p:spPr>
        <p:txBody>
          <a:bodyPr wrap="none">
            <a:spAutoFit/>
          </a:bodyPr>
          <a:lstStyle/>
          <a:p>
            <a:r>
              <a:rPr lang="en-US" b="1" dirty="0" smtClean="0"/>
              <a:t>Seed Points</a:t>
            </a:r>
            <a:endParaRPr lang="en-US" dirty="0"/>
          </a:p>
        </p:txBody>
      </p:sp>
      <p:sp>
        <p:nvSpPr>
          <p:cNvPr id="6" name="TextBox 5"/>
          <p:cNvSpPr txBox="1"/>
          <p:nvPr/>
        </p:nvSpPr>
        <p:spPr>
          <a:xfrm>
            <a:off x="395536" y="5840275"/>
            <a:ext cx="2289024" cy="369332"/>
          </a:xfrm>
          <a:prstGeom prst="rect">
            <a:avLst/>
          </a:prstGeom>
          <a:noFill/>
        </p:spPr>
        <p:txBody>
          <a:bodyPr wrap="square" rtlCol="0">
            <a:spAutoFit/>
          </a:bodyPr>
          <a:lstStyle/>
          <a:p>
            <a:r>
              <a:rPr lang="en-US" dirty="0" smtClean="0"/>
              <a:t>Marcel Ritter, 2006</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473" bIns="41473"/>
          <a:lstStyle/>
          <a:p>
            <a:r>
              <a:rPr lang="en-US" dirty="0" smtClean="0"/>
              <a:t>Systematic Approach</a:t>
            </a:r>
            <a:endParaRPr lang="en-US" dirty="0"/>
          </a:p>
        </p:txBody>
      </p:sp>
      <p:grpSp>
        <p:nvGrpSpPr>
          <p:cNvPr id="3" name="Group 2"/>
          <p:cNvGrpSpPr>
            <a:grpSpLocks noChangeAspect="1"/>
          </p:cNvGrpSpPr>
          <p:nvPr/>
        </p:nvGrpSpPr>
        <p:grpSpPr bwMode="auto">
          <a:xfrm>
            <a:off x="4572000" y="1419417"/>
            <a:ext cx="3732480" cy="4912928"/>
            <a:chOff x="6178" y="6509"/>
            <a:chExt cx="4308" cy="5674"/>
          </a:xfrm>
          <a:scene3d>
            <a:camera prst="orthographicFront"/>
            <a:lightRig rig="sunset" dir="t"/>
          </a:scene3d>
        </p:grpSpPr>
        <p:sp>
          <p:nvSpPr>
            <p:cNvPr id="86019" name="AutoShape 3"/>
            <p:cNvSpPr>
              <a:spLocks noChangeAspect="1" noChangeArrowheads="1"/>
            </p:cNvSpPr>
            <p:nvPr/>
          </p:nvSpPr>
          <p:spPr bwMode="auto">
            <a:xfrm>
              <a:off x="6178" y="6509"/>
              <a:ext cx="4308" cy="5674"/>
            </a:xfrm>
            <a:prstGeom prst="rect">
              <a:avLst/>
            </a:prstGeom>
            <a:noFill/>
            <a:sp3d contourW="12700" prstMaterial="metal">
              <a:bevelT/>
              <a:contourClr>
                <a:schemeClr val="bg1"/>
              </a:contourClr>
            </a:sp3d>
          </p:spPr>
          <p:txBody>
            <a:bodyPr vert="horz" wrap="square" lIns="91440" tIns="45720" rIns="91440" bIns="45720" numCol="1" anchor="t" anchorCtr="0" compatLnSpc="1">
              <a:prstTxWarp prst="textNoShape">
                <a:avLst/>
              </a:prstTxWarp>
            </a:bodyPr>
            <a:lstStyle/>
            <a:p>
              <a:endParaRPr lang="en-US"/>
            </a:p>
          </p:txBody>
        </p:sp>
        <p:sp>
          <p:nvSpPr>
            <p:cNvPr id="86020" name="Text Box 4"/>
            <p:cNvSpPr txBox="1">
              <a:spLocks noChangeArrowheads="1"/>
            </p:cNvSpPr>
            <p:nvPr/>
          </p:nvSpPr>
          <p:spPr bwMode="auto">
            <a:xfrm>
              <a:off x="7794" y="11524"/>
              <a:ext cx="1031"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21" name="Text Box 5"/>
            <p:cNvSpPr txBox="1">
              <a:spLocks noChangeArrowheads="1"/>
            </p:cNvSpPr>
            <p:nvPr/>
          </p:nvSpPr>
          <p:spPr bwMode="auto">
            <a:xfrm>
              <a:off x="8875" y="10776"/>
              <a:ext cx="1038"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p>
            <a:p>
              <a:pPr defTabSz="407526" eaLnBrk="0" hangingPunct="0"/>
              <a:endParaRPr lang="en-US" sz="1600" dirty="0" smtClean="0">
                <a:latin typeface="Arial" pitchFamily="34" charset="0"/>
                <a:ea typeface="ヒラギノ角ゴ ProN W3" pitchFamily="16" charset="-128"/>
              </a:endParaRPr>
            </a:p>
          </p:txBody>
        </p:sp>
        <p:sp>
          <p:nvSpPr>
            <p:cNvPr id="86022" name="Text Box 6"/>
            <p:cNvSpPr txBox="1">
              <a:spLocks noChangeArrowheads="1"/>
            </p:cNvSpPr>
            <p:nvPr/>
          </p:nvSpPr>
          <p:spPr bwMode="auto">
            <a:xfrm>
              <a:off x="6601" y="8604"/>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Bundle</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3" name="Text Box 7"/>
            <p:cNvSpPr txBox="1">
              <a:spLocks noChangeArrowheads="1"/>
            </p:cNvSpPr>
            <p:nvPr/>
          </p:nvSpPr>
          <p:spPr bwMode="auto">
            <a:xfrm>
              <a:off x="6606" y="9194"/>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4" name="Text Box 8"/>
            <p:cNvSpPr txBox="1">
              <a:spLocks noChangeArrowheads="1"/>
            </p:cNvSpPr>
            <p:nvPr/>
          </p:nvSpPr>
          <p:spPr bwMode="auto">
            <a:xfrm>
              <a:off x="6608" y="9716"/>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25" name="Text Box 9"/>
            <p:cNvSpPr txBox="1">
              <a:spLocks noChangeArrowheads="1"/>
            </p:cNvSpPr>
            <p:nvPr/>
          </p:nvSpPr>
          <p:spPr bwMode="auto">
            <a:xfrm>
              <a:off x="6613" y="10306"/>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Field</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6" name="Text Box 10"/>
            <p:cNvSpPr txBox="1">
              <a:spLocks noChangeArrowheads="1"/>
            </p:cNvSpPr>
            <p:nvPr/>
          </p:nvSpPr>
          <p:spPr bwMode="auto">
            <a:xfrm>
              <a:off x="8040" y="10306"/>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Field</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7" name="Text Box 11"/>
            <p:cNvSpPr txBox="1">
              <a:spLocks noChangeArrowheads="1"/>
            </p:cNvSpPr>
            <p:nvPr/>
          </p:nvSpPr>
          <p:spPr bwMode="auto">
            <a:xfrm>
              <a:off x="8984" y="6933"/>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p>
            <a:p>
              <a:pPr defTabSz="407526" eaLnBrk="0" hangingPunct="0"/>
              <a:endParaRPr lang="en-US" sz="1600" dirty="0" smtClean="0">
                <a:latin typeface="Arial" pitchFamily="34" charset="0"/>
                <a:ea typeface="ヒラギノ角ゴ ProN W3" pitchFamily="16" charset="-128"/>
              </a:endParaRPr>
            </a:p>
          </p:txBody>
        </p:sp>
        <p:sp>
          <p:nvSpPr>
            <p:cNvPr id="86028" name="Text Box 12"/>
            <p:cNvSpPr txBox="1">
              <a:spLocks noChangeArrowheads="1"/>
            </p:cNvSpPr>
            <p:nvPr/>
          </p:nvSpPr>
          <p:spPr bwMode="auto">
            <a:xfrm>
              <a:off x="8982" y="9881"/>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29" name="Text Box 13"/>
            <p:cNvSpPr txBox="1">
              <a:spLocks noChangeArrowheads="1"/>
            </p:cNvSpPr>
            <p:nvPr/>
          </p:nvSpPr>
          <p:spPr bwMode="auto">
            <a:xfrm>
              <a:off x="8982" y="7910"/>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p>
            <a:p>
              <a:pPr defTabSz="407526" eaLnBrk="0" hangingPunct="0"/>
              <a:endParaRPr lang="en-US" sz="1600" dirty="0" smtClean="0">
                <a:latin typeface="Arial" pitchFamily="34" charset="0"/>
                <a:ea typeface="ヒラギノ角ゴ ProN W3" pitchFamily="16" charset="-128"/>
              </a:endParaRPr>
            </a:p>
          </p:txBody>
        </p:sp>
        <p:sp>
          <p:nvSpPr>
            <p:cNvPr id="86030" name="Text Box 14"/>
            <p:cNvSpPr txBox="1">
              <a:spLocks noChangeArrowheads="1"/>
            </p:cNvSpPr>
            <p:nvPr/>
          </p:nvSpPr>
          <p:spPr bwMode="auto">
            <a:xfrm>
              <a:off x="8982" y="7322"/>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31" name="Text Box 15"/>
            <p:cNvSpPr txBox="1">
              <a:spLocks noChangeArrowheads="1"/>
            </p:cNvSpPr>
            <p:nvPr/>
          </p:nvSpPr>
          <p:spPr bwMode="auto">
            <a:xfrm>
              <a:off x="6537" y="7634"/>
              <a:ext cx="888" cy="720"/>
            </a:xfrm>
            <a:prstGeom prst="rect">
              <a:avLst/>
            </a:prstGeom>
            <a:solidFill>
              <a:srgbClr val="C2D69B"/>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F5 Data</a:t>
              </a:r>
              <a:endParaRPr lang="en-US" sz="1000" dirty="0" smtClean="0">
                <a:latin typeface="Times New Roman" pitchFamily="18" charset="0"/>
                <a:ea typeface="ヒラギノ角ゴ ProN W3" pitchFamily="16" charset="-128"/>
              </a:endParaRPr>
            </a:p>
            <a:p>
              <a:pPr algn="ctr" defTabSz="407526" eaLnBrk="0" hangingPunct="0"/>
              <a:r>
                <a:rPr lang="en-US" sz="1000" dirty="0" smtClean="0">
                  <a:latin typeface="Calibri" pitchFamily="34" charset="0"/>
                  <a:ea typeface="ヒラギノ角ゴ ProN W3" pitchFamily="16" charset="-128"/>
                </a:rPr>
                <a:t>Bundle</a:t>
              </a:r>
              <a:endParaRPr lang="en-US" sz="1600" dirty="0" smtClean="0">
                <a:latin typeface="Arial" pitchFamily="34" charset="0"/>
                <a:ea typeface="ヒラギノ角ゴ ProN W3" pitchFamily="16" charset="-128"/>
              </a:endParaRPr>
            </a:p>
          </p:txBody>
        </p:sp>
        <p:sp>
          <p:nvSpPr>
            <p:cNvPr id="86032" name="Text Box 16"/>
            <p:cNvSpPr txBox="1">
              <a:spLocks noChangeArrowheads="1"/>
            </p:cNvSpPr>
            <p:nvPr/>
          </p:nvSpPr>
          <p:spPr bwMode="auto">
            <a:xfrm>
              <a:off x="6358" y="8831"/>
              <a:ext cx="1260" cy="381"/>
            </a:xfrm>
            <a:prstGeom prst="rect">
              <a:avLst/>
            </a:prstGeom>
            <a:solidFill>
              <a:srgbClr val="C2D69B"/>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Grid Selector</a:t>
              </a:r>
              <a:endParaRPr lang="en-US" sz="1600" dirty="0" smtClean="0">
                <a:latin typeface="Arial" pitchFamily="34" charset="0"/>
                <a:ea typeface="ヒラギノ角ゴ ProN W3" pitchFamily="16" charset="-128"/>
              </a:endParaRPr>
            </a:p>
          </p:txBody>
        </p:sp>
        <p:sp>
          <p:nvSpPr>
            <p:cNvPr id="86033" name="Text Box 17"/>
            <p:cNvSpPr txBox="1">
              <a:spLocks noChangeArrowheads="1"/>
            </p:cNvSpPr>
            <p:nvPr/>
          </p:nvSpPr>
          <p:spPr bwMode="auto">
            <a:xfrm>
              <a:off x="6379" y="9939"/>
              <a:ext cx="1260" cy="381"/>
            </a:xfrm>
            <a:prstGeom prst="rect">
              <a:avLst/>
            </a:prstGeom>
            <a:solidFill>
              <a:srgbClr val="C2D69B"/>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Vector Field</a:t>
              </a:r>
              <a:endParaRPr lang="en-US" sz="1600" dirty="0" smtClean="0">
                <a:latin typeface="Arial" pitchFamily="34" charset="0"/>
                <a:ea typeface="ヒラギノ角ゴ ProN W3" pitchFamily="16" charset="-128"/>
              </a:endParaRPr>
            </a:p>
          </p:txBody>
        </p:sp>
        <p:sp>
          <p:nvSpPr>
            <p:cNvPr id="86034" name="Text Box 18"/>
            <p:cNvSpPr txBox="1">
              <a:spLocks noChangeArrowheads="1"/>
            </p:cNvSpPr>
            <p:nvPr/>
          </p:nvSpPr>
          <p:spPr bwMode="auto">
            <a:xfrm>
              <a:off x="8646" y="7529"/>
              <a:ext cx="1440" cy="381"/>
            </a:xfrm>
            <a:prstGeom prst="rect">
              <a:avLst/>
            </a:prstGeom>
            <a:solidFill>
              <a:srgbClr val="B6DDE8"/>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Grid </a:t>
              </a:r>
              <a:r>
                <a:rPr lang="en-US" sz="1000" dirty="0" err="1" smtClean="0">
                  <a:latin typeface="Calibri" pitchFamily="34" charset="0"/>
                  <a:ea typeface="ヒラギノ角ゴ ProN W3" pitchFamily="16" charset="-128"/>
                </a:rPr>
                <a:t>Convolver</a:t>
              </a:r>
              <a:endParaRPr lang="en-US" sz="1600" dirty="0" smtClean="0">
                <a:latin typeface="Arial" pitchFamily="34" charset="0"/>
                <a:ea typeface="ヒラギノ角ゴ ProN W3" pitchFamily="16" charset="-128"/>
              </a:endParaRPr>
            </a:p>
          </p:txBody>
        </p:sp>
        <p:sp>
          <p:nvSpPr>
            <p:cNvPr id="86035" name="Text Box 19"/>
            <p:cNvSpPr txBox="1">
              <a:spLocks noChangeArrowheads="1"/>
            </p:cNvSpPr>
            <p:nvPr/>
          </p:nvSpPr>
          <p:spPr bwMode="auto">
            <a:xfrm>
              <a:off x="8778" y="10091"/>
              <a:ext cx="1260" cy="699"/>
            </a:xfrm>
            <a:prstGeom prst="rect">
              <a:avLst/>
            </a:prstGeom>
            <a:solidFill>
              <a:srgbClr val="FABF8F"/>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Streamlines</a:t>
              </a:r>
            </a:p>
            <a:p>
              <a:pPr algn="ctr" defTabSz="407526" eaLnBrk="0" hangingPunct="0"/>
              <a:r>
                <a:rPr lang="en-US" sz="1000" dirty="0" smtClean="0">
                  <a:latin typeface="Calibri" pitchFamily="34" charset="0"/>
                  <a:ea typeface="ヒラギノ角ゴ ProN W3" pitchFamily="16" charset="-128"/>
                </a:rPr>
                <a:t>Computation</a:t>
              </a:r>
              <a:endParaRPr lang="en-US" sz="1600" dirty="0" smtClean="0">
                <a:latin typeface="Arial" pitchFamily="34" charset="0"/>
                <a:ea typeface="ヒラギノ角ゴ ProN W3" pitchFamily="16" charset="-128"/>
              </a:endParaRPr>
            </a:p>
          </p:txBody>
        </p:sp>
        <p:sp>
          <p:nvSpPr>
            <p:cNvPr id="86036" name="Text Box 20"/>
            <p:cNvSpPr txBox="1">
              <a:spLocks noChangeArrowheads="1"/>
            </p:cNvSpPr>
            <p:nvPr/>
          </p:nvSpPr>
          <p:spPr bwMode="auto">
            <a:xfrm>
              <a:off x="7600" y="11753"/>
              <a:ext cx="1440" cy="381"/>
            </a:xfrm>
            <a:prstGeom prst="rect">
              <a:avLst/>
            </a:prstGeom>
            <a:solidFill>
              <a:srgbClr val="CCC0D9"/>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Line Renderer</a:t>
              </a:r>
              <a:endParaRPr lang="en-US" sz="1600" dirty="0" smtClean="0">
                <a:latin typeface="Arial" pitchFamily="34" charset="0"/>
                <a:ea typeface="ヒラギノ角ゴ ProN W3" pitchFamily="16" charset="-128"/>
              </a:endParaRPr>
            </a:p>
          </p:txBody>
        </p:sp>
        <p:cxnSp>
          <p:nvCxnSpPr>
            <p:cNvPr id="86037" name="AutoShape 21"/>
            <p:cNvCxnSpPr>
              <a:cxnSpLocks noChangeShapeType="1"/>
              <a:stCxn id="86021" idx="2"/>
              <a:endCxn id="86020" idx="0"/>
            </p:cNvCxnSpPr>
            <p:nvPr/>
          </p:nvCxnSpPr>
          <p:spPr bwMode="auto">
            <a:xfrm rot="5400000">
              <a:off x="8598" y="10728"/>
              <a:ext cx="508" cy="1084"/>
            </a:xfrm>
            <a:prstGeom prst="bentConnector3">
              <a:avLst>
                <a:gd name="adj1" fmla="val 50000"/>
              </a:avLst>
            </a:prstGeom>
            <a:noFill/>
            <a:ln w="9525">
              <a:solidFill>
                <a:srgbClr val="000000"/>
              </a:solidFill>
              <a:miter lim="800000"/>
              <a:headEnd/>
              <a:tailEnd type="triangle" w="med" len="med"/>
            </a:ln>
            <a:sp3d contourW="12700" prstMaterial="metal">
              <a:bevelT/>
              <a:contourClr>
                <a:schemeClr val="bg1"/>
              </a:contourClr>
            </a:sp3d>
          </p:spPr>
        </p:cxnSp>
        <p:cxnSp>
          <p:nvCxnSpPr>
            <p:cNvPr id="86038" name="AutoShape 22"/>
            <p:cNvCxnSpPr>
              <a:cxnSpLocks noChangeShapeType="1"/>
              <a:stCxn id="86023" idx="2"/>
              <a:endCxn id="86024" idx="0"/>
            </p:cNvCxnSpPr>
            <p:nvPr/>
          </p:nvCxnSpPr>
          <p:spPr bwMode="auto">
            <a:xfrm rot="16200000" flipH="1">
              <a:off x="6847" y="9574"/>
              <a:ext cx="282" cy="2"/>
            </a:xfrm>
            <a:prstGeom prst="bentConnector3">
              <a:avLst>
                <a:gd name="adj1" fmla="val 50000"/>
              </a:avLst>
            </a:prstGeom>
            <a:noFill/>
            <a:ln w="9525">
              <a:solidFill>
                <a:srgbClr val="000000"/>
              </a:solidFill>
              <a:miter lim="800000"/>
              <a:headEnd/>
              <a:tailEnd type="triangle" w="med" len="med"/>
            </a:ln>
            <a:sp3d contourW="12700" prstMaterial="metal">
              <a:bevelT/>
              <a:contourClr>
                <a:schemeClr val="bg1"/>
              </a:contourClr>
            </a:sp3d>
          </p:spPr>
        </p:cxnSp>
        <p:cxnSp>
          <p:nvCxnSpPr>
            <p:cNvPr id="86039" name="AutoShape 23"/>
            <p:cNvCxnSpPr>
              <a:cxnSpLocks noChangeShapeType="1"/>
              <a:stCxn id="86031" idx="2"/>
              <a:endCxn id="86022" idx="0"/>
            </p:cNvCxnSpPr>
            <p:nvPr/>
          </p:nvCxnSpPr>
          <p:spPr bwMode="auto">
            <a:xfrm rot="16200000" flipH="1">
              <a:off x="6857" y="8478"/>
              <a:ext cx="250" cy="1"/>
            </a:xfrm>
            <a:prstGeom prst="bentConnector3">
              <a:avLst>
                <a:gd name="adj1" fmla="val 50000"/>
              </a:avLst>
            </a:prstGeom>
            <a:noFill/>
            <a:ln w="9525">
              <a:solidFill>
                <a:srgbClr val="000000"/>
              </a:solidFill>
              <a:miter lim="800000"/>
              <a:headEnd/>
              <a:tailEnd type="triangle" w="med" len="med"/>
            </a:ln>
            <a:sp3d contourW="12700" prstMaterial="metal">
              <a:bevelT/>
              <a:contourClr>
                <a:schemeClr val="bg1"/>
              </a:contourClr>
            </a:sp3d>
          </p:spPr>
        </p:cxnSp>
        <p:sp>
          <p:nvSpPr>
            <p:cNvPr id="86040" name="Text Box 24"/>
            <p:cNvSpPr txBox="1">
              <a:spLocks noChangeArrowheads="1"/>
            </p:cNvSpPr>
            <p:nvPr/>
          </p:nvSpPr>
          <p:spPr bwMode="auto">
            <a:xfrm>
              <a:off x="8756" y="6554"/>
              <a:ext cx="1260" cy="381"/>
            </a:xfrm>
            <a:prstGeom prst="rect">
              <a:avLst/>
            </a:prstGeom>
            <a:solidFill>
              <a:srgbClr val="B6DDE8"/>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Input - Grid</a:t>
              </a:r>
              <a:endParaRPr lang="en-US" sz="1600" dirty="0" smtClean="0">
                <a:latin typeface="Arial" pitchFamily="34" charset="0"/>
                <a:ea typeface="ヒラギノ角ゴ ProN W3" pitchFamily="16" charset="-128"/>
              </a:endParaRPr>
            </a:p>
          </p:txBody>
        </p:sp>
        <p:cxnSp>
          <p:nvCxnSpPr>
            <p:cNvPr id="86041" name="AutoShape 25"/>
            <p:cNvCxnSpPr>
              <a:cxnSpLocks noChangeShapeType="1"/>
              <a:stCxn id="86025" idx="3"/>
              <a:endCxn id="86026" idx="1"/>
            </p:cNvCxnSpPr>
            <p:nvPr/>
          </p:nvCxnSpPr>
          <p:spPr bwMode="auto">
            <a:xfrm>
              <a:off x="7375" y="10426"/>
              <a:ext cx="665" cy="1"/>
            </a:xfrm>
            <a:prstGeom prst="straightConnector1">
              <a:avLst/>
            </a:prstGeom>
            <a:noFill/>
            <a:ln w="9525">
              <a:solidFill>
                <a:srgbClr val="000000"/>
              </a:solidFill>
              <a:round/>
              <a:headEnd/>
              <a:tailEnd type="triangle" w="med" len="med"/>
            </a:ln>
            <a:sp3d contourW="12700" prstMaterial="metal">
              <a:bevelT/>
              <a:contourClr>
                <a:schemeClr val="bg1"/>
              </a:contourClr>
            </a:sp3d>
          </p:spPr>
        </p:cxnSp>
        <p:sp>
          <p:nvSpPr>
            <p:cNvPr id="86042" name="Text Box 26"/>
            <p:cNvSpPr txBox="1">
              <a:spLocks noChangeArrowheads="1"/>
            </p:cNvSpPr>
            <p:nvPr/>
          </p:nvSpPr>
          <p:spPr bwMode="auto">
            <a:xfrm>
              <a:off x="8906" y="9154"/>
              <a:ext cx="840" cy="366"/>
            </a:xfrm>
            <a:prstGeom prst="rect">
              <a:avLst/>
            </a:prstGeom>
            <a:noFill/>
            <a:ln w="9525" cap="rnd">
              <a:no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1600" dirty="0" smtClean="0">
                  <a:latin typeface="Calibri" pitchFamily="34" charset="0"/>
                  <a:ea typeface="ヒラギノ角ゴ ProN W3" pitchFamily="16" charset="-128"/>
                </a:rPr>
                <a:t>…</a:t>
              </a:r>
            </a:p>
            <a:p>
              <a:pPr defTabSz="407526" eaLnBrk="0" hangingPunct="0"/>
              <a:endParaRPr lang="en-US" sz="1600" dirty="0" smtClean="0">
                <a:latin typeface="Arial" pitchFamily="34" charset="0"/>
                <a:ea typeface="ヒラギノ角ゴ ProN W3" pitchFamily="16" charset="-128"/>
              </a:endParaRPr>
            </a:p>
          </p:txBody>
        </p:sp>
        <p:sp>
          <p:nvSpPr>
            <p:cNvPr id="86043" name="Text Box 27"/>
            <p:cNvSpPr txBox="1">
              <a:spLocks noChangeArrowheads="1"/>
            </p:cNvSpPr>
            <p:nvPr/>
          </p:nvSpPr>
          <p:spPr bwMode="auto">
            <a:xfrm>
              <a:off x="8982" y="8858"/>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p>
            <a:p>
              <a:pPr defTabSz="407526" eaLnBrk="0" hangingPunct="0"/>
              <a:endParaRPr lang="en-US" sz="1600" dirty="0" smtClean="0">
                <a:latin typeface="Arial" pitchFamily="34" charset="0"/>
                <a:ea typeface="ヒラギノ角ゴ ProN W3" pitchFamily="16" charset="-128"/>
              </a:endParaRPr>
            </a:p>
          </p:txBody>
        </p:sp>
        <p:sp>
          <p:nvSpPr>
            <p:cNvPr id="86044" name="Text Box 28"/>
            <p:cNvSpPr txBox="1">
              <a:spLocks noChangeArrowheads="1"/>
            </p:cNvSpPr>
            <p:nvPr/>
          </p:nvSpPr>
          <p:spPr bwMode="auto">
            <a:xfrm>
              <a:off x="8982" y="8270"/>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45" name="Text Box 29"/>
            <p:cNvSpPr txBox="1">
              <a:spLocks noChangeArrowheads="1"/>
            </p:cNvSpPr>
            <p:nvPr/>
          </p:nvSpPr>
          <p:spPr bwMode="auto">
            <a:xfrm>
              <a:off x="8650" y="8477"/>
              <a:ext cx="1436" cy="381"/>
            </a:xfrm>
            <a:prstGeom prst="rect">
              <a:avLst/>
            </a:prstGeom>
            <a:solidFill>
              <a:srgbClr val="B6DDE8"/>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Grid </a:t>
              </a:r>
              <a:r>
                <a:rPr lang="en-US" sz="1000" dirty="0" err="1" smtClean="0">
                  <a:latin typeface="Calibri" pitchFamily="34" charset="0"/>
                  <a:ea typeface="ヒラギノ角ゴ ProN W3" pitchFamily="16" charset="-128"/>
                </a:rPr>
                <a:t>Convolver</a:t>
              </a:r>
              <a:endParaRPr lang="en-US" sz="1600" dirty="0" smtClean="0">
                <a:latin typeface="Arial" pitchFamily="34" charset="0"/>
                <a:ea typeface="ヒラギノ角ゴ ProN W3" pitchFamily="16" charset="-128"/>
              </a:endParaRPr>
            </a:p>
          </p:txBody>
        </p:sp>
        <p:cxnSp>
          <p:nvCxnSpPr>
            <p:cNvPr id="86046" name="AutoShape 30"/>
            <p:cNvCxnSpPr>
              <a:cxnSpLocks noChangeShapeType="1"/>
            </p:cNvCxnSpPr>
            <p:nvPr/>
          </p:nvCxnSpPr>
          <p:spPr bwMode="auto">
            <a:xfrm>
              <a:off x="8646" y="8990"/>
              <a:ext cx="1" cy="288"/>
            </a:xfrm>
            <a:prstGeom prst="straightConnector1">
              <a:avLst/>
            </a:prstGeom>
            <a:noFill/>
            <a:ln w="9525">
              <a:solidFill>
                <a:srgbClr val="000000"/>
              </a:solidFill>
              <a:prstDash val="sysDot"/>
              <a:round/>
              <a:headEnd/>
              <a:tailEnd/>
            </a:ln>
            <a:sp3d contourW="12700" prstMaterial="metal">
              <a:bevelT/>
              <a:contourClr>
                <a:schemeClr val="bg1"/>
              </a:contourClr>
            </a:sp3d>
          </p:spPr>
        </p:cxnSp>
        <p:cxnSp>
          <p:nvCxnSpPr>
            <p:cNvPr id="86047" name="AutoShape 31"/>
            <p:cNvCxnSpPr>
              <a:cxnSpLocks noChangeShapeType="1"/>
            </p:cNvCxnSpPr>
            <p:nvPr/>
          </p:nvCxnSpPr>
          <p:spPr bwMode="auto">
            <a:xfrm flipH="1">
              <a:off x="8646" y="8990"/>
              <a:ext cx="336" cy="1"/>
            </a:xfrm>
            <a:prstGeom prst="straightConnector1">
              <a:avLst/>
            </a:prstGeom>
            <a:noFill/>
            <a:ln w="9525">
              <a:solidFill>
                <a:srgbClr val="000000"/>
              </a:solidFill>
              <a:round/>
              <a:headEnd/>
              <a:tailEnd/>
            </a:ln>
            <a:sp3d contourW="12700" prstMaterial="metal">
              <a:bevelT/>
              <a:contourClr>
                <a:schemeClr val="bg1"/>
              </a:contourClr>
            </a:sp3d>
          </p:spPr>
        </p:cxnSp>
        <p:cxnSp>
          <p:nvCxnSpPr>
            <p:cNvPr id="86048" name="AutoShape 32"/>
            <p:cNvCxnSpPr>
              <a:cxnSpLocks noChangeShapeType="1"/>
            </p:cNvCxnSpPr>
            <p:nvPr/>
          </p:nvCxnSpPr>
          <p:spPr bwMode="auto">
            <a:xfrm>
              <a:off x="8646" y="9278"/>
              <a:ext cx="336" cy="1"/>
            </a:xfrm>
            <a:prstGeom prst="straightConnector1">
              <a:avLst/>
            </a:prstGeom>
            <a:noFill/>
            <a:ln w="9525">
              <a:solidFill>
                <a:srgbClr val="000000"/>
              </a:solidFill>
              <a:round/>
              <a:headEnd/>
              <a:tailEnd type="triangle" w="med" len="med"/>
            </a:ln>
            <a:sp3d contourW="12700" prstMaterial="metal">
              <a:bevelT/>
              <a:contourClr>
                <a:schemeClr val="bg1"/>
              </a:contourClr>
            </a:sp3d>
          </p:spPr>
        </p:cxnSp>
        <p:cxnSp>
          <p:nvCxnSpPr>
            <p:cNvPr id="86049" name="AutoShape 33"/>
            <p:cNvCxnSpPr>
              <a:cxnSpLocks noChangeShapeType="1"/>
            </p:cNvCxnSpPr>
            <p:nvPr/>
          </p:nvCxnSpPr>
          <p:spPr bwMode="auto">
            <a:xfrm>
              <a:off x="8635" y="8044"/>
              <a:ext cx="1" cy="288"/>
            </a:xfrm>
            <a:prstGeom prst="straightConnector1">
              <a:avLst/>
            </a:prstGeom>
            <a:noFill/>
            <a:ln w="9525">
              <a:solidFill>
                <a:srgbClr val="000000"/>
              </a:solidFill>
              <a:prstDash val="sysDot"/>
              <a:round/>
              <a:headEnd/>
              <a:tailEnd/>
            </a:ln>
            <a:sp3d contourW="12700" prstMaterial="metal">
              <a:bevelT/>
              <a:contourClr>
                <a:schemeClr val="bg1"/>
              </a:contourClr>
            </a:sp3d>
          </p:spPr>
        </p:cxnSp>
        <p:cxnSp>
          <p:nvCxnSpPr>
            <p:cNvPr id="86050" name="AutoShape 34"/>
            <p:cNvCxnSpPr>
              <a:cxnSpLocks noChangeShapeType="1"/>
            </p:cNvCxnSpPr>
            <p:nvPr/>
          </p:nvCxnSpPr>
          <p:spPr bwMode="auto">
            <a:xfrm flipH="1">
              <a:off x="8635" y="8044"/>
              <a:ext cx="336" cy="1"/>
            </a:xfrm>
            <a:prstGeom prst="straightConnector1">
              <a:avLst/>
            </a:prstGeom>
            <a:noFill/>
            <a:ln w="9525">
              <a:solidFill>
                <a:srgbClr val="000000"/>
              </a:solidFill>
              <a:round/>
              <a:headEnd/>
              <a:tailEnd/>
            </a:ln>
            <a:sp3d contourW="12700" prstMaterial="metal">
              <a:bevelT/>
              <a:contourClr>
                <a:schemeClr val="bg1"/>
              </a:contourClr>
            </a:sp3d>
          </p:spPr>
        </p:cxnSp>
        <p:cxnSp>
          <p:nvCxnSpPr>
            <p:cNvPr id="86051" name="AutoShape 35"/>
            <p:cNvCxnSpPr>
              <a:cxnSpLocks noChangeShapeType="1"/>
            </p:cNvCxnSpPr>
            <p:nvPr/>
          </p:nvCxnSpPr>
          <p:spPr bwMode="auto">
            <a:xfrm>
              <a:off x="8635" y="8332"/>
              <a:ext cx="336" cy="1"/>
            </a:xfrm>
            <a:prstGeom prst="straightConnector1">
              <a:avLst/>
            </a:prstGeom>
            <a:noFill/>
            <a:ln w="9525">
              <a:solidFill>
                <a:srgbClr val="000000"/>
              </a:solidFill>
              <a:round/>
              <a:headEnd/>
              <a:tailEnd type="triangle" w="med" len="med"/>
            </a:ln>
            <a:sp3d contourW="12700" prstMaterial="metal">
              <a:bevelT/>
              <a:contourClr>
                <a:schemeClr val="bg1"/>
              </a:contourClr>
            </a:sp3d>
          </p:spPr>
        </p:cxnSp>
        <p:cxnSp>
          <p:nvCxnSpPr>
            <p:cNvPr id="86052" name="AutoShape 36"/>
            <p:cNvCxnSpPr>
              <a:cxnSpLocks noChangeShapeType="1"/>
            </p:cNvCxnSpPr>
            <p:nvPr/>
          </p:nvCxnSpPr>
          <p:spPr bwMode="auto">
            <a:xfrm>
              <a:off x="8649" y="9713"/>
              <a:ext cx="1" cy="288"/>
            </a:xfrm>
            <a:prstGeom prst="straightConnector1">
              <a:avLst/>
            </a:prstGeom>
            <a:noFill/>
            <a:ln w="9525">
              <a:solidFill>
                <a:srgbClr val="000000"/>
              </a:solidFill>
              <a:prstDash val="sysDot"/>
              <a:round/>
              <a:headEnd/>
              <a:tailEnd/>
            </a:ln>
            <a:sp3d contourW="12700" prstMaterial="metal">
              <a:bevelT/>
              <a:contourClr>
                <a:schemeClr val="bg1"/>
              </a:contourClr>
            </a:sp3d>
          </p:spPr>
        </p:cxnSp>
        <p:cxnSp>
          <p:nvCxnSpPr>
            <p:cNvPr id="86053" name="AutoShape 37"/>
            <p:cNvCxnSpPr>
              <a:cxnSpLocks noChangeShapeType="1"/>
            </p:cNvCxnSpPr>
            <p:nvPr/>
          </p:nvCxnSpPr>
          <p:spPr bwMode="auto">
            <a:xfrm flipH="1">
              <a:off x="8649" y="9713"/>
              <a:ext cx="336" cy="1"/>
            </a:xfrm>
            <a:prstGeom prst="straightConnector1">
              <a:avLst/>
            </a:prstGeom>
            <a:noFill/>
            <a:ln w="9525">
              <a:solidFill>
                <a:srgbClr val="000000"/>
              </a:solidFill>
              <a:round/>
              <a:headEnd/>
              <a:tailEnd/>
            </a:ln>
            <a:sp3d contourW="12700" prstMaterial="metal">
              <a:bevelT/>
              <a:contourClr>
                <a:schemeClr val="bg1"/>
              </a:contourClr>
            </a:sp3d>
          </p:spPr>
        </p:cxnSp>
        <p:cxnSp>
          <p:nvCxnSpPr>
            <p:cNvPr id="86054" name="AutoShape 38"/>
            <p:cNvCxnSpPr>
              <a:cxnSpLocks noChangeShapeType="1"/>
            </p:cNvCxnSpPr>
            <p:nvPr/>
          </p:nvCxnSpPr>
          <p:spPr bwMode="auto">
            <a:xfrm>
              <a:off x="8649" y="10001"/>
              <a:ext cx="336" cy="1"/>
            </a:xfrm>
            <a:prstGeom prst="straightConnector1">
              <a:avLst/>
            </a:prstGeom>
            <a:noFill/>
            <a:ln w="9525">
              <a:solidFill>
                <a:srgbClr val="000000"/>
              </a:solidFill>
              <a:round/>
              <a:headEnd/>
              <a:tailEnd type="triangle" w="med" len="med"/>
            </a:ln>
            <a:sp3d contourW="12700" prstMaterial="metal">
              <a:bevelT/>
              <a:contourClr>
                <a:schemeClr val="bg1"/>
              </a:contourClr>
            </a:sp3d>
          </p:spPr>
        </p:cxnSp>
        <p:cxnSp>
          <p:nvCxnSpPr>
            <p:cNvPr id="86055" name="AutoShape 39"/>
            <p:cNvCxnSpPr>
              <a:cxnSpLocks noChangeShapeType="1"/>
            </p:cNvCxnSpPr>
            <p:nvPr/>
          </p:nvCxnSpPr>
          <p:spPr bwMode="auto">
            <a:xfrm>
              <a:off x="8626" y="7058"/>
              <a:ext cx="1" cy="351"/>
            </a:xfrm>
            <a:prstGeom prst="straightConnector1">
              <a:avLst/>
            </a:prstGeom>
            <a:noFill/>
            <a:ln w="9525">
              <a:solidFill>
                <a:srgbClr val="000000"/>
              </a:solidFill>
              <a:prstDash val="sysDot"/>
              <a:round/>
              <a:headEnd/>
              <a:tailEnd/>
            </a:ln>
            <a:sp3d contourW="12700" prstMaterial="metal">
              <a:bevelT/>
              <a:contourClr>
                <a:schemeClr val="bg1"/>
              </a:contourClr>
            </a:sp3d>
          </p:spPr>
        </p:cxnSp>
        <p:cxnSp>
          <p:nvCxnSpPr>
            <p:cNvPr id="86056" name="AutoShape 40"/>
            <p:cNvCxnSpPr>
              <a:cxnSpLocks noChangeShapeType="1"/>
            </p:cNvCxnSpPr>
            <p:nvPr/>
          </p:nvCxnSpPr>
          <p:spPr bwMode="auto">
            <a:xfrm flipH="1">
              <a:off x="8626" y="7058"/>
              <a:ext cx="336" cy="1"/>
            </a:xfrm>
            <a:prstGeom prst="straightConnector1">
              <a:avLst/>
            </a:prstGeom>
            <a:noFill/>
            <a:ln w="9525">
              <a:solidFill>
                <a:srgbClr val="000000"/>
              </a:solidFill>
              <a:round/>
              <a:headEnd/>
              <a:tailEnd/>
            </a:ln>
            <a:sp3d contourW="12700" prstMaterial="metal">
              <a:bevelT/>
              <a:contourClr>
                <a:schemeClr val="bg1"/>
              </a:contourClr>
            </a:sp3d>
          </p:spPr>
        </p:cxnSp>
        <p:cxnSp>
          <p:nvCxnSpPr>
            <p:cNvPr id="86057" name="AutoShape 41"/>
            <p:cNvCxnSpPr>
              <a:cxnSpLocks noChangeShapeType="1"/>
            </p:cNvCxnSpPr>
            <p:nvPr/>
          </p:nvCxnSpPr>
          <p:spPr bwMode="auto">
            <a:xfrm>
              <a:off x="8626" y="7409"/>
              <a:ext cx="336" cy="1"/>
            </a:xfrm>
            <a:prstGeom prst="straightConnector1">
              <a:avLst/>
            </a:prstGeom>
            <a:noFill/>
            <a:ln w="9525">
              <a:solidFill>
                <a:srgbClr val="000000"/>
              </a:solidFill>
              <a:round/>
              <a:headEnd/>
              <a:tailEnd type="triangle" w="med" len="med"/>
            </a:ln>
            <a:sp3d contourW="12700" prstMaterial="metal">
              <a:bevelT/>
              <a:contourClr>
                <a:schemeClr val="bg1"/>
              </a:contourClr>
            </a:sp3d>
          </p:spPr>
        </p:cxnSp>
      </p:grpSp>
      <p:pic>
        <p:nvPicPr>
          <p:cNvPr id="44" name="Picture 2" descr="C:\Documents and Settings\WB\Desktop\TODO\CyberTools\CyberTools\Reports\CyberTools_March2009\isostream03.png"/>
          <p:cNvPicPr>
            <a:picLocks noChangeAspect="1" noChangeArrowheads="1"/>
          </p:cNvPicPr>
          <p:nvPr/>
        </p:nvPicPr>
        <p:blipFill>
          <a:blip r:embed="rId2"/>
          <a:stretch>
            <a:fillRect/>
          </a:stretch>
        </p:blipFill>
        <p:spPr bwMode="auto">
          <a:xfrm>
            <a:off x="714348" y="3071810"/>
            <a:ext cx="3397685" cy="3594049"/>
          </a:xfrm>
          <a:prstGeom prst="rect">
            <a:avLst/>
          </a:prstGeom>
          <a:ln>
            <a:noFill/>
          </a:ln>
          <a:effectLst>
            <a:outerShdw blurRad="190500" algn="tl" rotWithShape="0">
              <a:srgbClr val="000000">
                <a:alpha val="70000"/>
              </a:srgbClr>
            </a:outerShdw>
          </a:effectLst>
        </p:spPr>
      </p:pic>
      <p:sp>
        <p:nvSpPr>
          <p:cNvPr id="45" name="Rectangle 44"/>
          <p:cNvSpPr/>
          <p:nvPr/>
        </p:nvSpPr>
        <p:spPr>
          <a:xfrm>
            <a:off x="357158" y="1643050"/>
            <a:ext cx="3870719" cy="1191752"/>
          </a:xfrm>
          <a:prstGeom prst="rect">
            <a:avLst/>
          </a:prstGeom>
        </p:spPr>
        <p:txBody>
          <a:bodyPr wrap="square" lIns="82945" tIns="41473" rIns="82945" bIns="41473">
            <a:spAutoFit/>
          </a:bodyPr>
          <a:lstStyle/>
          <a:p>
            <a:pPr lvl="2"/>
            <a:r>
              <a:rPr lang="en-US" b="1" dirty="0" smtClean="0"/>
              <a:t>Grid objects and Fields as entities within a visualization environment</a:t>
            </a:r>
            <a:endParaRPr lang="en-US" dirty="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473" bIns="41473"/>
          <a:lstStyle/>
          <a:p>
            <a:r>
              <a:rPr lang="en-US" dirty="0" smtClean="0"/>
              <a:t>Systematic Approach</a:t>
            </a:r>
            <a:endParaRPr lang="en-US" dirty="0"/>
          </a:p>
        </p:txBody>
      </p:sp>
      <p:grpSp>
        <p:nvGrpSpPr>
          <p:cNvPr id="3" name="Group 2"/>
          <p:cNvGrpSpPr>
            <a:grpSpLocks noChangeAspect="1"/>
          </p:cNvGrpSpPr>
          <p:nvPr/>
        </p:nvGrpSpPr>
        <p:grpSpPr bwMode="auto">
          <a:xfrm>
            <a:off x="4572000" y="1419417"/>
            <a:ext cx="3732480" cy="4912928"/>
            <a:chOff x="6178" y="6509"/>
            <a:chExt cx="4308" cy="5674"/>
          </a:xfrm>
          <a:scene3d>
            <a:camera prst="orthographicFront"/>
            <a:lightRig rig="sunset" dir="t"/>
          </a:scene3d>
        </p:grpSpPr>
        <p:sp>
          <p:nvSpPr>
            <p:cNvPr id="86019" name="AutoShape 3"/>
            <p:cNvSpPr>
              <a:spLocks noChangeAspect="1" noChangeArrowheads="1"/>
            </p:cNvSpPr>
            <p:nvPr/>
          </p:nvSpPr>
          <p:spPr bwMode="auto">
            <a:xfrm>
              <a:off x="6178" y="6509"/>
              <a:ext cx="4308" cy="5674"/>
            </a:xfrm>
            <a:prstGeom prst="rect">
              <a:avLst/>
            </a:prstGeom>
            <a:noFill/>
            <a:sp3d contourW="12700" prstMaterial="metal">
              <a:bevelT/>
              <a:contourClr>
                <a:schemeClr val="bg1"/>
              </a:contourClr>
            </a:sp3d>
          </p:spPr>
          <p:txBody>
            <a:bodyPr vert="horz" wrap="square" lIns="91440" tIns="45720" rIns="91440" bIns="45720" numCol="1" anchor="t" anchorCtr="0" compatLnSpc="1">
              <a:prstTxWarp prst="textNoShape">
                <a:avLst/>
              </a:prstTxWarp>
            </a:bodyPr>
            <a:lstStyle/>
            <a:p>
              <a:endParaRPr lang="en-US"/>
            </a:p>
          </p:txBody>
        </p:sp>
        <p:sp>
          <p:nvSpPr>
            <p:cNvPr id="86020" name="Text Box 4"/>
            <p:cNvSpPr txBox="1">
              <a:spLocks noChangeArrowheads="1"/>
            </p:cNvSpPr>
            <p:nvPr/>
          </p:nvSpPr>
          <p:spPr bwMode="auto">
            <a:xfrm>
              <a:off x="7794" y="11524"/>
              <a:ext cx="1031"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21" name="Text Box 5"/>
            <p:cNvSpPr txBox="1">
              <a:spLocks noChangeArrowheads="1"/>
            </p:cNvSpPr>
            <p:nvPr/>
          </p:nvSpPr>
          <p:spPr bwMode="auto">
            <a:xfrm>
              <a:off x="8875" y="10776"/>
              <a:ext cx="1038"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p>
            <a:p>
              <a:pPr defTabSz="407526" eaLnBrk="0" hangingPunct="0"/>
              <a:endParaRPr lang="en-US" sz="1600" dirty="0" smtClean="0">
                <a:latin typeface="Arial" pitchFamily="34" charset="0"/>
                <a:ea typeface="ヒラギノ角ゴ ProN W3" pitchFamily="16" charset="-128"/>
              </a:endParaRPr>
            </a:p>
          </p:txBody>
        </p:sp>
        <p:sp>
          <p:nvSpPr>
            <p:cNvPr id="86022" name="Text Box 6"/>
            <p:cNvSpPr txBox="1">
              <a:spLocks noChangeArrowheads="1"/>
            </p:cNvSpPr>
            <p:nvPr/>
          </p:nvSpPr>
          <p:spPr bwMode="auto">
            <a:xfrm>
              <a:off x="6601" y="8604"/>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Bundle</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3" name="Text Box 7"/>
            <p:cNvSpPr txBox="1">
              <a:spLocks noChangeArrowheads="1"/>
            </p:cNvSpPr>
            <p:nvPr/>
          </p:nvSpPr>
          <p:spPr bwMode="auto">
            <a:xfrm>
              <a:off x="6606" y="9194"/>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4" name="Text Box 8"/>
            <p:cNvSpPr txBox="1">
              <a:spLocks noChangeArrowheads="1"/>
            </p:cNvSpPr>
            <p:nvPr/>
          </p:nvSpPr>
          <p:spPr bwMode="auto">
            <a:xfrm>
              <a:off x="6608" y="9716"/>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25" name="Text Box 9"/>
            <p:cNvSpPr txBox="1">
              <a:spLocks noChangeArrowheads="1"/>
            </p:cNvSpPr>
            <p:nvPr/>
          </p:nvSpPr>
          <p:spPr bwMode="auto">
            <a:xfrm>
              <a:off x="6613" y="10306"/>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Field</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6" name="Text Box 10"/>
            <p:cNvSpPr txBox="1">
              <a:spLocks noChangeArrowheads="1"/>
            </p:cNvSpPr>
            <p:nvPr/>
          </p:nvSpPr>
          <p:spPr bwMode="auto">
            <a:xfrm>
              <a:off x="8040" y="10306"/>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Field</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7" name="Text Box 11"/>
            <p:cNvSpPr txBox="1">
              <a:spLocks noChangeArrowheads="1"/>
            </p:cNvSpPr>
            <p:nvPr/>
          </p:nvSpPr>
          <p:spPr bwMode="auto">
            <a:xfrm>
              <a:off x="8984" y="6933"/>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p>
            <a:p>
              <a:pPr defTabSz="407526" eaLnBrk="0" hangingPunct="0"/>
              <a:endParaRPr lang="en-US" sz="1600" dirty="0" smtClean="0">
                <a:latin typeface="Arial" pitchFamily="34" charset="0"/>
                <a:ea typeface="ヒラギノ角ゴ ProN W3" pitchFamily="16" charset="-128"/>
              </a:endParaRPr>
            </a:p>
          </p:txBody>
        </p:sp>
        <p:sp>
          <p:nvSpPr>
            <p:cNvPr id="86028" name="Text Box 12"/>
            <p:cNvSpPr txBox="1">
              <a:spLocks noChangeArrowheads="1"/>
            </p:cNvSpPr>
            <p:nvPr/>
          </p:nvSpPr>
          <p:spPr bwMode="auto">
            <a:xfrm>
              <a:off x="8982" y="9881"/>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29" name="Text Box 13"/>
            <p:cNvSpPr txBox="1">
              <a:spLocks noChangeArrowheads="1"/>
            </p:cNvSpPr>
            <p:nvPr/>
          </p:nvSpPr>
          <p:spPr bwMode="auto">
            <a:xfrm>
              <a:off x="8982" y="7910"/>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p>
            <a:p>
              <a:pPr defTabSz="407526" eaLnBrk="0" hangingPunct="0"/>
              <a:endParaRPr lang="en-US" sz="1600" dirty="0" smtClean="0">
                <a:latin typeface="Arial" pitchFamily="34" charset="0"/>
                <a:ea typeface="ヒラギノ角ゴ ProN W3" pitchFamily="16" charset="-128"/>
              </a:endParaRPr>
            </a:p>
          </p:txBody>
        </p:sp>
        <p:sp>
          <p:nvSpPr>
            <p:cNvPr id="86030" name="Text Box 14"/>
            <p:cNvSpPr txBox="1">
              <a:spLocks noChangeArrowheads="1"/>
            </p:cNvSpPr>
            <p:nvPr/>
          </p:nvSpPr>
          <p:spPr bwMode="auto">
            <a:xfrm>
              <a:off x="8982" y="7322"/>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31" name="Text Box 15"/>
            <p:cNvSpPr txBox="1">
              <a:spLocks noChangeArrowheads="1"/>
            </p:cNvSpPr>
            <p:nvPr/>
          </p:nvSpPr>
          <p:spPr bwMode="auto">
            <a:xfrm>
              <a:off x="6537" y="7634"/>
              <a:ext cx="888" cy="720"/>
            </a:xfrm>
            <a:prstGeom prst="rect">
              <a:avLst/>
            </a:prstGeom>
            <a:solidFill>
              <a:srgbClr val="C2D69B"/>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F5 Data</a:t>
              </a:r>
              <a:endParaRPr lang="en-US" sz="1000" dirty="0" smtClean="0">
                <a:latin typeface="Times New Roman" pitchFamily="18" charset="0"/>
                <a:ea typeface="ヒラギノ角ゴ ProN W3" pitchFamily="16" charset="-128"/>
              </a:endParaRPr>
            </a:p>
            <a:p>
              <a:pPr algn="ctr" defTabSz="407526" eaLnBrk="0" hangingPunct="0"/>
              <a:r>
                <a:rPr lang="en-US" sz="1000" dirty="0" smtClean="0">
                  <a:latin typeface="Calibri" pitchFamily="34" charset="0"/>
                  <a:ea typeface="ヒラギノ角ゴ ProN W3" pitchFamily="16" charset="-128"/>
                </a:rPr>
                <a:t>Bundle</a:t>
              </a:r>
              <a:endParaRPr lang="en-US" sz="1600" dirty="0" smtClean="0">
                <a:latin typeface="Arial" pitchFamily="34" charset="0"/>
                <a:ea typeface="ヒラギノ角ゴ ProN W3" pitchFamily="16" charset="-128"/>
              </a:endParaRPr>
            </a:p>
          </p:txBody>
        </p:sp>
        <p:sp>
          <p:nvSpPr>
            <p:cNvPr id="86032" name="Text Box 16"/>
            <p:cNvSpPr txBox="1">
              <a:spLocks noChangeArrowheads="1"/>
            </p:cNvSpPr>
            <p:nvPr/>
          </p:nvSpPr>
          <p:spPr bwMode="auto">
            <a:xfrm>
              <a:off x="6358" y="8831"/>
              <a:ext cx="1260" cy="381"/>
            </a:xfrm>
            <a:prstGeom prst="rect">
              <a:avLst/>
            </a:prstGeom>
            <a:solidFill>
              <a:srgbClr val="C2D69B"/>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Grid Selector</a:t>
              </a:r>
              <a:endParaRPr lang="en-US" sz="1600" dirty="0" smtClean="0">
                <a:latin typeface="Arial" pitchFamily="34" charset="0"/>
                <a:ea typeface="ヒラギノ角ゴ ProN W3" pitchFamily="16" charset="-128"/>
              </a:endParaRPr>
            </a:p>
          </p:txBody>
        </p:sp>
        <p:sp>
          <p:nvSpPr>
            <p:cNvPr id="86033" name="Text Box 17"/>
            <p:cNvSpPr txBox="1">
              <a:spLocks noChangeArrowheads="1"/>
            </p:cNvSpPr>
            <p:nvPr/>
          </p:nvSpPr>
          <p:spPr bwMode="auto">
            <a:xfrm>
              <a:off x="6379" y="9939"/>
              <a:ext cx="1260" cy="381"/>
            </a:xfrm>
            <a:prstGeom prst="rect">
              <a:avLst/>
            </a:prstGeom>
            <a:solidFill>
              <a:srgbClr val="C2D69B"/>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Vector Field</a:t>
              </a:r>
              <a:endParaRPr lang="en-US" sz="1600" dirty="0" smtClean="0">
                <a:latin typeface="Arial" pitchFamily="34" charset="0"/>
                <a:ea typeface="ヒラギノ角ゴ ProN W3" pitchFamily="16" charset="-128"/>
              </a:endParaRPr>
            </a:p>
          </p:txBody>
        </p:sp>
        <p:sp>
          <p:nvSpPr>
            <p:cNvPr id="86034" name="Text Box 18"/>
            <p:cNvSpPr txBox="1">
              <a:spLocks noChangeArrowheads="1"/>
            </p:cNvSpPr>
            <p:nvPr/>
          </p:nvSpPr>
          <p:spPr bwMode="auto">
            <a:xfrm>
              <a:off x="8646" y="7529"/>
              <a:ext cx="1440" cy="381"/>
            </a:xfrm>
            <a:prstGeom prst="rect">
              <a:avLst/>
            </a:prstGeom>
            <a:solidFill>
              <a:srgbClr val="B6DDE8"/>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Grid </a:t>
              </a:r>
              <a:r>
                <a:rPr lang="en-US" sz="1000" dirty="0" err="1" smtClean="0">
                  <a:latin typeface="Calibri" pitchFamily="34" charset="0"/>
                  <a:ea typeface="ヒラギノ角ゴ ProN W3" pitchFamily="16" charset="-128"/>
                </a:rPr>
                <a:t>Convolver</a:t>
              </a:r>
              <a:endParaRPr lang="en-US" sz="1600" dirty="0" smtClean="0">
                <a:latin typeface="Arial" pitchFamily="34" charset="0"/>
                <a:ea typeface="ヒラギノ角ゴ ProN W3" pitchFamily="16" charset="-128"/>
              </a:endParaRPr>
            </a:p>
          </p:txBody>
        </p:sp>
        <p:sp>
          <p:nvSpPr>
            <p:cNvPr id="86035" name="Text Box 19"/>
            <p:cNvSpPr txBox="1">
              <a:spLocks noChangeArrowheads="1"/>
            </p:cNvSpPr>
            <p:nvPr/>
          </p:nvSpPr>
          <p:spPr bwMode="auto">
            <a:xfrm>
              <a:off x="8778" y="10091"/>
              <a:ext cx="1260" cy="699"/>
            </a:xfrm>
            <a:prstGeom prst="rect">
              <a:avLst/>
            </a:prstGeom>
            <a:solidFill>
              <a:srgbClr val="FABF8F"/>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Streamlines</a:t>
              </a:r>
            </a:p>
            <a:p>
              <a:pPr algn="ctr" defTabSz="407526" eaLnBrk="0" hangingPunct="0"/>
              <a:r>
                <a:rPr lang="en-US" sz="1000" dirty="0" smtClean="0">
                  <a:latin typeface="Calibri" pitchFamily="34" charset="0"/>
                  <a:ea typeface="ヒラギノ角ゴ ProN W3" pitchFamily="16" charset="-128"/>
                </a:rPr>
                <a:t>Computation</a:t>
              </a:r>
              <a:endParaRPr lang="en-US" sz="1600" dirty="0" smtClean="0">
                <a:latin typeface="Arial" pitchFamily="34" charset="0"/>
                <a:ea typeface="ヒラギノ角ゴ ProN W3" pitchFamily="16" charset="-128"/>
              </a:endParaRPr>
            </a:p>
          </p:txBody>
        </p:sp>
        <p:sp>
          <p:nvSpPr>
            <p:cNvPr id="86036" name="Text Box 20"/>
            <p:cNvSpPr txBox="1">
              <a:spLocks noChangeArrowheads="1"/>
            </p:cNvSpPr>
            <p:nvPr/>
          </p:nvSpPr>
          <p:spPr bwMode="auto">
            <a:xfrm>
              <a:off x="7600" y="11753"/>
              <a:ext cx="1440" cy="381"/>
            </a:xfrm>
            <a:prstGeom prst="rect">
              <a:avLst/>
            </a:prstGeom>
            <a:solidFill>
              <a:srgbClr val="CCC0D9"/>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Line Renderer</a:t>
              </a:r>
              <a:endParaRPr lang="en-US" sz="1600" dirty="0" smtClean="0">
                <a:latin typeface="Arial" pitchFamily="34" charset="0"/>
                <a:ea typeface="ヒラギノ角ゴ ProN W3" pitchFamily="16" charset="-128"/>
              </a:endParaRPr>
            </a:p>
          </p:txBody>
        </p:sp>
        <p:cxnSp>
          <p:nvCxnSpPr>
            <p:cNvPr id="86037" name="AutoShape 21"/>
            <p:cNvCxnSpPr>
              <a:cxnSpLocks noChangeShapeType="1"/>
              <a:stCxn id="86021" idx="2"/>
              <a:endCxn id="86020" idx="0"/>
            </p:cNvCxnSpPr>
            <p:nvPr/>
          </p:nvCxnSpPr>
          <p:spPr bwMode="auto">
            <a:xfrm rot="5400000">
              <a:off x="8598" y="10728"/>
              <a:ext cx="508" cy="1084"/>
            </a:xfrm>
            <a:prstGeom prst="bentConnector3">
              <a:avLst>
                <a:gd name="adj1" fmla="val 50000"/>
              </a:avLst>
            </a:prstGeom>
            <a:noFill/>
            <a:ln w="9525">
              <a:solidFill>
                <a:srgbClr val="000000"/>
              </a:solidFill>
              <a:miter lim="800000"/>
              <a:headEnd/>
              <a:tailEnd type="triangle" w="med" len="med"/>
            </a:ln>
            <a:sp3d contourW="12700" prstMaterial="metal">
              <a:bevelT/>
              <a:contourClr>
                <a:schemeClr val="bg1"/>
              </a:contourClr>
            </a:sp3d>
          </p:spPr>
        </p:cxnSp>
        <p:cxnSp>
          <p:nvCxnSpPr>
            <p:cNvPr id="86038" name="AutoShape 22"/>
            <p:cNvCxnSpPr>
              <a:cxnSpLocks noChangeShapeType="1"/>
              <a:stCxn id="86023" idx="2"/>
              <a:endCxn id="86024" idx="0"/>
            </p:cNvCxnSpPr>
            <p:nvPr/>
          </p:nvCxnSpPr>
          <p:spPr bwMode="auto">
            <a:xfrm rot="16200000" flipH="1">
              <a:off x="6847" y="9574"/>
              <a:ext cx="282" cy="2"/>
            </a:xfrm>
            <a:prstGeom prst="bentConnector3">
              <a:avLst>
                <a:gd name="adj1" fmla="val 50000"/>
              </a:avLst>
            </a:prstGeom>
            <a:noFill/>
            <a:ln w="9525">
              <a:solidFill>
                <a:srgbClr val="000000"/>
              </a:solidFill>
              <a:miter lim="800000"/>
              <a:headEnd/>
              <a:tailEnd type="triangle" w="med" len="med"/>
            </a:ln>
            <a:sp3d contourW="12700" prstMaterial="metal">
              <a:bevelT/>
              <a:contourClr>
                <a:schemeClr val="bg1"/>
              </a:contourClr>
            </a:sp3d>
          </p:spPr>
        </p:cxnSp>
        <p:cxnSp>
          <p:nvCxnSpPr>
            <p:cNvPr id="86039" name="AutoShape 23"/>
            <p:cNvCxnSpPr>
              <a:cxnSpLocks noChangeShapeType="1"/>
              <a:stCxn id="86031" idx="2"/>
              <a:endCxn id="86022" idx="0"/>
            </p:cNvCxnSpPr>
            <p:nvPr/>
          </p:nvCxnSpPr>
          <p:spPr bwMode="auto">
            <a:xfrm rot="16200000" flipH="1">
              <a:off x="6857" y="8478"/>
              <a:ext cx="250" cy="1"/>
            </a:xfrm>
            <a:prstGeom prst="bentConnector3">
              <a:avLst>
                <a:gd name="adj1" fmla="val 50000"/>
              </a:avLst>
            </a:prstGeom>
            <a:noFill/>
            <a:ln w="9525">
              <a:solidFill>
                <a:srgbClr val="000000"/>
              </a:solidFill>
              <a:miter lim="800000"/>
              <a:headEnd/>
              <a:tailEnd type="triangle" w="med" len="med"/>
            </a:ln>
            <a:sp3d contourW="12700" prstMaterial="metal">
              <a:bevelT/>
              <a:contourClr>
                <a:schemeClr val="bg1"/>
              </a:contourClr>
            </a:sp3d>
          </p:spPr>
        </p:cxnSp>
        <p:sp>
          <p:nvSpPr>
            <p:cNvPr id="86040" name="Text Box 24"/>
            <p:cNvSpPr txBox="1">
              <a:spLocks noChangeArrowheads="1"/>
            </p:cNvSpPr>
            <p:nvPr/>
          </p:nvSpPr>
          <p:spPr bwMode="auto">
            <a:xfrm>
              <a:off x="8756" y="6554"/>
              <a:ext cx="1260" cy="381"/>
            </a:xfrm>
            <a:prstGeom prst="rect">
              <a:avLst/>
            </a:prstGeom>
            <a:solidFill>
              <a:srgbClr val="B6DDE8"/>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Input - Grid</a:t>
              </a:r>
              <a:endParaRPr lang="en-US" sz="1600" dirty="0" smtClean="0">
                <a:latin typeface="Arial" pitchFamily="34" charset="0"/>
                <a:ea typeface="ヒラギノ角ゴ ProN W3" pitchFamily="16" charset="-128"/>
              </a:endParaRPr>
            </a:p>
          </p:txBody>
        </p:sp>
        <p:cxnSp>
          <p:nvCxnSpPr>
            <p:cNvPr id="86041" name="AutoShape 25"/>
            <p:cNvCxnSpPr>
              <a:cxnSpLocks noChangeShapeType="1"/>
              <a:stCxn id="86025" idx="3"/>
              <a:endCxn id="86026" idx="1"/>
            </p:cNvCxnSpPr>
            <p:nvPr/>
          </p:nvCxnSpPr>
          <p:spPr bwMode="auto">
            <a:xfrm>
              <a:off x="7375" y="10426"/>
              <a:ext cx="665" cy="1"/>
            </a:xfrm>
            <a:prstGeom prst="straightConnector1">
              <a:avLst/>
            </a:prstGeom>
            <a:noFill/>
            <a:ln w="9525">
              <a:solidFill>
                <a:srgbClr val="000000"/>
              </a:solidFill>
              <a:round/>
              <a:headEnd/>
              <a:tailEnd type="triangle" w="med" len="med"/>
            </a:ln>
            <a:sp3d contourW="12700" prstMaterial="metal">
              <a:bevelT/>
              <a:contourClr>
                <a:schemeClr val="bg1"/>
              </a:contourClr>
            </a:sp3d>
          </p:spPr>
        </p:cxnSp>
        <p:sp>
          <p:nvSpPr>
            <p:cNvPr id="86042" name="Text Box 26"/>
            <p:cNvSpPr txBox="1">
              <a:spLocks noChangeArrowheads="1"/>
            </p:cNvSpPr>
            <p:nvPr/>
          </p:nvSpPr>
          <p:spPr bwMode="auto">
            <a:xfrm>
              <a:off x="8906" y="9154"/>
              <a:ext cx="840" cy="366"/>
            </a:xfrm>
            <a:prstGeom prst="rect">
              <a:avLst/>
            </a:prstGeom>
            <a:noFill/>
            <a:ln w="9525" cap="rnd">
              <a:no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1600" dirty="0" smtClean="0">
                  <a:latin typeface="Calibri" pitchFamily="34" charset="0"/>
                  <a:ea typeface="ヒラギノ角ゴ ProN W3" pitchFamily="16" charset="-128"/>
                </a:rPr>
                <a:t>…</a:t>
              </a:r>
            </a:p>
            <a:p>
              <a:pPr defTabSz="407526" eaLnBrk="0" hangingPunct="0"/>
              <a:endParaRPr lang="en-US" sz="1600" dirty="0" smtClean="0">
                <a:latin typeface="Arial" pitchFamily="34" charset="0"/>
                <a:ea typeface="ヒラギノ角ゴ ProN W3" pitchFamily="16" charset="-128"/>
              </a:endParaRPr>
            </a:p>
          </p:txBody>
        </p:sp>
        <p:sp>
          <p:nvSpPr>
            <p:cNvPr id="86043" name="Text Box 27"/>
            <p:cNvSpPr txBox="1">
              <a:spLocks noChangeArrowheads="1"/>
            </p:cNvSpPr>
            <p:nvPr/>
          </p:nvSpPr>
          <p:spPr bwMode="auto">
            <a:xfrm>
              <a:off x="8982" y="8858"/>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p>
            <a:p>
              <a:pPr defTabSz="407526" eaLnBrk="0" hangingPunct="0"/>
              <a:endParaRPr lang="en-US" sz="1600" dirty="0" smtClean="0">
                <a:latin typeface="Arial" pitchFamily="34" charset="0"/>
                <a:ea typeface="ヒラギノ角ゴ ProN W3" pitchFamily="16" charset="-128"/>
              </a:endParaRPr>
            </a:p>
          </p:txBody>
        </p:sp>
        <p:sp>
          <p:nvSpPr>
            <p:cNvPr id="86044" name="Text Box 28"/>
            <p:cNvSpPr txBox="1">
              <a:spLocks noChangeArrowheads="1"/>
            </p:cNvSpPr>
            <p:nvPr/>
          </p:nvSpPr>
          <p:spPr bwMode="auto">
            <a:xfrm>
              <a:off x="8982" y="8270"/>
              <a:ext cx="762" cy="240"/>
            </a:xfrm>
            <a:prstGeom prst="rect">
              <a:avLst/>
            </a:prstGeom>
            <a:solidFill>
              <a:srgbClr val="F2F2F2"/>
            </a:solidFill>
            <a:ln w="9525" cap="rnd">
              <a:solidFill>
                <a:srgbClr val="000000"/>
              </a:solidFill>
              <a:prstDash val="sysDot"/>
              <a:miter lim="800000"/>
              <a:headEnd/>
              <a:tailEnd/>
            </a:ln>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45" name="Text Box 29"/>
            <p:cNvSpPr txBox="1">
              <a:spLocks noChangeArrowheads="1"/>
            </p:cNvSpPr>
            <p:nvPr/>
          </p:nvSpPr>
          <p:spPr bwMode="auto">
            <a:xfrm>
              <a:off x="8650" y="8477"/>
              <a:ext cx="1436" cy="381"/>
            </a:xfrm>
            <a:prstGeom prst="rect">
              <a:avLst/>
            </a:prstGeom>
            <a:solidFill>
              <a:srgbClr val="B6DDE8"/>
            </a:solidFill>
            <a:ln w="9525">
              <a:solidFill>
                <a:srgbClr val="000000"/>
              </a:solidFill>
              <a:miter lim="800000"/>
              <a:headEnd/>
              <a:tailEnd/>
            </a:ln>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Grid </a:t>
              </a:r>
              <a:r>
                <a:rPr lang="en-US" sz="1000" dirty="0" err="1" smtClean="0">
                  <a:latin typeface="Calibri" pitchFamily="34" charset="0"/>
                  <a:ea typeface="ヒラギノ角ゴ ProN W3" pitchFamily="16" charset="-128"/>
                </a:rPr>
                <a:t>Convolver</a:t>
              </a:r>
              <a:endParaRPr lang="en-US" sz="1600" dirty="0" smtClean="0">
                <a:latin typeface="Arial" pitchFamily="34" charset="0"/>
                <a:ea typeface="ヒラギノ角ゴ ProN W3" pitchFamily="16" charset="-128"/>
              </a:endParaRPr>
            </a:p>
          </p:txBody>
        </p:sp>
        <p:cxnSp>
          <p:nvCxnSpPr>
            <p:cNvPr id="86046" name="AutoShape 30"/>
            <p:cNvCxnSpPr>
              <a:cxnSpLocks noChangeShapeType="1"/>
            </p:cNvCxnSpPr>
            <p:nvPr/>
          </p:nvCxnSpPr>
          <p:spPr bwMode="auto">
            <a:xfrm>
              <a:off x="8646" y="8990"/>
              <a:ext cx="1" cy="288"/>
            </a:xfrm>
            <a:prstGeom prst="straightConnector1">
              <a:avLst/>
            </a:prstGeom>
            <a:noFill/>
            <a:ln w="9525">
              <a:solidFill>
                <a:srgbClr val="000000"/>
              </a:solidFill>
              <a:prstDash val="sysDot"/>
              <a:round/>
              <a:headEnd/>
              <a:tailEnd/>
            </a:ln>
            <a:sp3d contourW="12700" prstMaterial="metal">
              <a:bevelT/>
              <a:contourClr>
                <a:schemeClr val="bg1"/>
              </a:contourClr>
            </a:sp3d>
          </p:spPr>
        </p:cxnSp>
        <p:cxnSp>
          <p:nvCxnSpPr>
            <p:cNvPr id="86047" name="AutoShape 31"/>
            <p:cNvCxnSpPr>
              <a:cxnSpLocks noChangeShapeType="1"/>
            </p:cNvCxnSpPr>
            <p:nvPr/>
          </p:nvCxnSpPr>
          <p:spPr bwMode="auto">
            <a:xfrm flipH="1">
              <a:off x="8646" y="8990"/>
              <a:ext cx="336" cy="1"/>
            </a:xfrm>
            <a:prstGeom prst="straightConnector1">
              <a:avLst/>
            </a:prstGeom>
            <a:noFill/>
            <a:ln w="9525">
              <a:solidFill>
                <a:srgbClr val="000000"/>
              </a:solidFill>
              <a:round/>
              <a:headEnd/>
              <a:tailEnd/>
            </a:ln>
            <a:sp3d contourW="12700" prstMaterial="metal">
              <a:bevelT/>
              <a:contourClr>
                <a:schemeClr val="bg1"/>
              </a:contourClr>
            </a:sp3d>
          </p:spPr>
        </p:cxnSp>
        <p:cxnSp>
          <p:nvCxnSpPr>
            <p:cNvPr id="86048" name="AutoShape 32"/>
            <p:cNvCxnSpPr>
              <a:cxnSpLocks noChangeShapeType="1"/>
            </p:cNvCxnSpPr>
            <p:nvPr/>
          </p:nvCxnSpPr>
          <p:spPr bwMode="auto">
            <a:xfrm>
              <a:off x="8646" y="9278"/>
              <a:ext cx="336" cy="1"/>
            </a:xfrm>
            <a:prstGeom prst="straightConnector1">
              <a:avLst/>
            </a:prstGeom>
            <a:noFill/>
            <a:ln w="9525">
              <a:solidFill>
                <a:srgbClr val="000000"/>
              </a:solidFill>
              <a:round/>
              <a:headEnd/>
              <a:tailEnd type="triangle" w="med" len="med"/>
            </a:ln>
            <a:sp3d contourW="12700" prstMaterial="metal">
              <a:bevelT/>
              <a:contourClr>
                <a:schemeClr val="bg1"/>
              </a:contourClr>
            </a:sp3d>
          </p:spPr>
        </p:cxnSp>
        <p:cxnSp>
          <p:nvCxnSpPr>
            <p:cNvPr id="86049" name="AutoShape 33"/>
            <p:cNvCxnSpPr>
              <a:cxnSpLocks noChangeShapeType="1"/>
            </p:cNvCxnSpPr>
            <p:nvPr/>
          </p:nvCxnSpPr>
          <p:spPr bwMode="auto">
            <a:xfrm>
              <a:off x="8635" y="8044"/>
              <a:ext cx="1" cy="288"/>
            </a:xfrm>
            <a:prstGeom prst="straightConnector1">
              <a:avLst/>
            </a:prstGeom>
            <a:noFill/>
            <a:ln w="9525">
              <a:solidFill>
                <a:srgbClr val="000000"/>
              </a:solidFill>
              <a:prstDash val="sysDot"/>
              <a:round/>
              <a:headEnd/>
              <a:tailEnd/>
            </a:ln>
            <a:sp3d contourW="12700" prstMaterial="metal">
              <a:bevelT/>
              <a:contourClr>
                <a:schemeClr val="bg1"/>
              </a:contourClr>
            </a:sp3d>
          </p:spPr>
        </p:cxnSp>
        <p:cxnSp>
          <p:nvCxnSpPr>
            <p:cNvPr id="86050" name="AutoShape 34"/>
            <p:cNvCxnSpPr>
              <a:cxnSpLocks noChangeShapeType="1"/>
            </p:cNvCxnSpPr>
            <p:nvPr/>
          </p:nvCxnSpPr>
          <p:spPr bwMode="auto">
            <a:xfrm flipH="1">
              <a:off x="8635" y="8044"/>
              <a:ext cx="336" cy="1"/>
            </a:xfrm>
            <a:prstGeom prst="straightConnector1">
              <a:avLst/>
            </a:prstGeom>
            <a:noFill/>
            <a:ln w="9525">
              <a:solidFill>
                <a:srgbClr val="000000"/>
              </a:solidFill>
              <a:round/>
              <a:headEnd/>
              <a:tailEnd/>
            </a:ln>
            <a:sp3d contourW="12700" prstMaterial="metal">
              <a:bevelT/>
              <a:contourClr>
                <a:schemeClr val="bg1"/>
              </a:contourClr>
            </a:sp3d>
          </p:spPr>
        </p:cxnSp>
        <p:cxnSp>
          <p:nvCxnSpPr>
            <p:cNvPr id="86051" name="AutoShape 35"/>
            <p:cNvCxnSpPr>
              <a:cxnSpLocks noChangeShapeType="1"/>
            </p:cNvCxnSpPr>
            <p:nvPr/>
          </p:nvCxnSpPr>
          <p:spPr bwMode="auto">
            <a:xfrm>
              <a:off x="8635" y="8332"/>
              <a:ext cx="336" cy="1"/>
            </a:xfrm>
            <a:prstGeom prst="straightConnector1">
              <a:avLst/>
            </a:prstGeom>
            <a:noFill/>
            <a:ln w="9525">
              <a:solidFill>
                <a:srgbClr val="000000"/>
              </a:solidFill>
              <a:round/>
              <a:headEnd/>
              <a:tailEnd type="triangle" w="med" len="med"/>
            </a:ln>
            <a:sp3d contourW="12700" prstMaterial="metal">
              <a:bevelT/>
              <a:contourClr>
                <a:schemeClr val="bg1"/>
              </a:contourClr>
            </a:sp3d>
          </p:spPr>
        </p:cxnSp>
        <p:cxnSp>
          <p:nvCxnSpPr>
            <p:cNvPr id="86052" name="AutoShape 36"/>
            <p:cNvCxnSpPr>
              <a:cxnSpLocks noChangeShapeType="1"/>
            </p:cNvCxnSpPr>
            <p:nvPr/>
          </p:nvCxnSpPr>
          <p:spPr bwMode="auto">
            <a:xfrm>
              <a:off x="8649" y="9713"/>
              <a:ext cx="1" cy="288"/>
            </a:xfrm>
            <a:prstGeom prst="straightConnector1">
              <a:avLst/>
            </a:prstGeom>
            <a:noFill/>
            <a:ln w="9525">
              <a:solidFill>
                <a:srgbClr val="000000"/>
              </a:solidFill>
              <a:prstDash val="sysDot"/>
              <a:round/>
              <a:headEnd/>
              <a:tailEnd/>
            </a:ln>
            <a:sp3d contourW="12700" prstMaterial="metal">
              <a:bevelT/>
              <a:contourClr>
                <a:schemeClr val="bg1"/>
              </a:contourClr>
            </a:sp3d>
          </p:spPr>
        </p:cxnSp>
        <p:cxnSp>
          <p:nvCxnSpPr>
            <p:cNvPr id="86053" name="AutoShape 37"/>
            <p:cNvCxnSpPr>
              <a:cxnSpLocks noChangeShapeType="1"/>
            </p:cNvCxnSpPr>
            <p:nvPr/>
          </p:nvCxnSpPr>
          <p:spPr bwMode="auto">
            <a:xfrm flipH="1">
              <a:off x="8649" y="9713"/>
              <a:ext cx="336" cy="1"/>
            </a:xfrm>
            <a:prstGeom prst="straightConnector1">
              <a:avLst/>
            </a:prstGeom>
            <a:noFill/>
            <a:ln w="9525">
              <a:solidFill>
                <a:srgbClr val="000000"/>
              </a:solidFill>
              <a:round/>
              <a:headEnd/>
              <a:tailEnd/>
            </a:ln>
            <a:sp3d contourW="12700" prstMaterial="metal">
              <a:bevelT/>
              <a:contourClr>
                <a:schemeClr val="bg1"/>
              </a:contourClr>
            </a:sp3d>
          </p:spPr>
        </p:cxnSp>
        <p:cxnSp>
          <p:nvCxnSpPr>
            <p:cNvPr id="86054" name="AutoShape 38"/>
            <p:cNvCxnSpPr>
              <a:cxnSpLocks noChangeShapeType="1"/>
            </p:cNvCxnSpPr>
            <p:nvPr/>
          </p:nvCxnSpPr>
          <p:spPr bwMode="auto">
            <a:xfrm>
              <a:off x="8649" y="10001"/>
              <a:ext cx="336" cy="1"/>
            </a:xfrm>
            <a:prstGeom prst="straightConnector1">
              <a:avLst/>
            </a:prstGeom>
            <a:noFill/>
            <a:ln w="9525">
              <a:solidFill>
                <a:srgbClr val="000000"/>
              </a:solidFill>
              <a:round/>
              <a:headEnd/>
              <a:tailEnd type="triangle" w="med" len="med"/>
            </a:ln>
            <a:sp3d contourW="12700" prstMaterial="metal">
              <a:bevelT/>
              <a:contourClr>
                <a:schemeClr val="bg1"/>
              </a:contourClr>
            </a:sp3d>
          </p:spPr>
        </p:cxnSp>
        <p:cxnSp>
          <p:nvCxnSpPr>
            <p:cNvPr id="86055" name="AutoShape 39"/>
            <p:cNvCxnSpPr>
              <a:cxnSpLocks noChangeShapeType="1"/>
            </p:cNvCxnSpPr>
            <p:nvPr/>
          </p:nvCxnSpPr>
          <p:spPr bwMode="auto">
            <a:xfrm>
              <a:off x="8626" y="7058"/>
              <a:ext cx="1" cy="351"/>
            </a:xfrm>
            <a:prstGeom prst="straightConnector1">
              <a:avLst/>
            </a:prstGeom>
            <a:noFill/>
            <a:ln w="9525">
              <a:solidFill>
                <a:srgbClr val="000000"/>
              </a:solidFill>
              <a:prstDash val="sysDot"/>
              <a:round/>
              <a:headEnd/>
              <a:tailEnd/>
            </a:ln>
            <a:sp3d contourW="12700" prstMaterial="metal">
              <a:bevelT/>
              <a:contourClr>
                <a:schemeClr val="bg1"/>
              </a:contourClr>
            </a:sp3d>
          </p:spPr>
        </p:cxnSp>
        <p:cxnSp>
          <p:nvCxnSpPr>
            <p:cNvPr id="86056" name="AutoShape 40"/>
            <p:cNvCxnSpPr>
              <a:cxnSpLocks noChangeShapeType="1"/>
            </p:cNvCxnSpPr>
            <p:nvPr/>
          </p:nvCxnSpPr>
          <p:spPr bwMode="auto">
            <a:xfrm flipH="1">
              <a:off x="8626" y="7058"/>
              <a:ext cx="336" cy="1"/>
            </a:xfrm>
            <a:prstGeom prst="straightConnector1">
              <a:avLst/>
            </a:prstGeom>
            <a:noFill/>
            <a:ln w="9525">
              <a:solidFill>
                <a:srgbClr val="000000"/>
              </a:solidFill>
              <a:round/>
              <a:headEnd/>
              <a:tailEnd/>
            </a:ln>
            <a:sp3d contourW="12700" prstMaterial="metal">
              <a:bevelT/>
              <a:contourClr>
                <a:schemeClr val="bg1"/>
              </a:contourClr>
            </a:sp3d>
          </p:spPr>
        </p:cxnSp>
        <p:cxnSp>
          <p:nvCxnSpPr>
            <p:cNvPr id="86057" name="AutoShape 41"/>
            <p:cNvCxnSpPr>
              <a:cxnSpLocks noChangeShapeType="1"/>
            </p:cNvCxnSpPr>
            <p:nvPr/>
          </p:nvCxnSpPr>
          <p:spPr bwMode="auto">
            <a:xfrm>
              <a:off x="8626" y="7409"/>
              <a:ext cx="336" cy="1"/>
            </a:xfrm>
            <a:prstGeom prst="straightConnector1">
              <a:avLst/>
            </a:prstGeom>
            <a:noFill/>
            <a:ln w="9525">
              <a:solidFill>
                <a:srgbClr val="000000"/>
              </a:solidFill>
              <a:round/>
              <a:headEnd/>
              <a:tailEnd type="triangle" w="med" len="med"/>
            </a:ln>
            <a:sp3d contourW="12700" prstMaterial="metal">
              <a:bevelT/>
              <a:contourClr>
                <a:schemeClr val="bg1"/>
              </a:contourClr>
            </a:sp3d>
          </p:spPr>
        </p:cxnSp>
      </p:grpSp>
      <p:pic>
        <p:nvPicPr>
          <p:cNvPr id="44" name="Picture 2" descr="C:\Documents and Settings\WB\Desktop\TODO\CyberTools\CyberTools\Reports\CyberTools_March2009\isostream03.png"/>
          <p:cNvPicPr>
            <a:picLocks noChangeAspect="1" noChangeArrowheads="1"/>
          </p:cNvPicPr>
          <p:nvPr/>
        </p:nvPicPr>
        <p:blipFill>
          <a:blip r:embed="rId2" cstate="print"/>
          <a:stretch>
            <a:fillRect/>
          </a:stretch>
        </p:blipFill>
        <p:spPr bwMode="auto">
          <a:xfrm>
            <a:off x="714348" y="3744249"/>
            <a:ext cx="3397685" cy="2249171"/>
          </a:xfrm>
          <a:prstGeom prst="rect">
            <a:avLst/>
          </a:prstGeom>
          <a:ln>
            <a:noFill/>
          </a:ln>
          <a:effectLst>
            <a:outerShdw blurRad="190500" algn="tl" rotWithShape="0">
              <a:srgbClr val="000000">
                <a:alpha val="70000"/>
              </a:srgbClr>
            </a:outerShdw>
          </a:effectLst>
        </p:spPr>
      </p:pic>
      <p:sp>
        <p:nvSpPr>
          <p:cNvPr id="45" name="Rectangle 44"/>
          <p:cNvSpPr/>
          <p:nvPr/>
        </p:nvSpPr>
        <p:spPr>
          <a:xfrm>
            <a:off x="357158" y="1643050"/>
            <a:ext cx="3870719" cy="1191752"/>
          </a:xfrm>
          <a:prstGeom prst="rect">
            <a:avLst/>
          </a:prstGeom>
        </p:spPr>
        <p:txBody>
          <a:bodyPr wrap="square" lIns="82945" tIns="41473" rIns="82945" bIns="41473">
            <a:spAutoFit/>
          </a:bodyPr>
          <a:lstStyle/>
          <a:p>
            <a:pPr lvl="2"/>
            <a:r>
              <a:rPr lang="en-US" b="1" dirty="0" smtClean="0"/>
              <a:t>Grid objects and Fields as entities within a visualization environment</a:t>
            </a:r>
            <a:endParaRPr lang="en-US" dirty="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1473" bIns="41473"/>
          <a:lstStyle/>
          <a:p>
            <a:r>
              <a:rPr lang="en-US" dirty="0" smtClean="0"/>
              <a:t>Systematic Approach</a:t>
            </a:r>
            <a:endParaRPr lang="en-US" dirty="0"/>
          </a:p>
        </p:txBody>
      </p:sp>
      <p:sp>
        <p:nvSpPr>
          <p:cNvPr id="86020" name="Text Box 4"/>
          <p:cNvSpPr txBox="1">
            <a:spLocks noChangeArrowheads="1"/>
          </p:cNvSpPr>
          <p:nvPr/>
        </p:nvSpPr>
        <p:spPr bwMode="auto">
          <a:xfrm>
            <a:off x="5972113" y="5761739"/>
            <a:ext cx="893265"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21" name="Text Box 5"/>
          <p:cNvSpPr txBox="1">
            <a:spLocks noChangeArrowheads="1"/>
          </p:cNvSpPr>
          <p:nvPr/>
        </p:nvSpPr>
        <p:spPr bwMode="auto">
          <a:xfrm>
            <a:off x="6908699" y="5114070"/>
            <a:ext cx="899330"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p>
          <a:p>
            <a:pPr defTabSz="407526" eaLnBrk="0" hangingPunct="0"/>
            <a:endParaRPr lang="en-US" sz="1600" dirty="0" smtClean="0">
              <a:latin typeface="Arial" pitchFamily="34" charset="0"/>
              <a:ea typeface="ヒラギノ角ゴ ProN W3" pitchFamily="16" charset="-128"/>
            </a:endParaRPr>
          </a:p>
        </p:txBody>
      </p:sp>
      <p:sp>
        <p:nvSpPr>
          <p:cNvPr id="86022" name="Text Box 6"/>
          <p:cNvSpPr txBox="1">
            <a:spLocks noChangeArrowheads="1"/>
          </p:cNvSpPr>
          <p:nvPr/>
        </p:nvSpPr>
        <p:spPr bwMode="auto">
          <a:xfrm>
            <a:off x="4938490" y="3233408"/>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Bundle</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3" name="Text Box 7"/>
          <p:cNvSpPr txBox="1">
            <a:spLocks noChangeArrowheads="1"/>
          </p:cNvSpPr>
          <p:nvPr/>
        </p:nvSpPr>
        <p:spPr bwMode="auto">
          <a:xfrm>
            <a:off x="4942822" y="3744269"/>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4" name="Text Box 8"/>
          <p:cNvSpPr txBox="1">
            <a:spLocks noChangeArrowheads="1"/>
          </p:cNvSpPr>
          <p:nvPr/>
        </p:nvSpPr>
        <p:spPr bwMode="auto">
          <a:xfrm>
            <a:off x="4944555" y="4196252"/>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25" name="Text Box 9"/>
          <p:cNvSpPr txBox="1">
            <a:spLocks noChangeArrowheads="1"/>
          </p:cNvSpPr>
          <p:nvPr/>
        </p:nvSpPr>
        <p:spPr bwMode="auto">
          <a:xfrm>
            <a:off x="4948887" y="4707113"/>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Field</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6" name="Text Box 10"/>
          <p:cNvSpPr txBox="1">
            <a:spLocks noChangeArrowheads="1"/>
          </p:cNvSpPr>
          <p:nvPr/>
        </p:nvSpPr>
        <p:spPr bwMode="auto">
          <a:xfrm>
            <a:off x="6185249" y="4707113"/>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Field</a:t>
            </a:r>
            <a:endParaRPr lang="en-US" sz="700" dirty="0" smtClean="0">
              <a:latin typeface="Times New Roman" pitchFamily="18" charset="0"/>
              <a:ea typeface="ヒラギノ角ゴ ProN W3" pitchFamily="16" charset="-128"/>
            </a:endParaRPr>
          </a:p>
          <a:p>
            <a:pPr defTabSz="407526" eaLnBrk="0" hangingPunct="0"/>
            <a:endParaRPr lang="en-US" sz="1600" dirty="0" smtClean="0">
              <a:latin typeface="Arial" pitchFamily="34" charset="0"/>
              <a:ea typeface="ヒラギノ角ゴ ProN W3" pitchFamily="16" charset="-128"/>
            </a:endParaRPr>
          </a:p>
        </p:txBody>
      </p:sp>
      <p:sp>
        <p:nvSpPr>
          <p:cNvPr id="86028" name="Text Box 12"/>
          <p:cNvSpPr txBox="1">
            <a:spLocks noChangeArrowheads="1"/>
          </p:cNvSpPr>
          <p:nvPr/>
        </p:nvSpPr>
        <p:spPr bwMode="auto">
          <a:xfrm>
            <a:off x="7001404" y="4339120"/>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29" name="Text Box 13"/>
          <p:cNvSpPr txBox="1">
            <a:spLocks noChangeArrowheads="1"/>
          </p:cNvSpPr>
          <p:nvPr/>
        </p:nvSpPr>
        <p:spPr bwMode="auto">
          <a:xfrm>
            <a:off x="7001404" y="2866559"/>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Field</a:t>
            </a:r>
          </a:p>
        </p:txBody>
      </p:sp>
      <p:sp>
        <p:nvSpPr>
          <p:cNvPr id="86030" name="Text Box 14"/>
          <p:cNvSpPr txBox="1">
            <a:spLocks noChangeArrowheads="1"/>
          </p:cNvSpPr>
          <p:nvPr/>
        </p:nvSpPr>
        <p:spPr bwMode="auto">
          <a:xfrm>
            <a:off x="7001404" y="2357430"/>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Grid</a:t>
            </a:r>
          </a:p>
          <a:p>
            <a:pPr defTabSz="407526" eaLnBrk="0" hangingPunct="0"/>
            <a:endParaRPr lang="en-US" sz="1600" dirty="0" smtClean="0">
              <a:latin typeface="Arial" pitchFamily="34" charset="0"/>
              <a:ea typeface="ヒラギノ角ゴ ProN W3" pitchFamily="16" charset="-128"/>
            </a:endParaRPr>
          </a:p>
        </p:txBody>
      </p:sp>
      <p:sp>
        <p:nvSpPr>
          <p:cNvPr id="86031" name="Text Box 15"/>
          <p:cNvSpPr txBox="1">
            <a:spLocks noChangeArrowheads="1"/>
          </p:cNvSpPr>
          <p:nvPr/>
        </p:nvSpPr>
        <p:spPr bwMode="auto">
          <a:xfrm>
            <a:off x="4883040" y="2393517"/>
            <a:ext cx="769369" cy="623424"/>
          </a:xfrm>
          <a:prstGeom prst="rect">
            <a:avLst/>
          </a:prstGeom>
          <a:solidFill>
            <a:srgbClr val="C2D69B"/>
          </a:solidFill>
          <a:ln w="9525">
            <a:solidFill>
              <a:srgbClr val="000000"/>
            </a:solidFill>
            <a:miter lim="800000"/>
            <a:headEnd/>
            <a:tailEnd/>
          </a:ln>
          <a:scene3d>
            <a:camera prst="orthographicFront"/>
            <a:lightRig rig="sunset" dir="t"/>
          </a:scene3d>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F5 Data</a:t>
            </a:r>
            <a:endParaRPr lang="en-US" sz="1000" dirty="0" smtClean="0">
              <a:latin typeface="Times New Roman" pitchFamily="18" charset="0"/>
              <a:ea typeface="ヒラギノ角ゴ ProN W3" pitchFamily="16" charset="-128"/>
            </a:endParaRPr>
          </a:p>
          <a:p>
            <a:pPr algn="ctr" defTabSz="407526" eaLnBrk="0" hangingPunct="0"/>
            <a:r>
              <a:rPr lang="en-US" sz="1000" dirty="0" smtClean="0">
                <a:latin typeface="Calibri" pitchFamily="34" charset="0"/>
                <a:ea typeface="ヒラギノ角ゴ ProN W3" pitchFamily="16" charset="-128"/>
              </a:rPr>
              <a:t>Bundle</a:t>
            </a:r>
            <a:endParaRPr lang="en-US" sz="1600" dirty="0" smtClean="0">
              <a:latin typeface="Arial" pitchFamily="34" charset="0"/>
              <a:ea typeface="ヒラギノ角ゴ ProN W3" pitchFamily="16" charset="-128"/>
            </a:endParaRPr>
          </a:p>
        </p:txBody>
      </p:sp>
      <p:sp>
        <p:nvSpPr>
          <p:cNvPr id="86032" name="Text Box 16"/>
          <p:cNvSpPr txBox="1">
            <a:spLocks noChangeArrowheads="1"/>
          </p:cNvSpPr>
          <p:nvPr/>
        </p:nvSpPr>
        <p:spPr bwMode="auto">
          <a:xfrm>
            <a:off x="4727953" y="3429960"/>
            <a:ext cx="1091672" cy="329895"/>
          </a:xfrm>
          <a:prstGeom prst="rect">
            <a:avLst/>
          </a:prstGeom>
          <a:solidFill>
            <a:srgbClr val="C2D69B"/>
          </a:solidFill>
          <a:ln w="9525">
            <a:solidFill>
              <a:srgbClr val="000000"/>
            </a:solidFill>
            <a:miter lim="800000"/>
            <a:headEnd/>
            <a:tailEnd/>
          </a:ln>
          <a:scene3d>
            <a:camera prst="orthographicFront"/>
            <a:lightRig rig="sunset" dir="t"/>
          </a:scene3d>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Grid Selector</a:t>
            </a:r>
            <a:endParaRPr lang="en-US" sz="1600" dirty="0" smtClean="0">
              <a:latin typeface="Arial" pitchFamily="34" charset="0"/>
              <a:ea typeface="ヒラギノ角ゴ ProN W3" pitchFamily="16" charset="-128"/>
            </a:endParaRPr>
          </a:p>
        </p:txBody>
      </p:sp>
      <p:sp>
        <p:nvSpPr>
          <p:cNvPr id="86033" name="Text Box 17"/>
          <p:cNvSpPr txBox="1">
            <a:spLocks noChangeArrowheads="1"/>
          </p:cNvSpPr>
          <p:nvPr/>
        </p:nvSpPr>
        <p:spPr bwMode="auto">
          <a:xfrm>
            <a:off x="4746148" y="4389340"/>
            <a:ext cx="1091672" cy="329895"/>
          </a:xfrm>
          <a:prstGeom prst="rect">
            <a:avLst/>
          </a:prstGeom>
          <a:solidFill>
            <a:srgbClr val="C2D69B"/>
          </a:solidFill>
          <a:ln w="9525">
            <a:solidFill>
              <a:srgbClr val="000000"/>
            </a:solidFill>
            <a:miter lim="800000"/>
            <a:headEnd/>
            <a:tailEnd/>
          </a:ln>
          <a:scene3d>
            <a:camera prst="orthographicFront"/>
            <a:lightRig rig="sunset" dir="t"/>
          </a:scene3d>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Vector Field</a:t>
            </a:r>
            <a:endParaRPr lang="en-US" sz="1600" dirty="0" smtClean="0">
              <a:latin typeface="Arial" pitchFamily="34" charset="0"/>
              <a:ea typeface="ヒラギノ角ゴ ProN W3" pitchFamily="16" charset="-128"/>
            </a:endParaRPr>
          </a:p>
        </p:txBody>
      </p:sp>
      <p:sp>
        <p:nvSpPr>
          <p:cNvPr id="86034" name="Text Box 18"/>
          <p:cNvSpPr txBox="1">
            <a:spLocks noChangeArrowheads="1"/>
          </p:cNvSpPr>
          <p:nvPr/>
        </p:nvSpPr>
        <p:spPr bwMode="auto">
          <a:xfrm>
            <a:off x="6710292" y="2536664"/>
            <a:ext cx="1247626" cy="329895"/>
          </a:xfrm>
          <a:prstGeom prst="rect">
            <a:avLst/>
          </a:prstGeom>
          <a:solidFill>
            <a:srgbClr val="B6DDE8"/>
          </a:solidFill>
          <a:ln w="9525">
            <a:solidFill>
              <a:srgbClr val="000000"/>
            </a:solidFill>
            <a:miter lim="800000"/>
            <a:headEnd/>
            <a:tailEnd/>
          </a:ln>
          <a:scene3d>
            <a:camera prst="orthographicFront"/>
            <a:lightRig rig="sunset" dir="t"/>
          </a:scene3d>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Scalar Field</a:t>
            </a:r>
            <a:endParaRPr lang="en-US" sz="1600" dirty="0" smtClean="0">
              <a:latin typeface="Arial" pitchFamily="34" charset="0"/>
              <a:ea typeface="ヒラギノ角ゴ ProN W3" pitchFamily="16" charset="-128"/>
            </a:endParaRPr>
          </a:p>
        </p:txBody>
      </p:sp>
      <p:sp>
        <p:nvSpPr>
          <p:cNvPr id="86035" name="Text Box 19"/>
          <p:cNvSpPr txBox="1">
            <a:spLocks noChangeArrowheads="1"/>
          </p:cNvSpPr>
          <p:nvPr/>
        </p:nvSpPr>
        <p:spPr bwMode="auto">
          <a:xfrm>
            <a:off x="6824657" y="4520952"/>
            <a:ext cx="1091672" cy="605241"/>
          </a:xfrm>
          <a:prstGeom prst="rect">
            <a:avLst/>
          </a:prstGeom>
          <a:solidFill>
            <a:srgbClr val="FABF8F"/>
          </a:solidFill>
          <a:ln w="9525">
            <a:solidFill>
              <a:srgbClr val="000000"/>
            </a:solidFill>
            <a:miter lim="800000"/>
            <a:headEnd/>
            <a:tailEnd/>
          </a:ln>
          <a:scene3d>
            <a:camera prst="orthographicFront"/>
            <a:lightRig rig="sunset" dir="t"/>
          </a:scene3d>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Streamlines</a:t>
            </a:r>
          </a:p>
          <a:p>
            <a:pPr algn="ctr" defTabSz="407526" eaLnBrk="0" hangingPunct="0"/>
            <a:r>
              <a:rPr lang="en-US" sz="1000" dirty="0" smtClean="0">
                <a:latin typeface="Calibri" pitchFamily="34" charset="0"/>
                <a:ea typeface="ヒラギノ角ゴ ProN W3" pitchFamily="16" charset="-128"/>
              </a:rPr>
              <a:t>Computation</a:t>
            </a:r>
            <a:endParaRPr lang="en-US" sz="1600" dirty="0" smtClean="0">
              <a:latin typeface="Arial" pitchFamily="34" charset="0"/>
              <a:ea typeface="ヒラギノ角ゴ ProN W3" pitchFamily="16" charset="-128"/>
            </a:endParaRPr>
          </a:p>
        </p:txBody>
      </p:sp>
      <p:sp>
        <p:nvSpPr>
          <p:cNvPr id="86036" name="Text Box 20"/>
          <p:cNvSpPr txBox="1">
            <a:spLocks noChangeArrowheads="1"/>
          </p:cNvSpPr>
          <p:nvPr/>
        </p:nvSpPr>
        <p:spPr bwMode="auto">
          <a:xfrm>
            <a:off x="5804030" y="5960022"/>
            <a:ext cx="1247626" cy="329895"/>
          </a:xfrm>
          <a:prstGeom prst="rect">
            <a:avLst/>
          </a:prstGeom>
          <a:solidFill>
            <a:srgbClr val="CCC0D9"/>
          </a:solidFill>
          <a:ln w="9525">
            <a:solidFill>
              <a:srgbClr val="000000"/>
            </a:solidFill>
            <a:miter lim="800000"/>
            <a:headEnd/>
            <a:tailEnd/>
          </a:ln>
          <a:scene3d>
            <a:camera prst="orthographicFront"/>
            <a:lightRig rig="sunset" dir="t"/>
          </a:scene3d>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Line Renderer</a:t>
            </a:r>
            <a:endParaRPr lang="en-US" sz="1600" dirty="0" smtClean="0">
              <a:latin typeface="Arial" pitchFamily="34" charset="0"/>
              <a:ea typeface="ヒラギノ角ゴ ProN W3" pitchFamily="16" charset="-128"/>
            </a:endParaRPr>
          </a:p>
        </p:txBody>
      </p:sp>
      <p:cxnSp>
        <p:nvCxnSpPr>
          <p:cNvPr id="86037" name="AutoShape 21"/>
          <p:cNvCxnSpPr>
            <a:cxnSpLocks noChangeShapeType="1"/>
            <a:stCxn id="86021" idx="2"/>
            <a:endCxn id="86020" idx="0"/>
          </p:cNvCxnSpPr>
          <p:nvPr/>
        </p:nvCxnSpPr>
        <p:spPr bwMode="auto">
          <a:xfrm rot="5400000">
            <a:off x="6668841" y="5072216"/>
            <a:ext cx="439860" cy="939185"/>
          </a:xfrm>
          <a:prstGeom prst="bentConnector3">
            <a:avLst>
              <a:gd name="adj1" fmla="val 50000"/>
            </a:avLst>
          </a:prstGeom>
          <a:noFill/>
          <a:ln w="9525">
            <a:solidFill>
              <a:srgbClr val="000000"/>
            </a:solidFill>
            <a:miter lim="800000"/>
            <a:headEnd/>
            <a:tailEnd type="triangle" w="med" len="med"/>
          </a:ln>
          <a:scene3d>
            <a:camera prst="orthographicFront"/>
            <a:lightRig rig="sunset" dir="t"/>
          </a:scene3d>
          <a:sp3d contourW="12700" prstMaterial="metal">
            <a:bevelT/>
            <a:contourClr>
              <a:schemeClr val="bg1"/>
            </a:contourClr>
          </a:sp3d>
        </p:spPr>
      </p:cxnSp>
      <p:cxnSp>
        <p:nvCxnSpPr>
          <p:cNvPr id="86038" name="AutoShape 22"/>
          <p:cNvCxnSpPr>
            <a:cxnSpLocks noChangeShapeType="1"/>
            <a:stCxn id="86023" idx="2"/>
            <a:endCxn id="86024" idx="0"/>
          </p:cNvCxnSpPr>
          <p:nvPr/>
        </p:nvCxnSpPr>
        <p:spPr bwMode="auto">
          <a:xfrm rot="16200000" flipH="1">
            <a:off x="5151702" y="4073298"/>
            <a:ext cx="244174" cy="1733"/>
          </a:xfrm>
          <a:prstGeom prst="bentConnector3">
            <a:avLst>
              <a:gd name="adj1" fmla="val 50000"/>
            </a:avLst>
          </a:prstGeom>
          <a:noFill/>
          <a:ln w="9525">
            <a:solidFill>
              <a:srgbClr val="000000"/>
            </a:solidFill>
            <a:miter lim="800000"/>
            <a:headEnd/>
            <a:tailEnd type="triangle" w="med" len="med"/>
          </a:ln>
          <a:scene3d>
            <a:camera prst="orthographicFront"/>
            <a:lightRig rig="sunset" dir="t"/>
          </a:scene3d>
          <a:sp3d contourW="12700" prstMaterial="metal">
            <a:bevelT/>
            <a:contourClr>
              <a:schemeClr val="bg1"/>
            </a:contourClr>
          </a:sp3d>
        </p:spPr>
      </p:cxnSp>
      <p:cxnSp>
        <p:nvCxnSpPr>
          <p:cNvPr id="86039" name="AutoShape 23"/>
          <p:cNvCxnSpPr>
            <a:cxnSpLocks noChangeShapeType="1"/>
            <a:stCxn id="86031" idx="2"/>
            <a:endCxn id="86022" idx="0"/>
          </p:cNvCxnSpPr>
          <p:nvPr/>
        </p:nvCxnSpPr>
        <p:spPr bwMode="auto">
          <a:xfrm rot="16200000" flipH="1">
            <a:off x="5160358" y="3124308"/>
            <a:ext cx="216467" cy="866"/>
          </a:xfrm>
          <a:prstGeom prst="bentConnector3">
            <a:avLst>
              <a:gd name="adj1" fmla="val 50000"/>
            </a:avLst>
          </a:prstGeom>
          <a:noFill/>
          <a:ln w="9525">
            <a:solidFill>
              <a:srgbClr val="000000"/>
            </a:solidFill>
            <a:miter lim="800000"/>
            <a:headEnd/>
            <a:tailEnd type="triangle" w="med" len="med"/>
          </a:ln>
          <a:scene3d>
            <a:camera prst="orthographicFront"/>
            <a:lightRig rig="sunset" dir="t"/>
          </a:scene3d>
          <a:sp3d contourW="12700" prstMaterial="metal">
            <a:bevelT/>
            <a:contourClr>
              <a:schemeClr val="bg1"/>
            </a:contourClr>
          </a:sp3d>
        </p:spPr>
      </p:cxnSp>
      <p:cxnSp>
        <p:nvCxnSpPr>
          <p:cNvPr id="86041" name="AutoShape 25"/>
          <p:cNvCxnSpPr>
            <a:cxnSpLocks noChangeShapeType="1"/>
            <a:stCxn id="86025" idx="3"/>
            <a:endCxn id="86026" idx="1"/>
          </p:cNvCxnSpPr>
          <p:nvPr/>
        </p:nvCxnSpPr>
        <p:spPr bwMode="auto">
          <a:xfrm>
            <a:off x="5609089" y="4811017"/>
            <a:ext cx="576160" cy="866"/>
          </a:xfrm>
          <a:prstGeom prst="straightConnector1">
            <a:avLst/>
          </a:prstGeom>
          <a:noFill/>
          <a:ln w="9525">
            <a:solidFill>
              <a:srgbClr val="000000"/>
            </a:solidFill>
            <a:round/>
            <a:headEnd/>
            <a:tailEnd type="triangle" w="med" len="med"/>
          </a:ln>
          <a:scene3d>
            <a:camera prst="orthographicFront"/>
            <a:lightRig rig="sunset" dir="t"/>
          </a:scene3d>
          <a:sp3d contourW="12700" prstMaterial="metal">
            <a:bevelT/>
            <a:contourClr>
              <a:schemeClr val="bg1"/>
            </a:contourClr>
          </a:sp3d>
        </p:spPr>
      </p:cxnSp>
      <p:sp>
        <p:nvSpPr>
          <p:cNvPr id="86043" name="Text Box 27"/>
          <p:cNvSpPr txBox="1">
            <a:spLocks noChangeArrowheads="1"/>
          </p:cNvSpPr>
          <p:nvPr/>
        </p:nvSpPr>
        <p:spPr bwMode="auto">
          <a:xfrm>
            <a:off x="7001404" y="3687401"/>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Out: Grid</a:t>
            </a:r>
          </a:p>
          <a:p>
            <a:pPr defTabSz="407526" eaLnBrk="0" hangingPunct="0"/>
            <a:endParaRPr lang="en-US" sz="1600" dirty="0" smtClean="0">
              <a:latin typeface="Arial" pitchFamily="34" charset="0"/>
              <a:ea typeface="ヒラギノ角ゴ ProN W3" pitchFamily="16" charset="-128"/>
            </a:endParaRPr>
          </a:p>
        </p:txBody>
      </p:sp>
      <p:sp>
        <p:nvSpPr>
          <p:cNvPr id="86044" name="Text Box 28"/>
          <p:cNvSpPr txBox="1">
            <a:spLocks noChangeArrowheads="1"/>
          </p:cNvSpPr>
          <p:nvPr/>
        </p:nvSpPr>
        <p:spPr bwMode="auto">
          <a:xfrm>
            <a:off x="7001404" y="3178271"/>
            <a:ext cx="660202" cy="207808"/>
          </a:xfrm>
          <a:prstGeom prst="rect">
            <a:avLst/>
          </a:prstGeom>
          <a:solidFill>
            <a:srgbClr val="F2F2F2"/>
          </a:solidFill>
          <a:ln w="9525" cap="rnd">
            <a:solidFill>
              <a:srgbClr val="000000"/>
            </a:solidFill>
            <a:prstDash val="sysDot"/>
            <a:miter lim="800000"/>
            <a:headEnd/>
            <a:tailEnd/>
          </a:ln>
          <a:scene3d>
            <a:camera prst="orthographicFront"/>
            <a:lightRig rig="sunset" dir="t"/>
          </a:scene3d>
          <a:sp3d contourW="12700" prstMaterial="metal">
            <a:bevelT/>
            <a:contourClr>
              <a:schemeClr val="bg1"/>
            </a:contourClr>
          </a:sp3d>
        </p:spPr>
        <p:txBody>
          <a:bodyPr vert="horz" wrap="square" lIns="0" tIns="0" rIns="0" bIns="0" numCol="1" anchor="t" anchorCtr="0" compatLnSpc="1">
            <a:prstTxWarp prst="textNoShape">
              <a:avLst/>
            </a:prstTxWarp>
          </a:bodyPr>
          <a:lstStyle/>
          <a:p>
            <a:pPr algn="ctr" defTabSz="407526" eaLnBrk="0" hangingPunct="0"/>
            <a:r>
              <a:rPr lang="en-US" sz="700" dirty="0" smtClean="0">
                <a:latin typeface="Calibri" pitchFamily="34" charset="0"/>
                <a:ea typeface="ヒラギノ角ゴ ProN W3" pitchFamily="16" charset="-128"/>
              </a:rPr>
              <a:t>In: Field</a:t>
            </a:r>
          </a:p>
          <a:p>
            <a:pPr defTabSz="407526" eaLnBrk="0" hangingPunct="0"/>
            <a:endParaRPr lang="en-US" sz="1600" dirty="0" smtClean="0">
              <a:latin typeface="Arial" pitchFamily="34" charset="0"/>
              <a:ea typeface="ヒラギノ角ゴ ProN W3" pitchFamily="16" charset="-128"/>
            </a:endParaRPr>
          </a:p>
        </p:txBody>
      </p:sp>
      <p:sp>
        <p:nvSpPr>
          <p:cNvPr id="86045" name="Text Box 29"/>
          <p:cNvSpPr txBox="1">
            <a:spLocks noChangeArrowheads="1"/>
          </p:cNvSpPr>
          <p:nvPr/>
        </p:nvSpPr>
        <p:spPr bwMode="auto">
          <a:xfrm>
            <a:off x="6713757" y="3357506"/>
            <a:ext cx="1244160" cy="329895"/>
          </a:xfrm>
          <a:prstGeom prst="rect">
            <a:avLst/>
          </a:prstGeom>
          <a:solidFill>
            <a:srgbClr val="B6DDE8"/>
          </a:solidFill>
          <a:ln w="9525">
            <a:solidFill>
              <a:srgbClr val="000000"/>
            </a:solidFill>
            <a:miter lim="800000"/>
            <a:headEnd/>
            <a:tailEnd/>
          </a:ln>
          <a:scene3d>
            <a:camera prst="orthographicFront"/>
            <a:lightRig rig="sunset" dir="t"/>
          </a:scene3d>
          <a:sp3d contourW="12700" prstMaterial="metal">
            <a:bevelT/>
            <a:contourClr>
              <a:schemeClr val="bg1"/>
            </a:contourClr>
          </a:sp3d>
        </p:spPr>
        <p:txBody>
          <a:bodyPr vert="horz" wrap="square" lIns="36576" tIns="36576" rIns="36576" bIns="36576" numCol="1" anchor="t" anchorCtr="0" compatLnSpc="1">
            <a:prstTxWarp prst="textNoShape">
              <a:avLst/>
            </a:prstTxWarp>
          </a:bodyPr>
          <a:lstStyle/>
          <a:p>
            <a:pPr algn="ctr" defTabSz="407526" eaLnBrk="0" hangingPunct="0"/>
            <a:r>
              <a:rPr lang="en-US" sz="1000" dirty="0" smtClean="0">
                <a:latin typeface="Calibri" pitchFamily="34" charset="0"/>
                <a:ea typeface="ヒラギノ角ゴ ProN W3" pitchFamily="16" charset="-128"/>
              </a:rPr>
              <a:t>Isosurface</a:t>
            </a:r>
            <a:endParaRPr lang="en-US" sz="1600" dirty="0" smtClean="0">
              <a:latin typeface="Arial" pitchFamily="34" charset="0"/>
              <a:ea typeface="ヒラギノ角ゴ ProN W3" pitchFamily="16" charset="-128"/>
            </a:endParaRPr>
          </a:p>
        </p:txBody>
      </p:sp>
      <p:cxnSp>
        <p:nvCxnSpPr>
          <p:cNvPr id="86049" name="AutoShape 33"/>
          <p:cNvCxnSpPr>
            <a:cxnSpLocks noChangeShapeType="1"/>
          </p:cNvCxnSpPr>
          <p:nvPr/>
        </p:nvCxnSpPr>
        <p:spPr bwMode="auto">
          <a:xfrm>
            <a:off x="6700761" y="2982585"/>
            <a:ext cx="866" cy="249370"/>
          </a:xfrm>
          <a:prstGeom prst="straightConnector1">
            <a:avLst/>
          </a:prstGeom>
          <a:noFill/>
          <a:ln w="9525">
            <a:solidFill>
              <a:srgbClr val="000000"/>
            </a:solidFill>
            <a:prstDash val="sysDot"/>
            <a:round/>
            <a:headEnd/>
            <a:tailEnd/>
          </a:ln>
          <a:scene3d>
            <a:camera prst="orthographicFront"/>
            <a:lightRig rig="sunset" dir="t"/>
          </a:scene3d>
          <a:sp3d contourW="12700" prstMaterial="metal">
            <a:bevelT/>
            <a:contourClr>
              <a:schemeClr val="bg1"/>
            </a:contourClr>
          </a:sp3d>
        </p:spPr>
      </p:cxnSp>
      <p:cxnSp>
        <p:nvCxnSpPr>
          <p:cNvPr id="86050" name="AutoShape 34"/>
          <p:cNvCxnSpPr>
            <a:cxnSpLocks noChangeShapeType="1"/>
          </p:cNvCxnSpPr>
          <p:nvPr/>
        </p:nvCxnSpPr>
        <p:spPr bwMode="auto">
          <a:xfrm flipH="1">
            <a:off x="6700761" y="2982585"/>
            <a:ext cx="291113" cy="866"/>
          </a:xfrm>
          <a:prstGeom prst="straightConnector1">
            <a:avLst/>
          </a:prstGeom>
          <a:noFill/>
          <a:ln w="9525">
            <a:solidFill>
              <a:srgbClr val="000000"/>
            </a:solidFill>
            <a:round/>
            <a:headEnd/>
            <a:tailEnd/>
          </a:ln>
          <a:scene3d>
            <a:camera prst="orthographicFront"/>
            <a:lightRig rig="sunset" dir="t"/>
          </a:scene3d>
          <a:sp3d contourW="12700" prstMaterial="metal">
            <a:bevelT/>
            <a:contourClr>
              <a:schemeClr val="bg1"/>
            </a:contourClr>
          </a:sp3d>
        </p:spPr>
      </p:cxnSp>
      <p:cxnSp>
        <p:nvCxnSpPr>
          <p:cNvPr id="86051" name="AutoShape 35"/>
          <p:cNvCxnSpPr>
            <a:cxnSpLocks noChangeShapeType="1"/>
          </p:cNvCxnSpPr>
          <p:nvPr/>
        </p:nvCxnSpPr>
        <p:spPr bwMode="auto">
          <a:xfrm>
            <a:off x="6700761" y="3231955"/>
            <a:ext cx="291113" cy="866"/>
          </a:xfrm>
          <a:prstGeom prst="straightConnector1">
            <a:avLst/>
          </a:prstGeom>
          <a:noFill/>
          <a:ln w="9525">
            <a:solidFill>
              <a:srgbClr val="000000"/>
            </a:solidFill>
            <a:round/>
            <a:headEnd/>
            <a:tailEnd type="triangle" w="med" len="med"/>
          </a:ln>
          <a:scene3d>
            <a:camera prst="orthographicFront"/>
            <a:lightRig rig="sunset" dir="t"/>
          </a:scene3d>
          <a:sp3d contourW="12700" prstMaterial="metal">
            <a:bevelT/>
            <a:contourClr>
              <a:schemeClr val="bg1"/>
            </a:contourClr>
          </a:sp3d>
        </p:spPr>
      </p:cxnSp>
      <p:cxnSp>
        <p:nvCxnSpPr>
          <p:cNvPr id="86057" name="AutoShape 41"/>
          <p:cNvCxnSpPr>
            <a:cxnSpLocks noChangeShapeType="1"/>
            <a:stCxn id="86032" idx="3"/>
            <a:endCxn id="86030" idx="0"/>
          </p:cNvCxnSpPr>
          <p:nvPr/>
        </p:nvCxnSpPr>
        <p:spPr bwMode="auto">
          <a:xfrm flipV="1">
            <a:off x="5819625" y="2357430"/>
            <a:ext cx="1511880" cy="1237478"/>
          </a:xfrm>
          <a:prstGeom prst="bentConnector4">
            <a:avLst>
              <a:gd name="adj1" fmla="val 39083"/>
              <a:gd name="adj2" fmla="val 118473"/>
            </a:avLst>
          </a:prstGeom>
          <a:noFill/>
          <a:ln w="9525">
            <a:solidFill>
              <a:srgbClr val="000000"/>
            </a:solidFill>
            <a:round/>
            <a:headEnd/>
            <a:tailEnd type="triangle" w="med" len="med"/>
          </a:ln>
          <a:scene3d>
            <a:camera prst="orthographicFront"/>
            <a:lightRig rig="sunset" dir="t"/>
          </a:scene3d>
          <a:sp3d contourW="12700" prstMaterial="metal">
            <a:bevelT/>
            <a:contourClr>
              <a:schemeClr val="bg1"/>
            </a:contourClr>
          </a:sp3d>
        </p:spPr>
      </p:cxnSp>
      <p:pic>
        <p:nvPicPr>
          <p:cNvPr id="44" name="Picture 2" descr="C:\Documents and Settings\WB\Desktop\TODO\CyberTools\CyberTools\Reports\CyberTools_March2009\isostream03.png"/>
          <p:cNvPicPr>
            <a:picLocks noChangeAspect="1" noChangeArrowheads="1"/>
          </p:cNvPicPr>
          <p:nvPr/>
        </p:nvPicPr>
        <p:blipFill>
          <a:blip r:embed="rId2" cstate="print"/>
          <a:srcRect/>
          <a:stretch>
            <a:fillRect/>
          </a:stretch>
        </p:blipFill>
        <p:spPr bwMode="auto">
          <a:xfrm>
            <a:off x="857224" y="3714752"/>
            <a:ext cx="3456000" cy="252659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5" name="Rectangle 44"/>
          <p:cNvSpPr/>
          <p:nvPr/>
        </p:nvSpPr>
        <p:spPr>
          <a:xfrm>
            <a:off x="357158" y="1785926"/>
            <a:ext cx="3870719" cy="637754"/>
          </a:xfrm>
          <a:prstGeom prst="rect">
            <a:avLst/>
          </a:prstGeom>
        </p:spPr>
        <p:txBody>
          <a:bodyPr wrap="square" lIns="82945" tIns="41473" rIns="82945" bIns="41473">
            <a:spAutoFit/>
          </a:bodyPr>
          <a:lstStyle/>
          <a:p>
            <a:pPr lvl="2"/>
            <a:r>
              <a:rPr lang="en-US" b="1" dirty="0" smtClean="0"/>
              <a:t>Seeding Streamlines from an </a:t>
            </a:r>
            <a:r>
              <a:rPr lang="en-US" b="1" dirty="0" err="1" smtClean="0"/>
              <a:t>Isosurface</a:t>
            </a:r>
            <a:endParaRPr lang="en-US" dirty="0" smtClean="0"/>
          </a:p>
        </p:txBody>
      </p:sp>
      <p:cxnSp>
        <p:nvCxnSpPr>
          <p:cNvPr id="46" name="AutoShape 22"/>
          <p:cNvCxnSpPr>
            <a:cxnSpLocks noChangeShapeType="1"/>
            <a:stCxn id="86043" idx="2"/>
            <a:endCxn id="86028" idx="0"/>
          </p:cNvCxnSpPr>
          <p:nvPr/>
        </p:nvCxnSpPr>
        <p:spPr bwMode="auto">
          <a:xfrm rot="5400000">
            <a:off x="7109550" y="4117164"/>
            <a:ext cx="443911" cy="1588"/>
          </a:xfrm>
          <a:prstGeom prst="bentConnector3">
            <a:avLst>
              <a:gd name="adj1" fmla="val 50000"/>
            </a:avLst>
          </a:prstGeom>
          <a:noFill/>
          <a:ln w="9525">
            <a:solidFill>
              <a:srgbClr val="000000"/>
            </a:solidFill>
            <a:miter lim="800000"/>
            <a:headEnd/>
            <a:tailEnd type="triangle" w="med" len="med"/>
          </a:ln>
          <a:scene3d>
            <a:camera prst="orthographicFront"/>
            <a:lightRig rig="sunset" dir="t"/>
          </a:scene3d>
          <a:sp3d contourW="12700" prstMaterial="metal">
            <a:bevelT/>
            <a:contourClr>
              <a:schemeClr val="bg1"/>
            </a:contourClr>
          </a:sp3d>
        </p:spPr>
      </p:cxn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F5 – Fiber Bundle HDF5</a:t>
            </a:r>
            <a:endParaRPr lang="en-US" dirty="0"/>
          </a:p>
        </p:txBody>
      </p:sp>
      <p:sp>
        <p:nvSpPr>
          <p:cNvPr id="6" name="Text Placeholder 5"/>
          <p:cNvSpPr>
            <a:spLocks noGrp="1"/>
          </p:cNvSpPr>
          <p:nvPr>
            <p:ph type="body" idx="1"/>
          </p:nvPr>
        </p:nvSpPr>
        <p:spPr/>
        <p:txBody>
          <a:bodyPr/>
          <a:lstStyle/>
          <a:p>
            <a:r>
              <a:rPr lang="en-US" dirty="0" smtClean="0"/>
              <a:t>F5 as file format and I/O library</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55</a:t>
            </a:fld>
            <a:endParaRPr lang="de-DE"/>
          </a:p>
        </p:txBody>
      </p:sp>
    </p:spTree>
    <p:extLst>
      <p:ext uri="{BB962C8B-B14F-4D97-AF65-F5344CB8AC3E}">
        <p14:creationId xmlns:p14="http://schemas.microsoft.com/office/powerpoint/2010/main" val="16054989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HDF = Hierarchical Data Format</a:t>
            </a:r>
            <a:endParaRPr lang="en-US" sz="4400" dirty="0"/>
          </a:p>
        </p:txBody>
      </p:sp>
      <p:sp>
        <p:nvSpPr>
          <p:cNvPr id="7" name="Subtitle 6"/>
          <p:cNvSpPr>
            <a:spLocks noGrp="1"/>
          </p:cNvSpPr>
          <p:nvPr>
            <p:ph idx="1"/>
          </p:nvPr>
        </p:nvSpPr>
        <p:spPr>
          <a:effectLst>
            <a:outerShdw blurRad="50800" dist="38100" dir="2700000" algn="tl" rotWithShape="0">
              <a:prstClr val="black">
                <a:alpha val="92000"/>
              </a:prstClr>
            </a:outerShdw>
          </a:effectLst>
          <a:scene3d>
            <a:camera prst="orthographicFront"/>
            <a:lightRig rig="threePt" dir="t"/>
          </a:scene3d>
          <a:sp3d>
            <a:bevelT/>
          </a:sp3d>
        </p:spPr>
        <p:txBody>
          <a:bodyPr>
            <a:normAutofit/>
          </a:bodyPr>
          <a:lstStyle/>
          <a:p>
            <a:pPr algn="l">
              <a:buFont typeface="Arial" pitchFamily="34" charset="0"/>
              <a:buChar char="•"/>
            </a:pPr>
            <a:r>
              <a:rPr lang="en-US" dirty="0" smtClean="0"/>
              <a:t> </a:t>
            </a:r>
            <a:r>
              <a:rPr lang="en-US" sz="2600" dirty="0" smtClean="0"/>
              <a:t>HDF5 is the second HDF format </a:t>
            </a:r>
          </a:p>
          <a:p>
            <a:pPr lvl="1">
              <a:buFont typeface="Lucida Grande"/>
              <a:buChar char="-"/>
            </a:pPr>
            <a:r>
              <a:rPr lang="en-US" sz="2400" dirty="0" smtClean="0"/>
              <a:t>Development started in 1996</a:t>
            </a:r>
          </a:p>
          <a:p>
            <a:pPr lvl="1">
              <a:buFont typeface="Lucida Grande"/>
              <a:buChar char="-"/>
            </a:pPr>
            <a:r>
              <a:rPr lang="en-US" sz="2400" dirty="0" smtClean="0"/>
              <a:t>First release was in 1998</a:t>
            </a:r>
          </a:p>
          <a:p>
            <a:pPr lvl="1">
              <a:buFont typeface="Arial" pitchFamily="34" charset="0"/>
              <a:buChar char="•"/>
            </a:pPr>
            <a:r>
              <a:rPr lang="en-US" sz="2400" b="1" dirty="0" smtClean="0">
                <a:solidFill>
                  <a:srgbClr val="3333CC"/>
                </a:solidFill>
                <a:hlinkClick r:id="rId3"/>
              </a:rPr>
              <a:t>http://www.hdfgroup.org</a:t>
            </a:r>
            <a:endParaRPr lang="en-US" sz="2400" b="1" dirty="0" smtClean="0">
              <a:solidFill>
                <a:srgbClr val="3333CC"/>
              </a:solidFill>
            </a:endParaRPr>
          </a:p>
          <a:p>
            <a:pPr algn="l">
              <a:buFont typeface="Arial" pitchFamily="34" charset="0"/>
              <a:buChar char="•"/>
            </a:pPr>
            <a:r>
              <a:rPr lang="en-US" dirty="0" smtClean="0"/>
              <a:t>Designed for HPC simulations</a:t>
            </a:r>
          </a:p>
          <a:p>
            <a:pPr algn="l">
              <a:buFont typeface="Arial" pitchFamily="34" charset="0"/>
              <a:buChar char="•"/>
            </a:pPr>
            <a:r>
              <a:rPr lang="en-US" sz="2400" dirty="0" smtClean="0"/>
              <a:t>High-performance, large data, long-term data preservation (archival), portability</a:t>
            </a:r>
          </a:p>
          <a:p>
            <a:pPr algn="l">
              <a:buFont typeface="Arial" pitchFamily="34" charset="0"/>
              <a:buChar char="•"/>
            </a:pPr>
            <a:endParaRPr lang="en-US" sz="2400" dirty="0" smtClean="0"/>
          </a:p>
          <a:p>
            <a:pPr>
              <a:buFont typeface="Arial" pitchFamily="34" charset="0"/>
              <a:buChar char="•"/>
            </a:pPr>
            <a:r>
              <a:rPr lang="en-US" sz="2400" dirty="0" smtClean="0">
                <a:solidFill>
                  <a:srgbClr val="FFC000"/>
                </a:solidFill>
              </a:rPr>
              <a:t>F5:Casting Fiber Bundle Data Model into HDF5</a:t>
            </a:r>
          </a:p>
        </p:txBody>
      </p:sp>
      <p:sp>
        <p:nvSpPr>
          <p:cNvPr id="5" name="Slide Number Placeholder 4"/>
          <p:cNvSpPr>
            <a:spLocks noGrp="1"/>
          </p:cNvSpPr>
          <p:nvPr>
            <p:ph type="sldNum" sz="quarter" idx="12"/>
          </p:nvPr>
        </p:nvSpPr>
        <p:spPr/>
        <p:txBody>
          <a:bodyPr/>
          <a:lstStyle/>
          <a:p>
            <a:fld id="{78712E1A-20E2-4E32-BE83-A1C88EC4D772}" type="slidenum">
              <a:rPr lang="en-US" smtClean="0"/>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open_box.png"/>
          <p:cNvPicPr>
            <a:picLocks noChangeAspect="1"/>
          </p:cNvPicPr>
          <p:nvPr/>
        </p:nvPicPr>
        <p:blipFill>
          <a:blip r:embed="rId3"/>
          <a:stretch>
            <a:fillRect/>
          </a:stretch>
        </p:blipFill>
        <p:spPr>
          <a:xfrm>
            <a:off x="3886200" y="2362200"/>
            <a:ext cx="3962400" cy="2813305"/>
          </a:xfrm>
          <a:prstGeom prst="rect">
            <a:avLst/>
          </a:prstGeom>
        </p:spPr>
      </p:pic>
      <p:sp>
        <p:nvSpPr>
          <p:cNvPr id="740355" name="Rectangle 3"/>
          <p:cNvSpPr>
            <a:spLocks noGrp="1" noChangeArrowheads="1"/>
          </p:cNvSpPr>
          <p:nvPr>
            <p:ph type="title"/>
          </p:nvPr>
        </p:nvSpPr>
        <p:spPr/>
        <p:txBody>
          <a:bodyPr/>
          <a:lstStyle/>
          <a:p>
            <a:pPr eaLnBrk="1" hangingPunct="1"/>
            <a:r>
              <a:rPr lang="en-US" dirty="0" smtClean="0"/>
              <a:t>HDF5 File</a:t>
            </a:r>
            <a:endParaRPr lang="en-US" dirty="0"/>
          </a:p>
        </p:txBody>
      </p:sp>
      <p:sp>
        <p:nvSpPr>
          <p:cNvPr id="23556" name="Slide Number Placeholder 4"/>
          <p:cNvSpPr>
            <a:spLocks noGrp="1"/>
          </p:cNvSpPr>
          <p:nvPr>
            <p:ph type="sldNum" sz="quarter" idx="11"/>
          </p:nvPr>
        </p:nvSpPr>
        <p:spPr>
          <a:noFill/>
        </p:spPr>
        <p:txBody>
          <a:bodyPr/>
          <a:lstStyle/>
          <a:p>
            <a:fld id="{FE13B492-FA80-6445-9952-92BA3F6421DA}" type="slidenum">
              <a:rPr lang="en-US"/>
              <a:pPr/>
              <a:t>57</a:t>
            </a:fld>
            <a:endParaRPr lang="en-US"/>
          </a:p>
        </p:txBody>
      </p:sp>
      <p:sp>
        <p:nvSpPr>
          <p:cNvPr id="740356" name="Text Box 4"/>
          <p:cNvSpPr txBox="1">
            <a:spLocks noChangeArrowheads="1"/>
          </p:cNvSpPr>
          <p:nvPr/>
        </p:nvSpPr>
        <p:spPr bwMode="auto">
          <a:xfrm>
            <a:off x="5791200" y="1828800"/>
            <a:ext cx="1657350" cy="1004887"/>
          </a:xfrm>
          <a:prstGeom prst="rect">
            <a:avLst/>
          </a:prstGeom>
          <a:solidFill>
            <a:schemeClr val="bg2"/>
          </a:solidFill>
          <a:ln w="9525">
            <a:noFill/>
            <a:miter lim="800000"/>
            <a:headEnd/>
            <a:tailEnd/>
          </a:ln>
        </p:spPr>
        <p:txBody>
          <a:bodyPr wrap="none">
            <a:prstTxWarp prst="textNoShape">
              <a:avLst/>
            </a:prstTxWarp>
            <a:spAutoFit/>
          </a:bodyPr>
          <a:lstStyle/>
          <a:p>
            <a:pPr algn="l" eaLnBrk="0" hangingPunct="0"/>
            <a:r>
              <a:rPr lang="en-US" sz="1200" b="1" dirty="0">
                <a:solidFill>
                  <a:srgbClr val="FFFF00"/>
                </a:solidFill>
                <a:effectLst/>
                <a:latin typeface="Calibri" pitchFamily="-110" charset="0"/>
                <a:ea typeface="Arial" pitchFamily="-110" charset="0"/>
              </a:rPr>
              <a:t>lat | </a:t>
            </a:r>
            <a:r>
              <a:rPr lang="en-US" sz="1200" b="1" dirty="0" err="1">
                <a:solidFill>
                  <a:srgbClr val="FFFF00"/>
                </a:solidFill>
                <a:effectLst/>
                <a:latin typeface="Calibri" pitchFamily="-110" charset="0"/>
                <a:ea typeface="Arial" pitchFamily="-110" charset="0"/>
              </a:rPr>
              <a:t>lon</a:t>
            </a:r>
            <a:r>
              <a:rPr lang="en-US" sz="1200" b="1" dirty="0">
                <a:solidFill>
                  <a:srgbClr val="FFFF00"/>
                </a:solidFill>
                <a:effectLst/>
                <a:latin typeface="Calibri" pitchFamily="-110" charset="0"/>
                <a:ea typeface="Arial" pitchFamily="-110" charset="0"/>
              </a:rPr>
              <a:t> | temp</a:t>
            </a:r>
          </a:p>
          <a:p>
            <a:pPr algn="l" eaLnBrk="0" hangingPunct="0"/>
            <a:r>
              <a:rPr lang="en-US" sz="1200" b="1" dirty="0">
                <a:solidFill>
                  <a:srgbClr val="FFFF00"/>
                </a:solidFill>
                <a:effectLst/>
                <a:latin typeface="Calibri" pitchFamily="-110" charset="0"/>
                <a:ea typeface="Arial" pitchFamily="-110" charset="0"/>
              </a:rPr>
              <a:t>----|-----|-----</a:t>
            </a:r>
          </a:p>
          <a:p>
            <a:pPr algn="l" eaLnBrk="0" hangingPunct="0"/>
            <a:r>
              <a:rPr lang="en-US" sz="1200" b="1" dirty="0">
                <a:solidFill>
                  <a:srgbClr val="FFFF00"/>
                </a:solidFill>
                <a:effectLst/>
                <a:latin typeface="Calibri" pitchFamily="-110" charset="0"/>
                <a:ea typeface="Arial" pitchFamily="-110" charset="0"/>
              </a:rPr>
              <a:t> 12 |  23 |  3.1</a:t>
            </a:r>
          </a:p>
          <a:p>
            <a:pPr algn="l" eaLnBrk="0" hangingPunct="0"/>
            <a:r>
              <a:rPr lang="en-US" sz="1200" b="1" dirty="0">
                <a:solidFill>
                  <a:srgbClr val="FFFF00"/>
                </a:solidFill>
                <a:effectLst/>
                <a:latin typeface="Calibri" pitchFamily="-110" charset="0"/>
                <a:ea typeface="Arial" pitchFamily="-110" charset="0"/>
              </a:rPr>
              <a:t> 15 |  24 |  4.2</a:t>
            </a:r>
          </a:p>
          <a:p>
            <a:pPr algn="l" eaLnBrk="0" hangingPunct="0"/>
            <a:r>
              <a:rPr lang="en-US" sz="1200" b="1" dirty="0">
                <a:solidFill>
                  <a:srgbClr val="FFFF00"/>
                </a:solidFill>
                <a:effectLst/>
                <a:latin typeface="Calibri" pitchFamily="-110" charset="0"/>
                <a:ea typeface="Arial" pitchFamily="-110" charset="0"/>
              </a:rPr>
              <a:t> 17 |  21 |  3.6</a:t>
            </a:r>
            <a:endParaRPr lang="en-US" sz="1200" b="1" dirty="0">
              <a:solidFill>
                <a:srgbClr val="FFFF00"/>
              </a:solidFill>
              <a:effectLst/>
              <a:latin typeface="Candara" pitchFamily="-110" charset="0"/>
              <a:ea typeface="Arial" pitchFamily="-110" charset="0"/>
            </a:endParaRPr>
          </a:p>
        </p:txBody>
      </p:sp>
      <p:sp>
        <p:nvSpPr>
          <p:cNvPr id="740357" name="Rectangle 5" descr="Small grid"/>
          <p:cNvSpPr>
            <a:spLocks noChangeArrowheads="1"/>
          </p:cNvSpPr>
          <p:nvPr/>
        </p:nvSpPr>
        <p:spPr bwMode="auto">
          <a:xfrm rot="-1015650">
            <a:off x="5207617" y="2019962"/>
            <a:ext cx="914400" cy="838200"/>
          </a:xfrm>
          <a:prstGeom prst="rect">
            <a:avLst/>
          </a:prstGeom>
          <a:pattFill prst="smGrid">
            <a:fgClr>
              <a:srgbClr val="CCCC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effectLst>
                <a:outerShdw blurRad="38100" dist="38100" dir="2700000" algn="tl">
                  <a:srgbClr val="DDDDDD"/>
                </a:outerShdw>
              </a:effectLst>
              <a:ea typeface="Arial" pitchFamily="-110" charset="0"/>
            </a:endParaRPr>
          </a:p>
        </p:txBody>
      </p:sp>
      <p:pic>
        <p:nvPicPr>
          <p:cNvPr id="740359" name="Picture 7"/>
          <p:cNvPicPr>
            <a:picLocks noChangeArrowheads="1"/>
          </p:cNvPicPr>
          <p:nvPr/>
        </p:nvPicPr>
        <p:blipFill>
          <a:blip r:embed="rId4"/>
          <a:srcRect/>
          <a:stretch>
            <a:fillRect/>
          </a:stretch>
        </p:blipFill>
        <p:spPr bwMode="auto">
          <a:xfrm rot="-542428">
            <a:off x="5532235" y="2459715"/>
            <a:ext cx="1295400" cy="685800"/>
          </a:xfrm>
          <a:prstGeom prst="rect">
            <a:avLst/>
          </a:prstGeom>
          <a:noFill/>
          <a:ln w="12700">
            <a:solidFill>
              <a:srgbClr val="FF6600"/>
            </a:solidFill>
            <a:miter lim="800000"/>
            <a:headEnd/>
            <a:tailEnd/>
          </a:ln>
          <a:effectLst>
            <a:outerShdw dist="107763" dir="8100000" algn="ctr" rotWithShape="0">
              <a:schemeClr val="bg2"/>
            </a:outerShdw>
          </a:effectLst>
        </p:spPr>
      </p:pic>
      <p:sp>
        <p:nvSpPr>
          <p:cNvPr id="740365" name="Text Box 13"/>
          <p:cNvSpPr txBox="1">
            <a:spLocks noChangeArrowheads="1"/>
          </p:cNvSpPr>
          <p:nvPr/>
        </p:nvSpPr>
        <p:spPr bwMode="auto">
          <a:xfrm>
            <a:off x="381000" y="2286000"/>
            <a:ext cx="3124200" cy="1292662"/>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600" dirty="0" smtClean="0">
                <a:ea typeface="Arial" pitchFamily="-110" charset="0"/>
              </a:rPr>
              <a:t>An HDF5 file is a </a:t>
            </a:r>
            <a:r>
              <a:rPr lang="en-US" sz="2600" b="1" dirty="0" smtClean="0">
                <a:ea typeface="Arial" pitchFamily="-110" charset="0"/>
              </a:rPr>
              <a:t>container</a:t>
            </a:r>
            <a:r>
              <a:rPr lang="en-US" sz="2600" dirty="0" smtClean="0">
                <a:ea typeface="Arial" pitchFamily="-110" charset="0"/>
              </a:rPr>
              <a:t> that holds data objects.</a:t>
            </a:r>
            <a:endParaRPr lang="en-US" sz="2600" dirty="0">
              <a:ea typeface="Arial" pitchFamily="-110" charset="0"/>
            </a:endParaRPr>
          </a:p>
        </p:txBody>
      </p:sp>
      <p:grpSp>
        <p:nvGrpSpPr>
          <p:cNvPr id="2" name="Group 19"/>
          <p:cNvGrpSpPr/>
          <p:nvPr/>
        </p:nvGrpSpPr>
        <p:grpSpPr>
          <a:xfrm rot="2521330">
            <a:off x="6187409" y="2421715"/>
            <a:ext cx="1191068" cy="609600"/>
            <a:chOff x="1993309" y="4800600"/>
            <a:chExt cx="1588091" cy="838200"/>
          </a:xfrm>
        </p:grpSpPr>
        <p:sp>
          <p:nvSpPr>
            <p:cNvPr id="19" name="Flowchart: Card 18"/>
            <p:cNvSpPr/>
            <p:nvPr/>
          </p:nvSpPr>
          <p:spPr bwMode="auto">
            <a:xfrm>
              <a:off x="2057400" y="4800600"/>
              <a:ext cx="1524000" cy="838200"/>
            </a:xfrm>
            <a:prstGeom prst="flowChartPunchedCard">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1993309" y="5001196"/>
              <a:ext cx="1524000" cy="564257"/>
            </a:xfrm>
            <a:prstGeom prst="rect">
              <a:avLst/>
            </a:prstGeom>
            <a:noFill/>
          </p:spPr>
          <p:txBody>
            <a:bodyPr wrap="square" rtlCol="0">
              <a:spAutoFit/>
            </a:bodyPr>
            <a:lstStyle/>
            <a:p>
              <a:r>
                <a:rPr lang="en-US" sz="600" dirty="0" smtClean="0"/>
                <a:t>Experiment Notes:</a:t>
              </a:r>
            </a:p>
            <a:p>
              <a:r>
                <a:rPr lang="en-US" sz="600" dirty="0" smtClean="0"/>
                <a:t>Serial Number: 99378920</a:t>
              </a:r>
            </a:p>
            <a:p>
              <a:r>
                <a:rPr lang="en-US" sz="600" dirty="0" smtClean="0"/>
                <a:t>Date: 3/13/09</a:t>
              </a:r>
            </a:p>
            <a:p>
              <a:r>
                <a:rPr lang="en-US" sz="600" dirty="0" smtClean="0"/>
                <a:t>Configuration: Standard 3</a:t>
              </a:r>
              <a:endParaRPr lang="en-US" sz="600" dirty="0"/>
            </a:p>
          </p:txBody>
        </p:sp>
      </p:grpSp>
      <p:sp>
        <p:nvSpPr>
          <p:cNvPr id="740358" name="Rectangle 6" descr="Small grid"/>
          <p:cNvSpPr>
            <a:spLocks noChangeArrowheads="1"/>
          </p:cNvSpPr>
          <p:nvPr/>
        </p:nvSpPr>
        <p:spPr bwMode="auto">
          <a:xfrm rot="-1687714">
            <a:off x="6122185" y="2301111"/>
            <a:ext cx="1219200" cy="739775"/>
          </a:xfrm>
          <a:prstGeom prst="rect">
            <a:avLst/>
          </a:prstGeom>
          <a:pattFill prst="smGrid">
            <a:fgClr>
              <a:srgbClr val="CCCC00"/>
            </a:fgClr>
            <a:bgClr>
              <a:srgbClr val="FFFFFF"/>
            </a:bgClr>
          </a:patt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CCCC00"/>
            </a:extrusionClr>
          </a:sp3d>
        </p:spPr>
        <p:txBody>
          <a:bodyPr wrap="none" anchor="ctr">
            <a:prstTxWarp prst="textNoShape">
              <a:avLst/>
            </a:prstTxWarp>
            <a:flatTx/>
          </a:bodyPr>
          <a:lstStyle/>
          <a:p>
            <a:endParaRPr lang="en-US">
              <a:effectLst>
                <a:outerShdw blurRad="38100" dist="38100" dir="2700000" algn="tl">
                  <a:srgbClr val="DDDDDD"/>
                </a:outerShdw>
              </a:effectLst>
              <a:ea typeface="Arial" pitchFamily="-110" charset="0"/>
            </a:endParaRPr>
          </a:p>
        </p:txBody>
      </p:sp>
      <p:pic>
        <p:nvPicPr>
          <p:cNvPr id="740360" name="Picture 8" descr="mesh"/>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rot="648316">
            <a:off x="4815488" y="2128318"/>
            <a:ext cx="1676400" cy="1130300"/>
          </a:xfrm>
          <a:prstGeom prst="rect">
            <a:avLst/>
          </a:prstGeom>
          <a:noFill/>
          <a:ln w="9525">
            <a:noFill/>
            <a:miter lim="800000"/>
            <a:headEnd/>
            <a:tailEnd/>
          </a:ln>
        </p:spPr>
      </p:pic>
      <p:pic>
        <p:nvPicPr>
          <p:cNvPr id="740364" name="Picture 12"/>
          <p:cNvPicPr>
            <a:picLocks noChangeArrowheads="1"/>
          </p:cNvPicPr>
          <p:nvPr/>
        </p:nvPicPr>
        <p:blipFill>
          <a:blip r:embed="rId6"/>
          <a:srcRect/>
          <a:stretch>
            <a:fillRect/>
          </a:stretch>
        </p:blipFill>
        <p:spPr bwMode="auto">
          <a:xfrm rot="16695639">
            <a:off x="5896607" y="2395817"/>
            <a:ext cx="1086607" cy="999270"/>
          </a:xfrm>
          <a:prstGeom prst="rect">
            <a:avLst/>
          </a:prstGeom>
          <a:noFill/>
          <a:ln w="12700">
            <a:noFill/>
            <a:miter lim="800000"/>
            <a:headEnd/>
            <a:tailEnd/>
          </a:ln>
          <a:effectLst>
            <a:outerShdw dist="107763" dir="81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036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500"/>
                            </p:stCondLst>
                            <p:childTnLst>
                              <p:par>
                                <p:cTn id="11" presetID="2" presetClass="entr" presetSubtype="1" fill="hold" grpId="0" nodeType="afterEffect">
                                  <p:stCondLst>
                                    <p:cond delay="500"/>
                                  </p:stCondLst>
                                  <p:childTnLst>
                                    <p:set>
                                      <p:cBhvr>
                                        <p:cTn id="12" dur="1" fill="hold">
                                          <p:stCondLst>
                                            <p:cond delay="0"/>
                                          </p:stCondLst>
                                        </p:cTn>
                                        <p:tgtEl>
                                          <p:spTgt spid="740356"/>
                                        </p:tgtEl>
                                        <p:attrNameLst>
                                          <p:attrName>style.visibility</p:attrName>
                                        </p:attrNameLst>
                                      </p:cBhvr>
                                      <p:to>
                                        <p:strVal val="visible"/>
                                      </p:to>
                                    </p:set>
                                    <p:anim calcmode="lin" valueType="num">
                                      <p:cBhvr additive="base">
                                        <p:cTn id="13" dur="500" fill="hold"/>
                                        <p:tgtEl>
                                          <p:spTgt spid="740356"/>
                                        </p:tgtEl>
                                        <p:attrNameLst>
                                          <p:attrName>ppt_x</p:attrName>
                                        </p:attrNameLst>
                                      </p:cBhvr>
                                      <p:tavLst>
                                        <p:tav tm="0">
                                          <p:val>
                                            <p:strVal val="#ppt_x"/>
                                          </p:val>
                                        </p:tav>
                                        <p:tav tm="100000">
                                          <p:val>
                                            <p:strVal val="#ppt_x"/>
                                          </p:val>
                                        </p:tav>
                                      </p:tavLst>
                                    </p:anim>
                                    <p:anim calcmode="lin" valueType="num">
                                      <p:cBhvr additive="base">
                                        <p:cTn id="14" dur="500" fill="hold"/>
                                        <p:tgtEl>
                                          <p:spTgt spid="74035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9" fill="hold" grpId="0" nodeType="afterEffect">
                                  <p:stCondLst>
                                    <p:cond delay="500"/>
                                  </p:stCondLst>
                                  <p:childTnLst>
                                    <p:set>
                                      <p:cBhvr>
                                        <p:cTn id="17" dur="1" fill="hold">
                                          <p:stCondLst>
                                            <p:cond delay="0"/>
                                          </p:stCondLst>
                                        </p:cTn>
                                        <p:tgtEl>
                                          <p:spTgt spid="740357"/>
                                        </p:tgtEl>
                                        <p:attrNameLst>
                                          <p:attrName>style.visibility</p:attrName>
                                        </p:attrNameLst>
                                      </p:cBhvr>
                                      <p:to>
                                        <p:strVal val="visible"/>
                                      </p:to>
                                    </p:set>
                                    <p:anim calcmode="lin" valueType="num">
                                      <p:cBhvr additive="base">
                                        <p:cTn id="18" dur="500" fill="hold"/>
                                        <p:tgtEl>
                                          <p:spTgt spid="740357"/>
                                        </p:tgtEl>
                                        <p:attrNameLst>
                                          <p:attrName>ppt_x</p:attrName>
                                        </p:attrNameLst>
                                      </p:cBhvr>
                                      <p:tavLst>
                                        <p:tav tm="0">
                                          <p:val>
                                            <p:strVal val="0-#ppt_w/2"/>
                                          </p:val>
                                        </p:tav>
                                        <p:tav tm="100000">
                                          <p:val>
                                            <p:strVal val="#ppt_x"/>
                                          </p:val>
                                        </p:tav>
                                      </p:tavLst>
                                    </p:anim>
                                    <p:anim calcmode="lin" valueType="num">
                                      <p:cBhvr additive="base">
                                        <p:cTn id="19" dur="500" fill="hold"/>
                                        <p:tgtEl>
                                          <p:spTgt spid="740357"/>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3" fill="hold" nodeType="afterEffect">
                                  <p:stCondLst>
                                    <p:cond delay="0"/>
                                  </p:stCondLst>
                                  <p:childTnLst>
                                    <p:set>
                                      <p:cBhvr>
                                        <p:cTn id="22" dur="1" fill="hold">
                                          <p:stCondLst>
                                            <p:cond delay="0"/>
                                          </p:stCondLst>
                                        </p:cTn>
                                        <p:tgtEl>
                                          <p:spTgt spid="740359"/>
                                        </p:tgtEl>
                                        <p:attrNameLst>
                                          <p:attrName>style.visibility</p:attrName>
                                        </p:attrNameLst>
                                      </p:cBhvr>
                                      <p:to>
                                        <p:strVal val="visible"/>
                                      </p:to>
                                    </p:set>
                                    <p:anim calcmode="lin" valueType="num">
                                      <p:cBhvr additive="base">
                                        <p:cTn id="23" dur="500" fill="hold"/>
                                        <p:tgtEl>
                                          <p:spTgt spid="740359"/>
                                        </p:tgtEl>
                                        <p:attrNameLst>
                                          <p:attrName>ppt_x</p:attrName>
                                        </p:attrNameLst>
                                      </p:cBhvr>
                                      <p:tavLst>
                                        <p:tav tm="0">
                                          <p:val>
                                            <p:strVal val="1+#ppt_w/2"/>
                                          </p:val>
                                        </p:tav>
                                        <p:tav tm="100000">
                                          <p:val>
                                            <p:strVal val="#ppt_x"/>
                                          </p:val>
                                        </p:tav>
                                      </p:tavLst>
                                    </p:anim>
                                    <p:anim calcmode="lin" valueType="num">
                                      <p:cBhvr additive="base">
                                        <p:cTn id="24" dur="500" fill="hold"/>
                                        <p:tgtEl>
                                          <p:spTgt spid="740359"/>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2" presetClass="entr" presetSubtype="1" fill="hold" grpId="0" nodeType="afterEffect">
                                  <p:stCondLst>
                                    <p:cond delay="500"/>
                                  </p:stCondLst>
                                  <p:childTnLst>
                                    <p:set>
                                      <p:cBhvr>
                                        <p:cTn id="32" dur="1" fill="hold">
                                          <p:stCondLst>
                                            <p:cond delay="0"/>
                                          </p:stCondLst>
                                        </p:cTn>
                                        <p:tgtEl>
                                          <p:spTgt spid="740358"/>
                                        </p:tgtEl>
                                        <p:attrNameLst>
                                          <p:attrName>style.visibility</p:attrName>
                                        </p:attrNameLst>
                                      </p:cBhvr>
                                      <p:to>
                                        <p:strVal val="visible"/>
                                      </p:to>
                                    </p:set>
                                    <p:anim calcmode="lin" valueType="num">
                                      <p:cBhvr additive="base">
                                        <p:cTn id="33" dur="500" fill="hold"/>
                                        <p:tgtEl>
                                          <p:spTgt spid="740358"/>
                                        </p:tgtEl>
                                        <p:attrNameLst>
                                          <p:attrName>ppt_x</p:attrName>
                                        </p:attrNameLst>
                                      </p:cBhvr>
                                      <p:tavLst>
                                        <p:tav tm="0">
                                          <p:val>
                                            <p:strVal val="#ppt_x"/>
                                          </p:val>
                                        </p:tav>
                                        <p:tav tm="100000">
                                          <p:val>
                                            <p:strVal val="#ppt_x"/>
                                          </p:val>
                                        </p:tav>
                                      </p:tavLst>
                                    </p:anim>
                                    <p:anim calcmode="lin" valueType="num">
                                      <p:cBhvr additive="base">
                                        <p:cTn id="34" dur="500" fill="hold"/>
                                        <p:tgtEl>
                                          <p:spTgt spid="740358"/>
                                        </p:tgtEl>
                                        <p:attrNameLst>
                                          <p:attrName>ppt_y</p:attrName>
                                        </p:attrNameLst>
                                      </p:cBhvr>
                                      <p:tavLst>
                                        <p:tav tm="0">
                                          <p:val>
                                            <p:strVal val="0-#ppt_h/2"/>
                                          </p:val>
                                        </p:tav>
                                        <p:tav tm="100000">
                                          <p:val>
                                            <p:strVal val="#ppt_y"/>
                                          </p:val>
                                        </p:tav>
                                      </p:tavLst>
                                    </p:anim>
                                  </p:childTnLst>
                                </p:cTn>
                              </p:par>
                            </p:childTnLst>
                          </p:cTn>
                        </p:par>
                        <p:par>
                          <p:cTn id="35" fill="hold">
                            <p:stCondLst>
                              <p:cond delay="4500"/>
                            </p:stCondLst>
                            <p:childTnLst>
                              <p:par>
                                <p:cTn id="36" presetID="2" presetClass="entr" presetSubtype="3" fill="hold" nodeType="afterEffect">
                                  <p:stCondLst>
                                    <p:cond delay="500"/>
                                  </p:stCondLst>
                                  <p:childTnLst>
                                    <p:set>
                                      <p:cBhvr>
                                        <p:cTn id="37" dur="1" fill="hold">
                                          <p:stCondLst>
                                            <p:cond delay="0"/>
                                          </p:stCondLst>
                                        </p:cTn>
                                        <p:tgtEl>
                                          <p:spTgt spid="740360"/>
                                        </p:tgtEl>
                                        <p:attrNameLst>
                                          <p:attrName>style.visibility</p:attrName>
                                        </p:attrNameLst>
                                      </p:cBhvr>
                                      <p:to>
                                        <p:strVal val="visible"/>
                                      </p:to>
                                    </p:set>
                                    <p:anim calcmode="lin" valueType="num">
                                      <p:cBhvr additive="base">
                                        <p:cTn id="38" dur="500" fill="hold"/>
                                        <p:tgtEl>
                                          <p:spTgt spid="740360"/>
                                        </p:tgtEl>
                                        <p:attrNameLst>
                                          <p:attrName>ppt_x</p:attrName>
                                        </p:attrNameLst>
                                      </p:cBhvr>
                                      <p:tavLst>
                                        <p:tav tm="0">
                                          <p:val>
                                            <p:strVal val="1+#ppt_w/2"/>
                                          </p:val>
                                        </p:tav>
                                        <p:tav tm="100000">
                                          <p:val>
                                            <p:strVal val="#ppt_x"/>
                                          </p:val>
                                        </p:tav>
                                      </p:tavLst>
                                    </p:anim>
                                    <p:anim calcmode="lin" valueType="num">
                                      <p:cBhvr additive="base">
                                        <p:cTn id="39" dur="500" fill="hold"/>
                                        <p:tgtEl>
                                          <p:spTgt spid="740360"/>
                                        </p:tgtEl>
                                        <p:attrNameLst>
                                          <p:attrName>ppt_y</p:attrName>
                                        </p:attrNameLst>
                                      </p:cBhvr>
                                      <p:tavLst>
                                        <p:tav tm="0">
                                          <p:val>
                                            <p:strVal val="0-#ppt_h/2"/>
                                          </p:val>
                                        </p:tav>
                                        <p:tav tm="100000">
                                          <p:val>
                                            <p:strVal val="#ppt_y"/>
                                          </p:val>
                                        </p:tav>
                                      </p:tavLst>
                                    </p:anim>
                                  </p:childTnLst>
                                </p:cTn>
                              </p:par>
                            </p:childTnLst>
                          </p:cTn>
                        </p:par>
                        <p:par>
                          <p:cTn id="40" fill="hold">
                            <p:stCondLst>
                              <p:cond delay="5500"/>
                            </p:stCondLst>
                            <p:childTnLst>
                              <p:par>
                                <p:cTn id="41" presetID="2" presetClass="entr" presetSubtype="9" fill="hold" nodeType="afterEffect">
                                  <p:stCondLst>
                                    <p:cond delay="500"/>
                                  </p:stCondLst>
                                  <p:childTnLst>
                                    <p:set>
                                      <p:cBhvr>
                                        <p:cTn id="42" dur="1" fill="hold">
                                          <p:stCondLst>
                                            <p:cond delay="0"/>
                                          </p:stCondLst>
                                        </p:cTn>
                                        <p:tgtEl>
                                          <p:spTgt spid="740364"/>
                                        </p:tgtEl>
                                        <p:attrNameLst>
                                          <p:attrName>style.visibility</p:attrName>
                                        </p:attrNameLst>
                                      </p:cBhvr>
                                      <p:to>
                                        <p:strVal val="visible"/>
                                      </p:to>
                                    </p:set>
                                    <p:anim calcmode="lin" valueType="num">
                                      <p:cBhvr additive="base">
                                        <p:cTn id="43" dur="500" fill="hold"/>
                                        <p:tgtEl>
                                          <p:spTgt spid="740364"/>
                                        </p:tgtEl>
                                        <p:attrNameLst>
                                          <p:attrName>ppt_x</p:attrName>
                                        </p:attrNameLst>
                                      </p:cBhvr>
                                      <p:tavLst>
                                        <p:tav tm="0">
                                          <p:val>
                                            <p:strVal val="0-#ppt_w/2"/>
                                          </p:val>
                                        </p:tav>
                                        <p:tav tm="100000">
                                          <p:val>
                                            <p:strVal val="#ppt_x"/>
                                          </p:val>
                                        </p:tav>
                                      </p:tavLst>
                                    </p:anim>
                                    <p:anim calcmode="lin" valueType="num">
                                      <p:cBhvr additive="base">
                                        <p:cTn id="44" dur="500" fill="hold"/>
                                        <p:tgtEl>
                                          <p:spTgt spid="7403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6" grpId="0" animBg="1"/>
      <p:bldP spid="740357" grpId="0" animBg="1"/>
      <p:bldP spid="740365" grpId="0"/>
      <p:bldP spid="74035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3"/>
          <p:cNvSpPr>
            <a:spLocks noGrp="1"/>
          </p:cNvSpPr>
          <p:nvPr>
            <p:ph type="ftr" sz="quarter" idx="11"/>
          </p:nvPr>
        </p:nvSpPr>
        <p:spPr>
          <a:noFill/>
        </p:spPr>
        <p:txBody>
          <a:bodyPr/>
          <a:lstStyle/>
          <a:p>
            <a:r>
              <a:rPr lang="en-US" smtClean="0"/>
              <a:t>CSC 7700: Scientific Computing: Module D SciViz</a:t>
            </a:r>
          </a:p>
        </p:txBody>
      </p:sp>
      <p:sp>
        <p:nvSpPr>
          <p:cNvPr id="26628" name="Slide Number Placeholder 4"/>
          <p:cNvSpPr>
            <a:spLocks noGrp="1"/>
          </p:cNvSpPr>
          <p:nvPr>
            <p:ph type="sldNum" sz="quarter" idx="12"/>
          </p:nvPr>
        </p:nvSpPr>
        <p:spPr>
          <a:noFill/>
        </p:spPr>
        <p:txBody>
          <a:bodyPr/>
          <a:lstStyle/>
          <a:p>
            <a:fld id="{5D8C0CDC-98CC-4833-AA0D-2674BD5C4B97}" type="slidenum">
              <a:rPr lang="en-US" smtClean="0"/>
              <a:pPr/>
              <a:t>58</a:t>
            </a:fld>
            <a:endParaRPr lang="en-US" smtClean="0"/>
          </a:p>
        </p:txBody>
      </p:sp>
      <p:sp>
        <p:nvSpPr>
          <p:cNvPr id="204802" name="Freeform 2"/>
          <p:cNvSpPr>
            <a:spLocks/>
          </p:cNvSpPr>
          <p:nvPr/>
        </p:nvSpPr>
        <p:spPr bwMode="auto">
          <a:xfrm>
            <a:off x="149225" y="1371600"/>
            <a:ext cx="8842375" cy="4800600"/>
          </a:xfrm>
          <a:custGeom>
            <a:avLst/>
            <a:gdLst/>
            <a:ahLst/>
            <a:cxnLst>
              <a:cxn ang="0">
                <a:pos x="1028" y="199"/>
              </a:cxn>
              <a:cxn ang="0">
                <a:pos x="911" y="277"/>
              </a:cxn>
              <a:cxn ang="0">
                <a:pos x="818" y="355"/>
              </a:cxn>
              <a:cxn ang="0">
                <a:pos x="654" y="456"/>
              </a:cxn>
              <a:cxn ang="0">
                <a:pos x="522" y="566"/>
              </a:cxn>
              <a:cxn ang="0">
                <a:pos x="444" y="620"/>
              </a:cxn>
              <a:cxn ang="0">
                <a:pos x="311" y="721"/>
              </a:cxn>
              <a:cxn ang="0">
                <a:pos x="194" y="807"/>
              </a:cxn>
              <a:cxn ang="0">
                <a:pos x="101" y="901"/>
              </a:cxn>
              <a:cxn ang="0">
                <a:pos x="0" y="1033"/>
              </a:cxn>
              <a:cxn ang="0">
                <a:pos x="50" y="2112"/>
              </a:cxn>
              <a:cxn ang="0">
                <a:pos x="654" y="2779"/>
              </a:cxn>
              <a:cxn ang="0">
                <a:pos x="2594" y="3024"/>
              </a:cxn>
              <a:cxn ang="0">
                <a:pos x="4322" y="2976"/>
              </a:cxn>
              <a:cxn ang="0">
                <a:pos x="5282" y="2640"/>
              </a:cxn>
              <a:cxn ang="0">
                <a:pos x="5570" y="1920"/>
              </a:cxn>
              <a:cxn ang="0">
                <a:pos x="5522" y="960"/>
              </a:cxn>
              <a:cxn ang="0">
                <a:pos x="4658" y="336"/>
              </a:cxn>
              <a:cxn ang="0">
                <a:pos x="3986" y="48"/>
              </a:cxn>
              <a:cxn ang="0">
                <a:pos x="2882" y="0"/>
              </a:cxn>
              <a:cxn ang="0">
                <a:pos x="1874" y="48"/>
              </a:cxn>
              <a:cxn ang="0">
                <a:pos x="1028" y="199"/>
              </a:cxn>
            </a:cxnLst>
            <a:rect l="0" t="0" r="r" b="b"/>
            <a:pathLst>
              <a:path w="5570" h="3024">
                <a:moveTo>
                  <a:pt x="1028" y="199"/>
                </a:moveTo>
                <a:cubicBezTo>
                  <a:pt x="990" y="225"/>
                  <a:pt x="947" y="248"/>
                  <a:pt x="911" y="277"/>
                </a:cubicBezTo>
                <a:cubicBezTo>
                  <a:pt x="880" y="303"/>
                  <a:pt x="850" y="330"/>
                  <a:pt x="818" y="355"/>
                </a:cubicBezTo>
                <a:cubicBezTo>
                  <a:pt x="766" y="395"/>
                  <a:pt x="708" y="420"/>
                  <a:pt x="654" y="456"/>
                </a:cubicBezTo>
                <a:cubicBezTo>
                  <a:pt x="607" y="488"/>
                  <a:pt x="567" y="531"/>
                  <a:pt x="522" y="566"/>
                </a:cubicBezTo>
                <a:cubicBezTo>
                  <a:pt x="497" y="586"/>
                  <a:pt x="469" y="600"/>
                  <a:pt x="444" y="620"/>
                </a:cubicBezTo>
                <a:cubicBezTo>
                  <a:pt x="400" y="655"/>
                  <a:pt x="354" y="686"/>
                  <a:pt x="311" y="721"/>
                </a:cubicBezTo>
                <a:cubicBezTo>
                  <a:pt x="276" y="750"/>
                  <a:pt x="238" y="792"/>
                  <a:pt x="194" y="807"/>
                </a:cubicBezTo>
                <a:cubicBezTo>
                  <a:pt x="170" y="843"/>
                  <a:pt x="132" y="870"/>
                  <a:pt x="101" y="901"/>
                </a:cubicBezTo>
                <a:cubicBezTo>
                  <a:pt x="62" y="940"/>
                  <a:pt x="39" y="994"/>
                  <a:pt x="0" y="1033"/>
                </a:cubicBezTo>
                <a:lnTo>
                  <a:pt x="50" y="2112"/>
                </a:lnTo>
                <a:lnTo>
                  <a:pt x="654" y="2779"/>
                </a:lnTo>
                <a:lnTo>
                  <a:pt x="2594" y="3024"/>
                </a:lnTo>
                <a:lnTo>
                  <a:pt x="4322" y="2976"/>
                </a:lnTo>
                <a:lnTo>
                  <a:pt x="5282" y="2640"/>
                </a:lnTo>
                <a:lnTo>
                  <a:pt x="5570" y="1920"/>
                </a:lnTo>
                <a:lnTo>
                  <a:pt x="5522" y="960"/>
                </a:lnTo>
                <a:lnTo>
                  <a:pt x="4658" y="336"/>
                </a:lnTo>
                <a:lnTo>
                  <a:pt x="3986" y="48"/>
                </a:lnTo>
                <a:lnTo>
                  <a:pt x="2882" y="0"/>
                </a:lnTo>
                <a:lnTo>
                  <a:pt x="1874" y="48"/>
                </a:lnTo>
                <a:lnTo>
                  <a:pt x="1028" y="199"/>
                </a:lnTo>
                <a:close/>
              </a:path>
            </a:pathLst>
          </a:custGeom>
          <a:noFill/>
          <a:ln w="38100" cmpd="sng">
            <a:solidFill>
              <a:schemeClr val="bg1"/>
            </a:solidFill>
            <a:round/>
            <a:headEnd/>
            <a:tailEnd/>
          </a:ln>
          <a:effectLst>
            <a:prstShdw prst="shdw17" dist="17961" dir="2700000">
              <a:schemeClr val="bg1">
                <a:gamma/>
                <a:shade val="60000"/>
                <a:invGamma/>
                <a:alpha val="74998"/>
              </a:schemeClr>
            </a:prstShdw>
          </a:effectLst>
        </p:spPr>
        <p:txBody>
          <a:bodyPr wrap="none" anchor="ctr"/>
          <a:lstStyle/>
          <a:p>
            <a:pPr>
              <a:defRPr/>
            </a:pPr>
            <a:endParaRPr lang="en-US"/>
          </a:p>
        </p:txBody>
      </p:sp>
      <p:sp>
        <p:nvSpPr>
          <p:cNvPr id="26630" name="Rectangle 3"/>
          <p:cNvSpPr>
            <a:spLocks noGrp="1" noChangeArrowheads="1"/>
          </p:cNvSpPr>
          <p:nvPr>
            <p:ph type="title"/>
          </p:nvPr>
        </p:nvSpPr>
        <p:spPr/>
        <p:txBody>
          <a:bodyPr/>
          <a:lstStyle/>
          <a:p>
            <a:r>
              <a:rPr lang="en-US" smtClean="0"/>
              <a:t>Structures to organize objects</a:t>
            </a:r>
          </a:p>
        </p:txBody>
      </p:sp>
      <p:grpSp>
        <p:nvGrpSpPr>
          <p:cNvPr id="2" name="Group 4"/>
          <p:cNvGrpSpPr>
            <a:grpSpLocks/>
          </p:cNvGrpSpPr>
          <p:nvPr/>
        </p:nvGrpSpPr>
        <p:grpSpPr bwMode="auto">
          <a:xfrm>
            <a:off x="2895600" y="4433888"/>
            <a:ext cx="1219200" cy="366712"/>
            <a:chOff x="1584" y="3033"/>
            <a:chExt cx="768" cy="231"/>
          </a:xfrm>
        </p:grpSpPr>
        <p:pic>
          <p:nvPicPr>
            <p:cNvPr id="26669" name="Picture 5"/>
            <p:cNvPicPr>
              <a:picLocks noChangeArrowheads="1"/>
            </p:cNvPicPr>
            <p:nvPr/>
          </p:nvPicPr>
          <p:blipFill>
            <a:blip r:embed="rId3" cstate="print"/>
            <a:srcRect/>
            <a:stretch>
              <a:fillRect/>
            </a:stretch>
          </p:blipFill>
          <p:spPr bwMode="auto">
            <a:xfrm>
              <a:off x="1584" y="3072"/>
              <a:ext cx="768" cy="177"/>
            </a:xfrm>
            <a:prstGeom prst="rect">
              <a:avLst/>
            </a:prstGeom>
            <a:noFill/>
            <a:ln w="12700">
              <a:solidFill>
                <a:srgbClr val="FF6600"/>
              </a:solidFill>
              <a:miter lim="800000"/>
              <a:headEnd/>
              <a:tailEnd/>
            </a:ln>
          </p:spPr>
        </p:pic>
        <p:sp>
          <p:nvSpPr>
            <p:cNvPr id="204806" name="Text Box 6"/>
            <p:cNvSpPr txBox="1">
              <a:spLocks noChangeArrowheads="1"/>
            </p:cNvSpPr>
            <p:nvPr/>
          </p:nvSpPr>
          <p:spPr bwMode="auto">
            <a:xfrm>
              <a:off x="1584" y="3033"/>
              <a:ext cx="768" cy="231"/>
            </a:xfrm>
            <a:prstGeom prst="rect">
              <a:avLst/>
            </a:prstGeom>
            <a:noFill/>
            <a:ln w="9525">
              <a:noFill/>
              <a:miter lim="800000"/>
              <a:headEnd/>
              <a:tailEnd/>
            </a:ln>
            <a:effectLst/>
          </p:spPr>
          <p:txBody>
            <a:bodyPr>
              <a:spAutoFit/>
            </a:bodyPr>
            <a:lstStyle/>
            <a:p>
              <a:pPr eaLnBrk="0" hangingPunct="0">
                <a:spcBef>
                  <a:spcPct val="50000"/>
                </a:spcBef>
                <a:defRPr/>
              </a:pPr>
              <a:r>
                <a:rPr lang="en-US" sz="1800">
                  <a:solidFill>
                    <a:schemeClr val="bg1"/>
                  </a:solidFill>
                  <a:effectLst>
                    <a:outerShdw blurRad="38100" dist="38100" dir="2700000" algn="tl">
                      <a:srgbClr val="C0C0C0"/>
                    </a:outerShdw>
                  </a:effectLst>
                  <a:latin typeface="Candara" charset="0"/>
                </a:rPr>
                <a:t>palette</a:t>
              </a:r>
            </a:p>
          </p:txBody>
        </p:sp>
      </p:grpSp>
      <p:grpSp>
        <p:nvGrpSpPr>
          <p:cNvPr id="3" name="Group 7"/>
          <p:cNvGrpSpPr>
            <a:grpSpLocks/>
          </p:cNvGrpSpPr>
          <p:nvPr/>
        </p:nvGrpSpPr>
        <p:grpSpPr bwMode="auto">
          <a:xfrm>
            <a:off x="1054100" y="4281488"/>
            <a:ext cx="1841500" cy="1114425"/>
            <a:chOff x="664" y="2697"/>
            <a:chExt cx="1160" cy="702"/>
          </a:xfrm>
        </p:grpSpPr>
        <p:pic>
          <p:nvPicPr>
            <p:cNvPr id="204808" name="Picture 8"/>
            <p:cNvPicPr>
              <a:picLocks noChangeArrowheads="1"/>
            </p:cNvPicPr>
            <p:nvPr/>
          </p:nvPicPr>
          <p:blipFill>
            <a:blip r:embed="rId4" cstate="print"/>
            <a:srcRect/>
            <a:stretch>
              <a:fillRect/>
            </a:stretch>
          </p:blipFill>
          <p:spPr bwMode="auto">
            <a:xfrm>
              <a:off x="720" y="2697"/>
              <a:ext cx="816" cy="432"/>
            </a:xfrm>
            <a:prstGeom prst="rect">
              <a:avLst/>
            </a:prstGeom>
            <a:noFill/>
            <a:ln w="12700">
              <a:solidFill>
                <a:srgbClr val="FF6600"/>
              </a:solidFill>
              <a:miter lim="800000"/>
              <a:headEnd/>
              <a:tailEnd/>
            </a:ln>
            <a:effectLst>
              <a:outerShdw blurRad="63500" dist="107763" dir="8100000" algn="ctr" rotWithShape="0">
                <a:schemeClr val="bg2">
                  <a:alpha val="74998"/>
                </a:schemeClr>
              </a:outerShdw>
            </a:effectLst>
          </p:spPr>
        </p:pic>
        <p:sp>
          <p:nvSpPr>
            <p:cNvPr id="204809" name="Text Box 9"/>
            <p:cNvSpPr txBox="1">
              <a:spLocks noChangeArrowheads="1"/>
            </p:cNvSpPr>
            <p:nvPr/>
          </p:nvSpPr>
          <p:spPr bwMode="auto">
            <a:xfrm>
              <a:off x="664" y="3168"/>
              <a:ext cx="872" cy="231"/>
            </a:xfrm>
            <a:prstGeom prst="rect">
              <a:avLst/>
            </a:prstGeom>
            <a:noFill/>
            <a:ln w="9525">
              <a:noFill/>
              <a:miter lim="800000"/>
              <a:headEnd/>
              <a:tailEnd/>
            </a:ln>
            <a:effectLst/>
          </p:spPr>
          <p:txBody>
            <a:bodyPr wrap="none">
              <a:spAutoFit/>
            </a:bodyPr>
            <a:lstStyle/>
            <a:p>
              <a:pPr eaLnBrk="0" hangingPunct="0">
                <a:defRPr/>
              </a:pPr>
              <a:r>
                <a:rPr lang="en-US" sz="1800">
                  <a:solidFill>
                    <a:srgbClr val="333399"/>
                  </a:solidFill>
                  <a:effectLst>
                    <a:outerShdw blurRad="38100" dist="38100" dir="2700000" algn="tl">
                      <a:srgbClr val="C0C0C0"/>
                    </a:outerShdw>
                  </a:effectLst>
                  <a:latin typeface="Candara" charset="0"/>
                </a:rPr>
                <a:t>Raster image</a:t>
              </a:r>
            </a:p>
          </p:txBody>
        </p:sp>
        <p:sp>
          <p:nvSpPr>
            <p:cNvPr id="26668" name="Line 10"/>
            <p:cNvSpPr>
              <a:spLocks noChangeShapeType="1"/>
            </p:cNvSpPr>
            <p:nvPr/>
          </p:nvSpPr>
          <p:spPr bwMode="auto">
            <a:xfrm rot="16200000" flipH="1">
              <a:off x="1704" y="2817"/>
              <a:ext cx="0" cy="240"/>
            </a:xfrm>
            <a:prstGeom prst="line">
              <a:avLst/>
            </a:prstGeom>
            <a:noFill/>
            <a:ln w="28575">
              <a:solidFill>
                <a:schemeClr val="tx1"/>
              </a:solidFill>
              <a:prstDash val="sysDot"/>
              <a:round/>
              <a:headEnd/>
              <a:tailEnd type="arrow" w="med" len="med"/>
            </a:ln>
          </p:spPr>
          <p:txBody>
            <a:bodyPr wrap="none" anchor="ctr"/>
            <a:lstStyle/>
            <a:p>
              <a:endParaRPr lang="en-US"/>
            </a:p>
          </p:txBody>
        </p:sp>
      </p:grpSp>
      <p:grpSp>
        <p:nvGrpSpPr>
          <p:cNvPr id="4" name="Group 11"/>
          <p:cNvGrpSpPr>
            <a:grpSpLocks/>
          </p:cNvGrpSpPr>
          <p:nvPr/>
        </p:nvGrpSpPr>
        <p:grpSpPr bwMode="auto">
          <a:xfrm>
            <a:off x="180975" y="2667000"/>
            <a:ext cx="1495425" cy="1382713"/>
            <a:chOff x="114" y="1680"/>
            <a:chExt cx="942" cy="871"/>
          </a:xfrm>
        </p:grpSpPr>
        <p:sp>
          <p:nvSpPr>
            <p:cNvPr id="26662" name="Rectangle 12"/>
            <p:cNvSpPr>
              <a:spLocks noChangeArrowheads="1"/>
            </p:cNvSpPr>
            <p:nvPr/>
          </p:nvSpPr>
          <p:spPr bwMode="auto">
            <a:xfrm>
              <a:off x="114" y="2256"/>
              <a:ext cx="481" cy="295"/>
            </a:xfrm>
            <a:prstGeom prst="rect">
              <a:avLst/>
            </a:prstGeom>
            <a:noFill/>
            <a:ln w="9525">
              <a:noFill/>
              <a:miter lim="800000"/>
              <a:headEnd/>
              <a:tailEnd/>
            </a:ln>
          </p:spPr>
          <p:txBody>
            <a:bodyPr wrap="none">
              <a:spAutoFit/>
            </a:bodyPr>
            <a:lstStyle/>
            <a:p>
              <a:pPr indent="455613" eaLnBrk="0" hangingPunct="0">
                <a:lnSpc>
                  <a:spcPct val="88000"/>
                </a:lnSpc>
                <a:spcBef>
                  <a:spcPct val="42000"/>
                </a:spcBef>
                <a:buClr>
                  <a:srgbClr val="712000"/>
                </a:buClr>
                <a:buFontTx/>
                <a:buChar char="•"/>
              </a:pPr>
              <a:endParaRPr lang="en-US" sz="2800">
                <a:solidFill>
                  <a:srgbClr val="333399"/>
                </a:solidFill>
                <a:latin typeface="Candara" charset="0"/>
              </a:endParaRPr>
            </a:p>
          </p:txBody>
        </p:sp>
        <p:grpSp>
          <p:nvGrpSpPr>
            <p:cNvPr id="26663" name="Group 13"/>
            <p:cNvGrpSpPr>
              <a:grpSpLocks/>
            </p:cNvGrpSpPr>
            <p:nvPr/>
          </p:nvGrpSpPr>
          <p:grpSpPr bwMode="auto">
            <a:xfrm>
              <a:off x="288" y="1680"/>
              <a:ext cx="768" cy="720"/>
              <a:chOff x="96" y="1872"/>
              <a:chExt cx="864" cy="816"/>
            </a:xfrm>
          </p:grpSpPr>
          <p:sp>
            <p:nvSpPr>
              <p:cNvPr id="204814" name="Text Box 14"/>
              <p:cNvSpPr txBox="1">
                <a:spLocks noChangeArrowheads="1"/>
              </p:cNvSpPr>
              <p:nvPr/>
            </p:nvSpPr>
            <p:spPr bwMode="auto">
              <a:xfrm>
                <a:off x="96" y="1872"/>
                <a:ext cx="768" cy="262"/>
              </a:xfrm>
              <a:prstGeom prst="rect">
                <a:avLst/>
              </a:prstGeom>
              <a:noFill/>
              <a:ln w="9525">
                <a:noFill/>
                <a:miter lim="800000"/>
                <a:headEnd/>
                <a:tailEnd/>
              </a:ln>
              <a:effectLst/>
            </p:spPr>
            <p:txBody>
              <a:bodyPr>
                <a:spAutoFit/>
              </a:bodyPr>
              <a:lstStyle/>
              <a:p>
                <a:pPr eaLnBrk="0" hangingPunct="0">
                  <a:spcBef>
                    <a:spcPct val="50000"/>
                  </a:spcBef>
                  <a:defRPr/>
                </a:pPr>
                <a:r>
                  <a:rPr lang="en-US" sz="1800">
                    <a:solidFill>
                      <a:srgbClr val="333399"/>
                    </a:solidFill>
                    <a:effectLst>
                      <a:outerShdw blurRad="38100" dist="38100" dir="2700000" algn="tl">
                        <a:srgbClr val="C0C0C0"/>
                      </a:outerShdw>
                    </a:effectLst>
                    <a:latin typeface="Candara" charset="0"/>
                  </a:rPr>
                  <a:t>3-D array</a:t>
                </a:r>
              </a:p>
            </p:txBody>
          </p:sp>
          <p:sp>
            <p:nvSpPr>
              <p:cNvPr id="26665" name="Rectangle 15" descr="Small grid"/>
              <p:cNvSpPr>
                <a:spLocks noChangeArrowheads="1"/>
              </p:cNvSpPr>
              <p:nvPr/>
            </p:nvSpPr>
            <p:spPr bwMode="auto">
              <a:xfrm>
                <a:off x="96" y="2160"/>
                <a:ext cx="864" cy="528"/>
              </a:xfrm>
              <a:prstGeom prst="rect">
                <a:avLst/>
              </a:prstGeom>
              <a:pattFill prst="smGrid">
                <a:fgClr>
                  <a:srgbClr val="CCCC00"/>
                </a:fgClr>
                <a:bgClr>
                  <a:srgbClr val="FFFFFF"/>
                </a:bgClr>
              </a:patt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CCC00"/>
                </a:extrusionClr>
              </a:sp3d>
            </p:spPr>
            <p:txBody>
              <a:bodyPr wrap="none" anchor="ctr">
                <a:flatTx/>
              </a:bodyPr>
              <a:lstStyle/>
              <a:p>
                <a:endParaRPr lang="en-US"/>
              </a:p>
            </p:txBody>
          </p:sp>
        </p:grpSp>
      </p:grpSp>
      <p:grpSp>
        <p:nvGrpSpPr>
          <p:cNvPr id="6" name="Group 16"/>
          <p:cNvGrpSpPr>
            <a:grpSpLocks/>
          </p:cNvGrpSpPr>
          <p:nvPr/>
        </p:nvGrpSpPr>
        <p:grpSpPr bwMode="auto">
          <a:xfrm>
            <a:off x="5943600" y="4891088"/>
            <a:ext cx="1219200" cy="1128712"/>
            <a:chOff x="3744" y="3081"/>
            <a:chExt cx="768" cy="711"/>
          </a:xfrm>
        </p:grpSpPr>
        <p:sp>
          <p:nvSpPr>
            <p:cNvPr id="26660" name="Rectangle 17" descr="Small grid"/>
            <p:cNvSpPr>
              <a:spLocks noChangeArrowheads="1"/>
            </p:cNvSpPr>
            <p:nvPr/>
          </p:nvSpPr>
          <p:spPr bwMode="auto">
            <a:xfrm>
              <a:off x="3792" y="3081"/>
              <a:ext cx="576" cy="528"/>
            </a:xfrm>
            <a:prstGeom prst="rect">
              <a:avLst/>
            </a:prstGeom>
            <a:pattFill prst="smGrid">
              <a:fgClr>
                <a:srgbClr val="CCCC00"/>
              </a:fgClr>
              <a:bgClr>
                <a:srgbClr val="FFFFFF"/>
              </a:bgClr>
            </a:pattFill>
            <a:ln w="9525">
              <a:solidFill>
                <a:schemeClr val="tx1"/>
              </a:solidFill>
              <a:miter lim="800000"/>
              <a:headEnd/>
              <a:tailEnd/>
            </a:ln>
          </p:spPr>
          <p:txBody>
            <a:bodyPr wrap="none" anchor="ctr"/>
            <a:lstStyle/>
            <a:p>
              <a:endParaRPr lang="en-US"/>
            </a:p>
          </p:txBody>
        </p:sp>
        <p:sp>
          <p:nvSpPr>
            <p:cNvPr id="204818" name="Text Box 18"/>
            <p:cNvSpPr txBox="1">
              <a:spLocks noChangeArrowheads="1"/>
            </p:cNvSpPr>
            <p:nvPr/>
          </p:nvSpPr>
          <p:spPr bwMode="auto">
            <a:xfrm>
              <a:off x="3744" y="3561"/>
              <a:ext cx="768" cy="231"/>
            </a:xfrm>
            <a:prstGeom prst="rect">
              <a:avLst/>
            </a:prstGeom>
            <a:noFill/>
            <a:ln w="9525">
              <a:noFill/>
              <a:miter lim="800000"/>
              <a:headEnd/>
              <a:tailEnd/>
            </a:ln>
            <a:effectLst/>
          </p:spPr>
          <p:txBody>
            <a:bodyPr>
              <a:spAutoFit/>
            </a:bodyPr>
            <a:lstStyle/>
            <a:p>
              <a:pPr eaLnBrk="0" hangingPunct="0">
                <a:spcBef>
                  <a:spcPct val="50000"/>
                </a:spcBef>
                <a:defRPr/>
              </a:pPr>
              <a:r>
                <a:rPr lang="en-US" sz="1800">
                  <a:solidFill>
                    <a:srgbClr val="333399"/>
                  </a:solidFill>
                  <a:effectLst>
                    <a:outerShdw blurRad="38100" dist="38100" dir="2700000" algn="tl">
                      <a:srgbClr val="C0C0C0"/>
                    </a:outerShdw>
                  </a:effectLst>
                  <a:latin typeface="Candara" charset="0"/>
                </a:rPr>
                <a:t>2-D array</a:t>
              </a:r>
            </a:p>
          </p:txBody>
        </p:sp>
      </p:grpSp>
      <p:grpSp>
        <p:nvGrpSpPr>
          <p:cNvPr id="7" name="Group 19"/>
          <p:cNvGrpSpPr>
            <a:grpSpLocks/>
          </p:cNvGrpSpPr>
          <p:nvPr/>
        </p:nvGrpSpPr>
        <p:grpSpPr bwMode="auto">
          <a:xfrm>
            <a:off x="3886200" y="4648200"/>
            <a:ext cx="2209800" cy="1295400"/>
            <a:chOff x="2448" y="2928"/>
            <a:chExt cx="1392" cy="816"/>
          </a:xfrm>
        </p:grpSpPr>
        <p:pic>
          <p:nvPicPr>
            <p:cNvPr id="204820" name="Picture 20"/>
            <p:cNvPicPr>
              <a:picLocks noChangeArrowheads="1"/>
            </p:cNvPicPr>
            <p:nvPr/>
          </p:nvPicPr>
          <p:blipFill>
            <a:blip r:embed="rId5" cstate="print"/>
            <a:srcRect/>
            <a:stretch>
              <a:fillRect/>
            </a:stretch>
          </p:blipFill>
          <p:spPr bwMode="auto">
            <a:xfrm>
              <a:off x="2880" y="2928"/>
              <a:ext cx="547" cy="576"/>
            </a:xfrm>
            <a:prstGeom prst="rect">
              <a:avLst/>
            </a:prstGeom>
            <a:noFill/>
            <a:ln w="12700">
              <a:noFill/>
              <a:miter lim="800000"/>
              <a:headEnd/>
              <a:tailEnd/>
            </a:ln>
            <a:effectLst>
              <a:outerShdw blurRad="63500" dist="107763" dir="8100000" algn="ctr" rotWithShape="0">
                <a:schemeClr val="bg2">
                  <a:alpha val="74998"/>
                </a:schemeClr>
              </a:outerShdw>
            </a:effectLst>
          </p:spPr>
        </p:pic>
        <p:sp>
          <p:nvSpPr>
            <p:cNvPr id="204821" name="Text Box 21"/>
            <p:cNvSpPr txBox="1">
              <a:spLocks noChangeArrowheads="1"/>
            </p:cNvSpPr>
            <p:nvPr/>
          </p:nvSpPr>
          <p:spPr bwMode="auto">
            <a:xfrm>
              <a:off x="2448" y="3513"/>
              <a:ext cx="1392" cy="231"/>
            </a:xfrm>
            <a:prstGeom prst="rect">
              <a:avLst/>
            </a:prstGeom>
            <a:noFill/>
            <a:ln w="9525">
              <a:noFill/>
              <a:miter lim="800000"/>
              <a:headEnd/>
              <a:tailEnd/>
            </a:ln>
            <a:effectLst/>
          </p:spPr>
          <p:txBody>
            <a:bodyPr>
              <a:spAutoFit/>
            </a:bodyPr>
            <a:lstStyle/>
            <a:p>
              <a:pPr eaLnBrk="0" hangingPunct="0">
                <a:spcBef>
                  <a:spcPct val="50000"/>
                </a:spcBef>
                <a:defRPr/>
              </a:pPr>
              <a:r>
                <a:rPr lang="en-US" sz="1800">
                  <a:solidFill>
                    <a:srgbClr val="333399"/>
                  </a:solidFill>
                  <a:effectLst>
                    <a:outerShdw blurRad="38100" dist="38100" dir="2700000" algn="tl">
                      <a:srgbClr val="C0C0C0"/>
                    </a:outerShdw>
                  </a:effectLst>
                  <a:latin typeface="Candara" charset="0"/>
                </a:rPr>
                <a:t>Raster image</a:t>
              </a:r>
            </a:p>
          </p:txBody>
        </p:sp>
      </p:grpSp>
      <p:grpSp>
        <p:nvGrpSpPr>
          <p:cNvPr id="8" name="Group 22"/>
          <p:cNvGrpSpPr>
            <a:grpSpLocks/>
          </p:cNvGrpSpPr>
          <p:nvPr/>
        </p:nvGrpSpPr>
        <p:grpSpPr bwMode="auto">
          <a:xfrm>
            <a:off x="7010400" y="3490913"/>
            <a:ext cx="1752600" cy="1462087"/>
            <a:chOff x="4416" y="2199"/>
            <a:chExt cx="1104" cy="921"/>
          </a:xfrm>
        </p:grpSpPr>
        <p:sp>
          <p:nvSpPr>
            <p:cNvPr id="204823" name="Rectangle 23"/>
            <p:cNvSpPr>
              <a:spLocks noChangeArrowheads="1"/>
            </p:cNvSpPr>
            <p:nvPr/>
          </p:nvSpPr>
          <p:spPr bwMode="auto">
            <a:xfrm>
              <a:off x="4416" y="2208"/>
              <a:ext cx="1104" cy="672"/>
            </a:xfrm>
            <a:prstGeom prst="rect">
              <a:avLst/>
            </a:prstGeom>
            <a:solidFill>
              <a:schemeClr val="accent2"/>
            </a:solidFill>
            <a:ln w="9525">
              <a:solidFill>
                <a:srgbClr val="FFFF00"/>
              </a:solidFill>
              <a:miter lim="800000"/>
              <a:headEnd/>
              <a:tailEnd/>
            </a:ln>
            <a:effectLst>
              <a:outerShdw blurRad="63500" dist="107763" dir="8100000" algn="ctr" rotWithShape="0">
                <a:schemeClr val="bg2">
                  <a:alpha val="74998"/>
                </a:schemeClr>
              </a:outerShdw>
            </a:effectLst>
          </p:spPr>
          <p:txBody>
            <a:bodyPr wrap="none" anchor="ctr"/>
            <a:lstStyle/>
            <a:p>
              <a:pPr eaLnBrk="0" hangingPunct="0">
                <a:defRPr/>
              </a:pPr>
              <a:endParaRPr lang="en-US" sz="1800">
                <a:solidFill>
                  <a:srgbClr val="333399"/>
                </a:solidFill>
                <a:latin typeface="Candara" charset="0"/>
              </a:endParaRPr>
            </a:p>
          </p:txBody>
        </p:sp>
        <p:sp>
          <p:nvSpPr>
            <p:cNvPr id="204824" name="Text Box 24"/>
            <p:cNvSpPr txBox="1">
              <a:spLocks noChangeArrowheads="1"/>
            </p:cNvSpPr>
            <p:nvPr/>
          </p:nvSpPr>
          <p:spPr bwMode="auto">
            <a:xfrm>
              <a:off x="4416" y="2199"/>
              <a:ext cx="1044" cy="633"/>
            </a:xfrm>
            <a:prstGeom prst="rect">
              <a:avLst/>
            </a:prstGeom>
            <a:noFill/>
            <a:ln w="9525">
              <a:noFill/>
              <a:miter lim="800000"/>
              <a:headEnd/>
              <a:tailEnd/>
            </a:ln>
            <a:effectLst/>
          </p:spPr>
          <p:txBody>
            <a:bodyPr wrap="none">
              <a:spAutoFit/>
            </a:bodyPr>
            <a:lstStyle/>
            <a:p>
              <a:pPr eaLnBrk="0" hangingPunct="0">
                <a:defRPr/>
              </a:pPr>
              <a:r>
                <a:rPr lang="en-US" sz="1200" b="1">
                  <a:solidFill>
                    <a:srgbClr val="333399"/>
                  </a:solidFill>
                  <a:effectLst>
                    <a:outerShdw blurRad="38100" dist="38100" dir="2700000" algn="tl">
                      <a:srgbClr val="C0C0C0"/>
                    </a:outerShdw>
                  </a:effectLst>
                  <a:latin typeface="Calibri" charset="0"/>
                </a:rPr>
                <a:t>lat | lon | temp</a:t>
              </a:r>
            </a:p>
            <a:p>
              <a:pPr eaLnBrk="0" hangingPunct="0">
                <a:defRPr/>
              </a:pPr>
              <a:r>
                <a:rPr lang="en-US" sz="1200" b="1">
                  <a:solidFill>
                    <a:srgbClr val="333399"/>
                  </a:solidFill>
                  <a:effectLst>
                    <a:outerShdw blurRad="38100" dist="38100" dir="2700000" algn="tl">
                      <a:srgbClr val="C0C0C0"/>
                    </a:outerShdw>
                  </a:effectLst>
                  <a:latin typeface="Calibri" charset="0"/>
                </a:rPr>
                <a:t>----|-----|-----</a:t>
              </a:r>
            </a:p>
            <a:p>
              <a:pPr eaLnBrk="0" hangingPunct="0">
                <a:defRPr/>
              </a:pPr>
              <a:r>
                <a:rPr lang="en-US" sz="1200" b="1">
                  <a:solidFill>
                    <a:srgbClr val="333399"/>
                  </a:solidFill>
                  <a:effectLst>
                    <a:outerShdw blurRad="38100" dist="38100" dir="2700000" algn="tl">
                      <a:srgbClr val="C0C0C0"/>
                    </a:outerShdw>
                  </a:effectLst>
                  <a:latin typeface="Calibri" charset="0"/>
                </a:rPr>
                <a:t> 12 |  23 |  3.1</a:t>
              </a:r>
            </a:p>
            <a:p>
              <a:pPr eaLnBrk="0" hangingPunct="0">
                <a:defRPr/>
              </a:pPr>
              <a:r>
                <a:rPr lang="en-US" sz="1200" b="1">
                  <a:solidFill>
                    <a:srgbClr val="333399"/>
                  </a:solidFill>
                  <a:effectLst>
                    <a:outerShdw blurRad="38100" dist="38100" dir="2700000" algn="tl">
                      <a:srgbClr val="C0C0C0"/>
                    </a:outerShdw>
                  </a:effectLst>
                  <a:latin typeface="Calibri" charset="0"/>
                </a:rPr>
                <a:t> 15 |  24 |  4.2</a:t>
              </a:r>
            </a:p>
            <a:p>
              <a:pPr eaLnBrk="0" hangingPunct="0">
                <a:defRPr/>
              </a:pPr>
              <a:r>
                <a:rPr lang="en-US" sz="1200" b="1">
                  <a:solidFill>
                    <a:srgbClr val="333399"/>
                  </a:solidFill>
                  <a:effectLst>
                    <a:outerShdw blurRad="38100" dist="38100" dir="2700000" algn="tl">
                      <a:srgbClr val="C0C0C0"/>
                    </a:outerShdw>
                  </a:effectLst>
                  <a:latin typeface="Calibri" charset="0"/>
                </a:rPr>
                <a:t> 17 |  21 |  3.6</a:t>
              </a:r>
              <a:endParaRPr lang="en-US" sz="1200" b="1">
                <a:solidFill>
                  <a:srgbClr val="333399"/>
                </a:solidFill>
                <a:effectLst>
                  <a:outerShdw blurRad="38100" dist="38100" dir="2700000" algn="tl">
                    <a:srgbClr val="C0C0C0"/>
                  </a:outerShdw>
                </a:effectLst>
                <a:latin typeface="Candara" charset="0"/>
              </a:endParaRPr>
            </a:p>
          </p:txBody>
        </p:sp>
        <p:sp>
          <p:nvSpPr>
            <p:cNvPr id="204825" name="Text Box 25"/>
            <p:cNvSpPr txBox="1">
              <a:spLocks noChangeArrowheads="1"/>
            </p:cNvSpPr>
            <p:nvPr/>
          </p:nvSpPr>
          <p:spPr bwMode="auto">
            <a:xfrm>
              <a:off x="4752" y="2889"/>
              <a:ext cx="768" cy="231"/>
            </a:xfrm>
            <a:prstGeom prst="rect">
              <a:avLst/>
            </a:prstGeom>
            <a:noFill/>
            <a:ln w="9525">
              <a:noFill/>
              <a:miter lim="800000"/>
              <a:headEnd/>
              <a:tailEnd/>
            </a:ln>
            <a:effectLst/>
          </p:spPr>
          <p:txBody>
            <a:bodyPr>
              <a:spAutoFit/>
            </a:bodyPr>
            <a:lstStyle/>
            <a:p>
              <a:pPr eaLnBrk="0" hangingPunct="0">
                <a:spcBef>
                  <a:spcPct val="50000"/>
                </a:spcBef>
                <a:defRPr/>
              </a:pPr>
              <a:r>
                <a:rPr lang="en-US" sz="1800">
                  <a:solidFill>
                    <a:srgbClr val="333399"/>
                  </a:solidFill>
                  <a:effectLst>
                    <a:outerShdw blurRad="38100" dist="38100" dir="2700000" algn="tl">
                      <a:srgbClr val="C0C0C0"/>
                    </a:outerShdw>
                  </a:effectLst>
                  <a:latin typeface="Candara" charset="0"/>
                </a:rPr>
                <a:t>Table</a:t>
              </a:r>
            </a:p>
          </p:txBody>
        </p:sp>
      </p:grpSp>
      <p:sp>
        <p:nvSpPr>
          <p:cNvPr id="204826" name="Oval 26"/>
          <p:cNvSpPr>
            <a:spLocks noChangeArrowheads="1"/>
          </p:cNvSpPr>
          <p:nvPr/>
        </p:nvSpPr>
        <p:spPr bwMode="auto">
          <a:xfrm>
            <a:off x="3048000" y="1905000"/>
            <a:ext cx="3162300" cy="412750"/>
          </a:xfrm>
          <a:prstGeom prst="ellipse">
            <a:avLst/>
          </a:prstGeom>
          <a:gradFill rotWithShape="1">
            <a:gsLst>
              <a:gs pos="0">
                <a:schemeClr val="hlink">
                  <a:gamma/>
                  <a:shade val="46275"/>
                  <a:invGamma/>
                </a:schemeClr>
              </a:gs>
              <a:gs pos="100000">
                <a:schemeClr val="hlink"/>
              </a:gs>
            </a:gsLst>
            <a:lin ang="18900000" scaled="1"/>
          </a:gradFill>
          <a:ln w="28575">
            <a:noFill/>
            <a:round/>
            <a:headEnd/>
            <a:tailEnd/>
          </a:ln>
          <a:effectLst>
            <a:prstShdw prst="shdw17" dist="17961" dir="2700000">
              <a:schemeClr val="hlink">
                <a:gamma/>
                <a:shade val="60000"/>
                <a:invGamma/>
                <a:alpha val="74998"/>
              </a:schemeClr>
            </a:prstShdw>
          </a:effectLst>
        </p:spPr>
        <p:txBody>
          <a:bodyPr wrap="none" lIns="91420" tIns="45711" rIns="91420" bIns="45711" anchor="ctr"/>
          <a:lstStyle/>
          <a:p>
            <a:pPr eaLnBrk="0" hangingPunct="0">
              <a:defRPr/>
            </a:pPr>
            <a:r>
              <a:rPr lang="en-US" sz="2000" b="1" dirty="0" smtClean="0">
                <a:solidFill>
                  <a:schemeClr val="bg1"/>
                </a:solidFill>
                <a:effectLst>
                  <a:outerShdw blurRad="38100" dist="38100" dir="2700000" algn="tl">
                    <a:srgbClr val="000000"/>
                  </a:outerShdw>
                </a:effectLst>
                <a:latin typeface="Candara" charset="0"/>
              </a:rPr>
              <a:t>“/”  </a:t>
            </a:r>
            <a:r>
              <a:rPr lang="en-US" sz="1800" b="1" dirty="0" smtClean="0">
                <a:solidFill>
                  <a:schemeClr val="bg1"/>
                </a:solidFill>
                <a:effectLst>
                  <a:outerShdw blurRad="38100" dist="38100" dir="2700000" algn="tl">
                    <a:srgbClr val="000000"/>
                  </a:outerShdw>
                </a:effectLst>
                <a:latin typeface="Candara" charset="0"/>
              </a:rPr>
              <a:t>(root)</a:t>
            </a:r>
            <a:endParaRPr lang="en-US" sz="2000" b="1" dirty="0">
              <a:solidFill>
                <a:schemeClr val="bg1"/>
              </a:solidFill>
              <a:effectLst>
                <a:outerShdw blurRad="38100" dist="38100" dir="2700000" algn="tl">
                  <a:srgbClr val="000000"/>
                </a:outerShdw>
              </a:effectLst>
              <a:latin typeface="Candara" charset="0"/>
            </a:endParaRPr>
          </a:p>
        </p:txBody>
      </p:sp>
      <p:sp>
        <p:nvSpPr>
          <p:cNvPr id="26638" name="Line 27"/>
          <p:cNvSpPr>
            <a:spLocks noChangeShapeType="1"/>
          </p:cNvSpPr>
          <p:nvPr/>
        </p:nvSpPr>
        <p:spPr bwMode="auto">
          <a:xfrm flipH="1">
            <a:off x="1939925" y="2209800"/>
            <a:ext cx="1336675" cy="838200"/>
          </a:xfrm>
          <a:prstGeom prst="line">
            <a:avLst/>
          </a:prstGeom>
          <a:noFill/>
          <a:ln w="28575">
            <a:solidFill>
              <a:schemeClr val="hlink"/>
            </a:solidFill>
            <a:round/>
            <a:headEnd/>
            <a:tailEnd type="arrow" w="med" len="med"/>
          </a:ln>
        </p:spPr>
        <p:txBody>
          <a:bodyPr wrap="none" lIns="91420" tIns="45711" rIns="91420" bIns="45711" anchor="ctr"/>
          <a:lstStyle/>
          <a:p>
            <a:endParaRPr lang="en-US"/>
          </a:p>
        </p:txBody>
      </p:sp>
      <p:sp>
        <p:nvSpPr>
          <p:cNvPr id="204828" name="Oval 28"/>
          <p:cNvSpPr>
            <a:spLocks noChangeArrowheads="1"/>
          </p:cNvSpPr>
          <p:nvPr/>
        </p:nvSpPr>
        <p:spPr bwMode="auto">
          <a:xfrm>
            <a:off x="5384800" y="2819400"/>
            <a:ext cx="1968500" cy="336550"/>
          </a:xfrm>
          <a:prstGeom prst="ellipse">
            <a:avLst/>
          </a:prstGeom>
          <a:gradFill rotWithShape="1">
            <a:gsLst>
              <a:gs pos="0">
                <a:schemeClr val="hlink">
                  <a:gamma/>
                  <a:shade val="46275"/>
                  <a:invGamma/>
                </a:schemeClr>
              </a:gs>
              <a:gs pos="100000">
                <a:schemeClr val="hlink"/>
              </a:gs>
            </a:gsLst>
            <a:lin ang="18900000" scaled="1"/>
          </a:gradFill>
          <a:ln w="28575">
            <a:noFill/>
            <a:round/>
            <a:headEnd/>
            <a:tailEnd/>
          </a:ln>
          <a:effectLst>
            <a:prstShdw prst="shdw17" dist="17961" dir="2700000">
              <a:schemeClr val="hlink">
                <a:gamma/>
                <a:shade val="60000"/>
                <a:invGamma/>
                <a:alpha val="74998"/>
              </a:schemeClr>
            </a:prstShdw>
          </a:effectLst>
        </p:spPr>
        <p:txBody>
          <a:bodyPr wrap="none" lIns="91420" tIns="45711" rIns="91420" bIns="45711" anchor="ctr"/>
          <a:lstStyle/>
          <a:p>
            <a:pPr eaLnBrk="0" hangingPunct="0">
              <a:defRPr/>
            </a:pPr>
            <a:r>
              <a:rPr lang="en-US" sz="2000" b="1" dirty="0" smtClean="0">
                <a:solidFill>
                  <a:schemeClr val="bg1"/>
                </a:solidFill>
                <a:effectLst>
                  <a:outerShdw blurRad="38100" dist="38100" dir="2700000" algn="tl">
                    <a:srgbClr val="000000"/>
                  </a:outerShdw>
                </a:effectLst>
                <a:latin typeface="Candara" charset="0"/>
              </a:rPr>
              <a:t>“/</a:t>
            </a:r>
            <a:r>
              <a:rPr lang="en-US" sz="2000" b="1" dirty="0" err="1" smtClean="0">
                <a:solidFill>
                  <a:schemeClr val="bg1"/>
                </a:solidFill>
                <a:effectLst>
                  <a:outerShdw blurRad="38100" dist="38100" dir="2700000" algn="tl">
                    <a:srgbClr val="000000"/>
                  </a:outerShdw>
                </a:effectLst>
                <a:latin typeface="Candara" charset="0"/>
              </a:rPr>
              <a:t>foo</a:t>
            </a:r>
            <a:r>
              <a:rPr lang="en-US" sz="2000" b="1" dirty="0" smtClean="0">
                <a:solidFill>
                  <a:schemeClr val="bg1"/>
                </a:solidFill>
                <a:effectLst>
                  <a:outerShdw blurRad="38100" dist="38100" dir="2700000" algn="tl">
                    <a:srgbClr val="000000"/>
                  </a:outerShdw>
                </a:effectLst>
                <a:latin typeface="Candara" charset="0"/>
              </a:rPr>
              <a:t>”</a:t>
            </a:r>
            <a:endParaRPr lang="en-US" sz="2000" b="1" dirty="0">
              <a:solidFill>
                <a:schemeClr val="bg1"/>
              </a:solidFill>
              <a:effectLst>
                <a:outerShdw blurRad="38100" dist="38100" dir="2700000" algn="tl">
                  <a:srgbClr val="000000"/>
                </a:outerShdw>
              </a:effectLst>
              <a:latin typeface="Candara" charset="0"/>
            </a:endParaRPr>
          </a:p>
        </p:txBody>
      </p:sp>
      <p:sp>
        <p:nvSpPr>
          <p:cNvPr id="26640" name="Line 29"/>
          <p:cNvSpPr>
            <a:spLocks noChangeShapeType="1"/>
          </p:cNvSpPr>
          <p:nvPr/>
        </p:nvSpPr>
        <p:spPr bwMode="auto">
          <a:xfrm flipH="1">
            <a:off x="2260600" y="2209800"/>
            <a:ext cx="1320800" cy="2209800"/>
          </a:xfrm>
          <a:prstGeom prst="line">
            <a:avLst/>
          </a:prstGeom>
          <a:noFill/>
          <a:ln w="28575">
            <a:solidFill>
              <a:schemeClr val="hlink"/>
            </a:solidFill>
            <a:round/>
            <a:headEnd/>
            <a:tailEnd type="arrow" w="med" len="med"/>
          </a:ln>
        </p:spPr>
        <p:txBody>
          <a:bodyPr wrap="none" lIns="91420" tIns="45711" rIns="91420" bIns="45711" anchor="ctr"/>
          <a:lstStyle/>
          <a:p>
            <a:endParaRPr lang="en-US"/>
          </a:p>
        </p:txBody>
      </p:sp>
      <p:sp>
        <p:nvSpPr>
          <p:cNvPr id="26641" name="Line 30"/>
          <p:cNvSpPr>
            <a:spLocks noChangeShapeType="1"/>
          </p:cNvSpPr>
          <p:nvPr/>
        </p:nvSpPr>
        <p:spPr bwMode="auto">
          <a:xfrm flipH="1">
            <a:off x="3413125" y="2286000"/>
            <a:ext cx="777875" cy="2286000"/>
          </a:xfrm>
          <a:prstGeom prst="line">
            <a:avLst/>
          </a:prstGeom>
          <a:noFill/>
          <a:ln w="28575">
            <a:solidFill>
              <a:schemeClr val="hlink"/>
            </a:solidFill>
            <a:round/>
            <a:headEnd/>
            <a:tailEnd type="arrow" w="med" len="med"/>
          </a:ln>
        </p:spPr>
        <p:txBody>
          <a:bodyPr wrap="none" lIns="91420" tIns="45711" rIns="91420" bIns="45711" anchor="ctr"/>
          <a:lstStyle/>
          <a:p>
            <a:endParaRPr lang="en-US"/>
          </a:p>
        </p:txBody>
      </p:sp>
      <p:sp>
        <p:nvSpPr>
          <p:cNvPr id="26642" name="Line 31"/>
          <p:cNvSpPr>
            <a:spLocks noChangeShapeType="1"/>
          </p:cNvSpPr>
          <p:nvPr/>
        </p:nvSpPr>
        <p:spPr bwMode="auto">
          <a:xfrm flipH="1">
            <a:off x="5029200" y="3048000"/>
            <a:ext cx="762000" cy="1524000"/>
          </a:xfrm>
          <a:prstGeom prst="line">
            <a:avLst/>
          </a:prstGeom>
          <a:noFill/>
          <a:ln w="28575">
            <a:solidFill>
              <a:schemeClr val="hlink"/>
            </a:solidFill>
            <a:round/>
            <a:headEnd/>
            <a:tailEnd type="arrow" w="med" len="med"/>
          </a:ln>
        </p:spPr>
        <p:txBody>
          <a:bodyPr wrap="none" anchor="ctr"/>
          <a:lstStyle/>
          <a:p>
            <a:endParaRPr lang="en-US"/>
          </a:p>
        </p:txBody>
      </p:sp>
      <p:sp>
        <p:nvSpPr>
          <p:cNvPr id="26643" name="Line 32"/>
          <p:cNvSpPr>
            <a:spLocks noChangeShapeType="1"/>
          </p:cNvSpPr>
          <p:nvPr/>
        </p:nvSpPr>
        <p:spPr bwMode="auto">
          <a:xfrm>
            <a:off x="6189663" y="3124200"/>
            <a:ext cx="477837" cy="1828800"/>
          </a:xfrm>
          <a:prstGeom prst="line">
            <a:avLst/>
          </a:prstGeom>
          <a:noFill/>
          <a:ln w="28575">
            <a:solidFill>
              <a:schemeClr val="hlink"/>
            </a:solidFill>
            <a:round/>
            <a:headEnd/>
            <a:tailEnd type="arrow" w="med" len="med"/>
          </a:ln>
        </p:spPr>
        <p:txBody>
          <a:bodyPr wrap="none" anchor="ctr"/>
          <a:lstStyle/>
          <a:p>
            <a:endParaRPr lang="en-US"/>
          </a:p>
        </p:txBody>
      </p:sp>
      <p:sp>
        <p:nvSpPr>
          <p:cNvPr id="26644" name="Line 33"/>
          <p:cNvSpPr>
            <a:spLocks noChangeShapeType="1"/>
          </p:cNvSpPr>
          <p:nvPr/>
        </p:nvSpPr>
        <p:spPr bwMode="auto">
          <a:xfrm>
            <a:off x="7021513" y="3048000"/>
            <a:ext cx="179387" cy="609600"/>
          </a:xfrm>
          <a:prstGeom prst="line">
            <a:avLst/>
          </a:prstGeom>
          <a:noFill/>
          <a:ln w="28575">
            <a:solidFill>
              <a:schemeClr val="hlink"/>
            </a:solidFill>
            <a:round/>
            <a:headEnd/>
            <a:tailEnd type="arrow" w="med" len="med"/>
          </a:ln>
        </p:spPr>
        <p:txBody>
          <a:bodyPr wrap="none" anchor="ctr"/>
          <a:lstStyle/>
          <a:p>
            <a:endParaRPr lang="en-US"/>
          </a:p>
        </p:txBody>
      </p:sp>
      <p:sp>
        <p:nvSpPr>
          <p:cNvPr id="26645" name="Line 34"/>
          <p:cNvSpPr>
            <a:spLocks noChangeShapeType="1"/>
          </p:cNvSpPr>
          <p:nvPr/>
        </p:nvSpPr>
        <p:spPr bwMode="auto">
          <a:xfrm>
            <a:off x="5286375" y="2286000"/>
            <a:ext cx="238125" cy="533400"/>
          </a:xfrm>
          <a:prstGeom prst="line">
            <a:avLst/>
          </a:prstGeom>
          <a:noFill/>
          <a:ln w="28575">
            <a:solidFill>
              <a:schemeClr val="hlink"/>
            </a:solidFill>
            <a:round/>
            <a:headEnd/>
            <a:tailEnd type="arrow" w="med" len="med"/>
          </a:ln>
        </p:spPr>
        <p:txBody>
          <a:bodyPr wrap="none" lIns="91420" tIns="45711" rIns="91420" bIns="45711" anchor="ctr"/>
          <a:lstStyle/>
          <a:p>
            <a:endParaRPr lang="en-US"/>
          </a:p>
        </p:txBody>
      </p:sp>
      <p:grpSp>
        <p:nvGrpSpPr>
          <p:cNvPr id="9" name="Group 35"/>
          <p:cNvGrpSpPr>
            <a:grpSpLocks/>
          </p:cNvGrpSpPr>
          <p:nvPr/>
        </p:nvGrpSpPr>
        <p:grpSpPr bwMode="auto">
          <a:xfrm>
            <a:off x="4629150" y="1125538"/>
            <a:ext cx="1771650" cy="1693863"/>
            <a:chOff x="2916" y="709"/>
            <a:chExt cx="1116" cy="1067"/>
          </a:xfrm>
        </p:grpSpPr>
        <p:sp>
          <p:nvSpPr>
            <p:cNvPr id="26652" name="Rectangle 36"/>
            <p:cNvSpPr>
              <a:spLocks noChangeArrowheads="1"/>
            </p:cNvSpPr>
            <p:nvPr/>
          </p:nvSpPr>
          <p:spPr bwMode="auto">
            <a:xfrm>
              <a:off x="3330" y="709"/>
              <a:ext cx="702" cy="25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ramond" charset="0"/>
                </a:rPr>
                <a:t>“Groups”</a:t>
              </a:r>
            </a:p>
          </p:txBody>
        </p:sp>
        <p:cxnSp>
          <p:nvCxnSpPr>
            <p:cNvPr id="204837" name="AutoShape 37"/>
            <p:cNvCxnSpPr>
              <a:cxnSpLocks noChangeShapeType="1"/>
              <a:stCxn id="26652" idx="2"/>
              <a:endCxn id="204826" idx="0"/>
            </p:cNvCxnSpPr>
            <p:nvPr/>
          </p:nvCxnSpPr>
          <p:spPr bwMode="auto">
            <a:xfrm flipH="1">
              <a:off x="2916" y="960"/>
              <a:ext cx="765" cy="240"/>
            </a:xfrm>
            <a:prstGeom prst="straightConnector1">
              <a:avLst/>
            </a:prstGeom>
            <a:noFill/>
            <a:ln w="76200">
              <a:solidFill>
                <a:srgbClr val="0000FF"/>
              </a:solidFill>
              <a:round/>
              <a:headEnd/>
              <a:tailEnd type="triangle" w="med" len="med"/>
            </a:ln>
            <a:effectLst>
              <a:outerShdw blurRad="63500" dist="107763" dir="18900000" algn="ctr" rotWithShape="0">
                <a:srgbClr val="000000">
                  <a:alpha val="50000"/>
                </a:srgbClr>
              </a:outerShdw>
            </a:effectLst>
          </p:spPr>
        </p:cxnSp>
        <p:cxnSp>
          <p:nvCxnSpPr>
            <p:cNvPr id="204838" name="AutoShape 38"/>
            <p:cNvCxnSpPr>
              <a:cxnSpLocks noChangeShapeType="1"/>
              <a:stCxn id="26652" idx="2"/>
              <a:endCxn id="204828" idx="0"/>
            </p:cNvCxnSpPr>
            <p:nvPr/>
          </p:nvCxnSpPr>
          <p:spPr bwMode="auto">
            <a:xfrm>
              <a:off x="3681" y="960"/>
              <a:ext cx="331" cy="816"/>
            </a:xfrm>
            <a:prstGeom prst="straightConnector1">
              <a:avLst/>
            </a:prstGeom>
            <a:noFill/>
            <a:ln w="76200">
              <a:solidFill>
                <a:srgbClr val="0000FF"/>
              </a:solidFill>
              <a:round/>
              <a:headEnd/>
              <a:tailEnd type="triangle" w="med" len="med"/>
            </a:ln>
            <a:effectLst>
              <a:outerShdw blurRad="63500" dist="107763" dir="18900000" algn="ctr" rotWithShape="0">
                <a:srgbClr val="000000">
                  <a:alpha val="50000"/>
                </a:srgbClr>
              </a:outerShdw>
            </a:effectLst>
          </p:spPr>
        </p:cxnSp>
      </p:grpSp>
      <p:grpSp>
        <p:nvGrpSpPr>
          <p:cNvPr id="10" name="Group 39"/>
          <p:cNvGrpSpPr>
            <a:grpSpLocks/>
          </p:cNvGrpSpPr>
          <p:nvPr/>
        </p:nvGrpSpPr>
        <p:grpSpPr bwMode="auto">
          <a:xfrm>
            <a:off x="1066800" y="3810000"/>
            <a:ext cx="5943600" cy="2463800"/>
            <a:chOff x="672" y="2400"/>
            <a:chExt cx="3744" cy="1552"/>
          </a:xfrm>
        </p:grpSpPr>
        <p:sp>
          <p:nvSpPr>
            <p:cNvPr id="26648" name="Rectangle 40"/>
            <p:cNvSpPr>
              <a:spLocks noChangeArrowheads="1"/>
            </p:cNvSpPr>
            <p:nvPr/>
          </p:nvSpPr>
          <p:spPr bwMode="auto">
            <a:xfrm>
              <a:off x="1413" y="3609"/>
              <a:ext cx="821" cy="3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tIns="0" bIns="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aramond" charset="0"/>
                </a:rPr>
                <a:t>“Datasets”</a:t>
              </a:r>
            </a:p>
          </p:txBody>
        </p:sp>
        <p:cxnSp>
          <p:nvCxnSpPr>
            <p:cNvPr id="204841" name="AutoShape 41"/>
            <p:cNvCxnSpPr>
              <a:cxnSpLocks noChangeShapeType="1"/>
              <a:stCxn id="26648" idx="0"/>
              <a:endCxn id="26665" idx="2"/>
            </p:cNvCxnSpPr>
            <p:nvPr/>
          </p:nvCxnSpPr>
          <p:spPr bwMode="auto">
            <a:xfrm flipH="1" flipV="1">
              <a:off x="672" y="2400"/>
              <a:ext cx="1152" cy="1209"/>
            </a:xfrm>
            <a:prstGeom prst="straightConnector1">
              <a:avLst/>
            </a:prstGeom>
            <a:noFill/>
            <a:ln w="76200">
              <a:solidFill>
                <a:srgbClr val="0000FF"/>
              </a:solidFill>
              <a:round/>
              <a:headEnd/>
              <a:tailEnd type="triangle" w="med" len="med"/>
            </a:ln>
            <a:effectLst>
              <a:outerShdw blurRad="63500" dist="107763" dir="18900000" algn="ctr" rotWithShape="0">
                <a:srgbClr val="000000">
                  <a:alpha val="50000"/>
                </a:srgbClr>
              </a:outerShdw>
            </a:effectLst>
          </p:spPr>
        </p:cxnSp>
        <p:cxnSp>
          <p:nvCxnSpPr>
            <p:cNvPr id="204842" name="AutoShape 42"/>
            <p:cNvCxnSpPr>
              <a:cxnSpLocks noChangeShapeType="1"/>
              <a:stCxn id="26648" idx="0"/>
              <a:endCxn id="204809" idx="0"/>
            </p:cNvCxnSpPr>
            <p:nvPr/>
          </p:nvCxnSpPr>
          <p:spPr bwMode="auto">
            <a:xfrm flipH="1" flipV="1">
              <a:off x="1100" y="3168"/>
              <a:ext cx="724" cy="441"/>
            </a:xfrm>
            <a:prstGeom prst="straightConnector1">
              <a:avLst/>
            </a:prstGeom>
            <a:noFill/>
            <a:ln w="76200">
              <a:solidFill>
                <a:srgbClr val="0000FF"/>
              </a:solidFill>
              <a:round/>
              <a:headEnd/>
              <a:tailEnd type="triangle" w="med" len="med"/>
            </a:ln>
            <a:effectLst>
              <a:outerShdw blurRad="63500" dist="107763" dir="18900000" algn="ctr" rotWithShape="0">
                <a:srgbClr val="000000">
                  <a:alpha val="50000"/>
                </a:srgbClr>
              </a:outerShdw>
            </a:effectLst>
          </p:spPr>
        </p:cxnSp>
        <p:cxnSp>
          <p:nvCxnSpPr>
            <p:cNvPr id="204843" name="AutoShape 43"/>
            <p:cNvCxnSpPr>
              <a:cxnSpLocks noChangeShapeType="1"/>
              <a:stCxn id="26648" idx="0"/>
              <a:endCxn id="204824" idx="1"/>
            </p:cNvCxnSpPr>
            <p:nvPr/>
          </p:nvCxnSpPr>
          <p:spPr bwMode="auto">
            <a:xfrm flipV="1">
              <a:off x="1824" y="2516"/>
              <a:ext cx="2592" cy="1093"/>
            </a:xfrm>
            <a:prstGeom prst="straightConnector1">
              <a:avLst/>
            </a:prstGeom>
            <a:noFill/>
            <a:ln w="76200">
              <a:solidFill>
                <a:srgbClr val="0000FF"/>
              </a:solidFill>
              <a:round/>
              <a:headEnd/>
              <a:tailEnd type="triangle" w="med" len="med"/>
            </a:ln>
            <a:effectLst>
              <a:outerShdw blurRad="63500" dist="107763" dir="18900000" algn="ctr" rotWithShape="0">
                <a:srgbClr val="000000">
                  <a:alpha val="50000"/>
                </a:srgbClr>
              </a:outerShdw>
            </a:effectLst>
          </p:spPr>
        </p:cxnSp>
      </p:grpSp>
    </p:spTree>
    <p:extLst>
      <p:ext uri="{BB962C8B-B14F-4D97-AF65-F5344CB8AC3E}">
        <p14:creationId xmlns:p14="http://schemas.microsoft.com/office/powerpoint/2010/main" val="1110985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04802"/>
                                        </p:tgtEl>
                                        <p:attrNameLst>
                                          <p:attrName>style.visibility</p:attrName>
                                        </p:attrNameLst>
                                      </p:cBhvr>
                                      <p:to>
                                        <p:strVal val="visible"/>
                                      </p:to>
                                    </p:set>
                                    <p:animEffect transition="in" filter="wheel(1)">
                                      <p:cBhvr>
                                        <p:cTn id="11" dur="1000"/>
                                        <p:tgtEl>
                                          <p:spTgt spid="204802"/>
                                        </p:tgtEl>
                                      </p:cBhvr>
                                    </p:animEffect>
                                  </p:childTnLst>
                                </p:cTn>
                              </p:par>
                            </p:childTnLst>
                          </p:cTn>
                        </p:par>
                        <p:par>
                          <p:cTn id="12" fill="hold">
                            <p:stCondLst>
                              <p:cond delay="3000"/>
                            </p:stCondLst>
                            <p:childTnLst>
                              <p:par>
                                <p:cTn id="13" presetID="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4000"/>
                            </p:stCondLst>
                            <p:childTnLst>
                              <p:par>
                                <p:cTn id="18" presetID="2" presetClass="entr" presetSubtype="9"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0-#ppt_w/2"/>
                                          </p:val>
                                        </p:tav>
                                        <p:tav tm="100000">
                                          <p:val>
                                            <p:strVal val="#ppt_x"/>
                                          </p:val>
                                        </p:tav>
                                      </p:tavLst>
                                    </p:anim>
                                    <p:anim calcmode="lin" valueType="num">
                                      <p:cBhvr additive="base">
                                        <p:cTn id="21" dur="10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5000"/>
                            </p:stCondLst>
                            <p:childTnLst>
                              <p:par>
                                <p:cTn id="23" presetID="2" presetClass="entr" presetSubtype="9"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6000"/>
                            </p:stCondLst>
                            <p:childTnLst>
                              <p:par>
                                <p:cTn id="28" presetID="2" presetClass="entr" presetSubtype="3"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1000" fill="hold"/>
                                        <p:tgtEl>
                                          <p:spTgt spid="4"/>
                                        </p:tgtEl>
                                        <p:attrNameLst>
                                          <p:attrName>ppt_x</p:attrName>
                                        </p:attrNameLst>
                                      </p:cBhvr>
                                      <p:tavLst>
                                        <p:tav tm="0">
                                          <p:val>
                                            <p:strVal val="1+#ppt_w/2"/>
                                          </p:val>
                                        </p:tav>
                                        <p:tav tm="100000">
                                          <p:val>
                                            <p:strVal val="#ppt_x"/>
                                          </p:val>
                                        </p:tav>
                                      </p:tavLst>
                                    </p:anim>
                                    <p:anim calcmode="lin" valueType="num">
                                      <p:cBhvr additive="base">
                                        <p:cTn id="31" dur="1000" fill="hold"/>
                                        <p:tgtEl>
                                          <p:spTgt spid="4"/>
                                        </p:tgtEl>
                                        <p:attrNameLst>
                                          <p:attrName>ppt_y</p:attrName>
                                        </p:attrNameLst>
                                      </p:cBhvr>
                                      <p:tavLst>
                                        <p:tav tm="0">
                                          <p:val>
                                            <p:strVal val="0-#ppt_h/2"/>
                                          </p:val>
                                        </p:tav>
                                        <p:tav tm="100000">
                                          <p:val>
                                            <p:strVal val="#ppt_y"/>
                                          </p:val>
                                        </p:tav>
                                      </p:tavLst>
                                    </p:anim>
                                  </p:childTnLst>
                                </p:cTn>
                              </p:par>
                            </p:childTnLst>
                          </p:cTn>
                        </p:par>
                        <p:par>
                          <p:cTn id="32" fill="hold">
                            <p:stCondLst>
                              <p:cond delay="7000"/>
                            </p:stCondLst>
                            <p:childTnLst>
                              <p:par>
                                <p:cTn id="33" presetID="2" presetClass="entr" presetSubtype="1"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000" fill="hold"/>
                                        <p:tgtEl>
                                          <p:spTgt spid="3"/>
                                        </p:tgtEl>
                                        <p:attrNameLst>
                                          <p:attrName>ppt_x</p:attrName>
                                        </p:attrNameLst>
                                      </p:cBhvr>
                                      <p:tavLst>
                                        <p:tav tm="0">
                                          <p:val>
                                            <p:strVal val="#ppt_x"/>
                                          </p:val>
                                        </p:tav>
                                        <p:tav tm="100000">
                                          <p:val>
                                            <p:strVal val="#ppt_x"/>
                                          </p:val>
                                        </p:tav>
                                      </p:tavLst>
                                    </p:anim>
                                    <p:anim calcmode="lin" valueType="num">
                                      <p:cBhvr additive="base">
                                        <p:cTn id="36" dur="1000" fill="hold"/>
                                        <p:tgtEl>
                                          <p:spTgt spid="3"/>
                                        </p:tgtEl>
                                        <p:attrNameLst>
                                          <p:attrName>ppt_y</p:attrName>
                                        </p:attrNameLst>
                                      </p:cBhvr>
                                      <p:tavLst>
                                        <p:tav tm="0">
                                          <p:val>
                                            <p:strVal val="0-#ppt_h/2"/>
                                          </p:val>
                                        </p:tav>
                                        <p:tav tm="100000">
                                          <p:val>
                                            <p:strVal val="#ppt_y"/>
                                          </p:val>
                                        </p:tav>
                                      </p:tavLst>
                                    </p:anim>
                                  </p:childTnLst>
                                </p:cTn>
                              </p:par>
                            </p:childTnLst>
                          </p:cTn>
                        </p:par>
                        <p:par>
                          <p:cTn id="37" fill="hold">
                            <p:stCondLst>
                              <p:cond delay="8000"/>
                            </p:stCondLst>
                            <p:childTnLst>
                              <p:par>
                                <p:cTn id="38" presetID="2" presetClass="entr" presetSubtype="1"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1000" fill="hold"/>
                                        <p:tgtEl>
                                          <p:spTgt spid="2"/>
                                        </p:tgtEl>
                                        <p:attrNameLst>
                                          <p:attrName>ppt_x</p:attrName>
                                        </p:attrNameLst>
                                      </p:cBhvr>
                                      <p:tavLst>
                                        <p:tav tm="0">
                                          <p:val>
                                            <p:strVal val="#ppt_x"/>
                                          </p:val>
                                        </p:tav>
                                        <p:tav tm="100000">
                                          <p:val>
                                            <p:strVal val="#ppt_x"/>
                                          </p:val>
                                        </p:tav>
                                      </p:tavLst>
                                    </p:anim>
                                    <p:anim calcmode="lin" valueType="num">
                                      <p:cBhvr additive="base">
                                        <p:cTn id="41"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1" name="Rectangle 3"/>
          <p:cNvSpPr>
            <a:spLocks noGrp="1" noChangeArrowheads="1"/>
          </p:cNvSpPr>
          <p:nvPr>
            <p:ph type="title"/>
          </p:nvPr>
        </p:nvSpPr>
        <p:spPr/>
        <p:txBody>
          <a:bodyPr/>
          <a:lstStyle/>
          <a:p>
            <a:pPr eaLnBrk="1" hangingPunct="1"/>
            <a:r>
              <a:rPr lang="en-US" dirty="0" smtClean="0"/>
              <a:t>HDF5 Groups and Links</a:t>
            </a:r>
            <a:endParaRPr lang="en-US" dirty="0"/>
          </a:p>
        </p:txBody>
      </p:sp>
      <p:sp>
        <p:nvSpPr>
          <p:cNvPr id="24580" name="Slide Number Placeholder 4"/>
          <p:cNvSpPr>
            <a:spLocks noGrp="1"/>
          </p:cNvSpPr>
          <p:nvPr>
            <p:ph type="sldNum" sz="quarter" idx="11"/>
          </p:nvPr>
        </p:nvSpPr>
        <p:spPr>
          <a:noFill/>
        </p:spPr>
        <p:txBody>
          <a:bodyPr/>
          <a:lstStyle/>
          <a:p>
            <a:fld id="{74304FB2-3E39-A548-BCAA-3A5A2F3916FA}" type="slidenum">
              <a:rPr lang="en-US"/>
              <a:pPr/>
              <a:t>59</a:t>
            </a:fld>
            <a:endParaRPr lang="en-US"/>
          </a:p>
        </p:txBody>
      </p:sp>
      <p:pic>
        <p:nvPicPr>
          <p:cNvPr id="744456" name="Picture 8"/>
          <p:cNvPicPr>
            <a:picLocks noChangeArrowheads="1"/>
          </p:cNvPicPr>
          <p:nvPr/>
        </p:nvPicPr>
        <p:blipFill>
          <a:blip r:embed="rId3"/>
          <a:srcRect/>
          <a:stretch>
            <a:fillRect/>
          </a:stretch>
        </p:blipFill>
        <p:spPr bwMode="auto">
          <a:xfrm>
            <a:off x="1371600" y="5257800"/>
            <a:ext cx="1295400" cy="685800"/>
          </a:xfrm>
          <a:prstGeom prst="rect">
            <a:avLst/>
          </a:prstGeom>
          <a:noFill/>
          <a:ln w="12700">
            <a:solidFill>
              <a:srgbClr val="FF6600"/>
            </a:solidFill>
            <a:miter lim="800000"/>
            <a:headEnd/>
            <a:tailEnd/>
          </a:ln>
          <a:effectLst>
            <a:outerShdw dist="107763" dir="8100000" algn="ctr" rotWithShape="0">
              <a:schemeClr val="bg2"/>
            </a:outerShdw>
          </a:effectLst>
        </p:spPr>
      </p:pic>
      <p:sp>
        <p:nvSpPr>
          <p:cNvPr id="24614" name="Rectangle 12"/>
          <p:cNvSpPr>
            <a:spLocks noChangeArrowheads="1"/>
          </p:cNvSpPr>
          <p:nvPr/>
        </p:nvSpPr>
        <p:spPr bwMode="auto">
          <a:xfrm>
            <a:off x="180975" y="3581400"/>
            <a:ext cx="763588" cy="468313"/>
          </a:xfrm>
          <a:prstGeom prst="rect">
            <a:avLst/>
          </a:prstGeom>
          <a:noFill/>
          <a:ln w="9525">
            <a:noFill/>
            <a:miter lim="800000"/>
            <a:headEnd/>
            <a:tailEnd/>
          </a:ln>
        </p:spPr>
        <p:txBody>
          <a:bodyPr wrap="none">
            <a:prstTxWarp prst="textNoShape">
              <a:avLst/>
            </a:prstTxWarp>
            <a:spAutoFit/>
          </a:bodyPr>
          <a:lstStyle/>
          <a:p>
            <a:pPr indent="455613" algn="l" eaLnBrk="0" hangingPunct="0">
              <a:lnSpc>
                <a:spcPct val="88000"/>
              </a:lnSpc>
              <a:spcBef>
                <a:spcPct val="42000"/>
              </a:spcBef>
              <a:buClr>
                <a:srgbClr val="712000"/>
              </a:buClr>
              <a:buFontTx/>
              <a:buChar char="•"/>
            </a:pPr>
            <a:endParaRPr lang="en-US" sz="2800">
              <a:solidFill>
                <a:srgbClr val="333399"/>
              </a:solidFill>
              <a:effectLst/>
              <a:latin typeface="Candara" pitchFamily="-110" charset="0"/>
              <a:ea typeface="Arial" pitchFamily="-110" charset="0"/>
            </a:endParaRPr>
          </a:p>
        </p:txBody>
      </p:sp>
      <p:sp>
        <p:nvSpPr>
          <p:cNvPr id="744463" name="Rectangle 15" descr="Small grid"/>
          <p:cNvSpPr>
            <a:spLocks noChangeArrowheads="1"/>
          </p:cNvSpPr>
          <p:nvPr/>
        </p:nvSpPr>
        <p:spPr bwMode="auto">
          <a:xfrm>
            <a:off x="5562600" y="5181600"/>
            <a:ext cx="1219200" cy="739588"/>
          </a:xfrm>
          <a:prstGeom prst="rect">
            <a:avLst/>
          </a:prstGeom>
          <a:pattFill prst="smGrid">
            <a:fgClr>
              <a:srgbClr val="CCCC00"/>
            </a:fgClr>
            <a:bgClr>
              <a:srgbClr val="FFFFFF"/>
            </a:bgClr>
          </a:patt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CCCC00"/>
            </a:extrusionClr>
          </a:sp3d>
        </p:spPr>
        <p:txBody>
          <a:bodyPr wrap="none" anchor="ctr">
            <a:prstTxWarp prst="textNoShape">
              <a:avLst/>
            </a:prstTxWarp>
            <a:flatTx/>
          </a:bodyPr>
          <a:lstStyle/>
          <a:p>
            <a:endParaRPr lang="en-US">
              <a:effectLst>
                <a:outerShdw blurRad="38100" dist="38100" dir="2700000" algn="tl">
                  <a:srgbClr val="DDDDDD"/>
                </a:outerShdw>
              </a:effectLst>
              <a:ea typeface="Arial" pitchFamily="-110" charset="0"/>
            </a:endParaRPr>
          </a:p>
        </p:txBody>
      </p:sp>
      <p:sp>
        <p:nvSpPr>
          <p:cNvPr id="744465" name="Rectangle 17" descr="Small grid"/>
          <p:cNvSpPr>
            <a:spLocks noChangeArrowheads="1"/>
          </p:cNvSpPr>
          <p:nvPr/>
        </p:nvSpPr>
        <p:spPr bwMode="auto">
          <a:xfrm>
            <a:off x="7086600" y="5181600"/>
            <a:ext cx="914400" cy="838200"/>
          </a:xfrm>
          <a:prstGeom prst="rect">
            <a:avLst/>
          </a:prstGeom>
          <a:pattFill prst="smGrid">
            <a:fgClr>
              <a:srgbClr val="CCCC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dirty="0" smtClean="0">
              <a:effectLst>
                <a:outerShdw blurRad="38100" dist="38100" dir="2700000" algn="tl">
                  <a:srgbClr val="DDDDDD"/>
                </a:outerShdw>
              </a:effectLst>
              <a:ea typeface="Arial" pitchFamily="-110" charset="0"/>
            </a:endParaRPr>
          </a:p>
          <a:p>
            <a:endParaRPr lang="en-US" dirty="0">
              <a:effectLst>
                <a:outerShdw blurRad="38100" dist="38100" dir="2700000" algn="tl">
                  <a:srgbClr val="DDDDDD"/>
                </a:outerShdw>
              </a:effectLst>
              <a:ea typeface="Arial" pitchFamily="-110" charset="0"/>
            </a:endParaRPr>
          </a:p>
        </p:txBody>
      </p:sp>
      <p:pic>
        <p:nvPicPr>
          <p:cNvPr id="744468" name="Picture 20"/>
          <p:cNvPicPr>
            <a:picLocks noChangeArrowheads="1"/>
          </p:cNvPicPr>
          <p:nvPr/>
        </p:nvPicPr>
        <p:blipFill>
          <a:blip r:embed="rId4"/>
          <a:srcRect/>
          <a:stretch>
            <a:fillRect/>
          </a:stretch>
        </p:blipFill>
        <p:spPr bwMode="auto">
          <a:xfrm>
            <a:off x="685800" y="3352800"/>
            <a:ext cx="868363" cy="914400"/>
          </a:xfrm>
          <a:prstGeom prst="rect">
            <a:avLst/>
          </a:prstGeom>
          <a:noFill/>
          <a:ln w="12700">
            <a:noFill/>
            <a:miter lim="800000"/>
            <a:headEnd/>
            <a:tailEnd/>
          </a:ln>
          <a:effectLst>
            <a:outerShdw dist="107763" dir="8100000" algn="ctr" rotWithShape="0">
              <a:schemeClr val="bg2"/>
            </a:outerShdw>
          </a:effectLst>
        </p:spPr>
      </p:pic>
      <p:grpSp>
        <p:nvGrpSpPr>
          <p:cNvPr id="2" name="Group 51"/>
          <p:cNvGrpSpPr/>
          <p:nvPr/>
        </p:nvGrpSpPr>
        <p:grpSpPr>
          <a:xfrm>
            <a:off x="4343400" y="3581400"/>
            <a:ext cx="1447800" cy="1066800"/>
            <a:chOff x="5181600" y="5624513"/>
            <a:chExt cx="1752600" cy="1081087"/>
          </a:xfrm>
        </p:grpSpPr>
        <p:sp>
          <p:nvSpPr>
            <p:cNvPr id="744471" name="Rectangle 23"/>
            <p:cNvSpPr>
              <a:spLocks noChangeArrowheads="1"/>
            </p:cNvSpPr>
            <p:nvPr/>
          </p:nvSpPr>
          <p:spPr bwMode="auto">
            <a:xfrm>
              <a:off x="5181600" y="5624513"/>
              <a:ext cx="1752600" cy="1066800"/>
            </a:xfrm>
            <a:prstGeom prst="rect">
              <a:avLst/>
            </a:prstGeom>
            <a:solidFill>
              <a:schemeClr val="accent2"/>
            </a:solidFill>
            <a:ln w="9525">
              <a:solidFill>
                <a:srgbClr val="FFFF00"/>
              </a:solidFill>
              <a:miter lim="800000"/>
              <a:headEnd/>
              <a:tailEnd/>
            </a:ln>
            <a:effectLst>
              <a:outerShdw dist="107763" dir="8100000" algn="ctr" rotWithShape="0">
                <a:schemeClr val="bg2"/>
              </a:outerShdw>
            </a:effectLst>
          </p:spPr>
          <p:txBody>
            <a:bodyPr wrap="none" anchor="ctr">
              <a:prstTxWarp prst="textNoShape">
                <a:avLst/>
              </a:prstTxWarp>
            </a:bodyPr>
            <a:lstStyle/>
            <a:p>
              <a:pPr eaLnBrk="0" hangingPunct="0"/>
              <a:endParaRPr lang="en-US" sz="1800">
                <a:solidFill>
                  <a:srgbClr val="333399"/>
                </a:solidFill>
                <a:effectLst/>
                <a:latin typeface="Candara" pitchFamily="-110" charset="0"/>
                <a:ea typeface="Arial" pitchFamily="-110" charset="0"/>
              </a:endParaRPr>
            </a:p>
          </p:txBody>
        </p:sp>
        <p:sp>
          <p:nvSpPr>
            <p:cNvPr id="744472" name="Text Box 24"/>
            <p:cNvSpPr txBox="1">
              <a:spLocks noChangeArrowheads="1"/>
            </p:cNvSpPr>
            <p:nvPr/>
          </p:nvSpPr>
          <p:spPr bwMode="auto">
            <a:xfrm>
              <a:off x="5257800" y="5700713"/>
              <a:ext cx="1657350" cy="1004887"/>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sz="1200" b="1" dirty="0">
                  <a:solidFill>
                    <a:srgbClr val="333399"/>
                  </a:solidFill>
                  <a:effectLst>
                    <a:outerShdw blurRad="38100" dist="38100" dir="2700000" algn="tl">
                      <a:srgbClr val="DDDDDD"/>
                    </a:outerShdw>
                  </a:effectLst>
                  <a:latin typeface="Calibri" pitchFamily="-110" charset="0"/>
                  <a:ea typeface="Arial" pitchFamily="-110" charset="0"/>
                </a:rPr>
                <a:t>lat | </a:t>
              </a:r>
              <a:r>
                <a:rPr lang="en-US" sz="1200" b="1" dirty="0" err="1">
                  <a:solidFill>
                    <a:srgbClr val="333399"/>
                  </a:solidFill>
                  <a:effectLst>
                    <a:outerShdw blurRad="38100" dist="38100" dir="2700000" algn="tl">
                      <a:srgbClr val="DDDDDD"/>
                    </a:outerShdw>
                  </a:effectLst>
                  <a:latin typeface="Calibri" pitchFamily="-110" charset="0"/>
                  <a:ea typeface="Arial" pitchFamily="-110" charset="0"/>
                </a:rPr>
                <a:t>lon</a:t>
              </a:r>
              <a:r>
                <a:rPr lang="en-US" sz="1200" b="1" dirty="0">
                  <a:solidFill>
                    <a:srgbClr val="333399"/>
                  </a:solidFill>
                  <a:effectLst>
                    <a:outerShdw blurRad="38100" dist="38100" dir="2700000" algn="tl">
                      <a:srgbClr val="DDDDDD"/>
                    </a:outerShdw>
                  </a:effectLst>
                  <a:latin typeface="Calibri" pitchFamily="-110" charset="0"/>
                  <a:ea typeface="Arial" pitchFamily="-110" charset="0"/>
                </a:rPr>
                <a:t> | temp</a:t>
              </a:r>
            </a:p>
            <a:p>
              <a:pPr algn="l" eaLnBrk="0" hangingPunct="0"/>
              <a:r>
                <a:rPr lang="en-US" sz="1200" b="1" dirty="0">
                  <a:solidFill>
                    <a:srgbClr val="333399"/>
                  </a:solidFill>
                  <a:effectLst>
                    <a:outerShdw blurRad="38100" dist="38100" dir="2700000" algn="tl">
                      <a:srgbClr val="DDDDDD"/>
                    </a:outerShdw>
                  </a:effectLst>
                  <a:latin typeface="Calibri" pitchFamily="-110" charset="0"/>
                  <a:ea typeface="Arial" pitchFamily="-110" charset="0"/>
                </a:rPr>
                <a:t>----|-----|-----</a:t>
              </a:r>
            </a:p>
            <a:p>
              <a:pPr algn="l" eaLnBrk="0" hangingPunct="0"/>
              <a:r>
                <a:rPr lang="en-US" sz="1200" b="1" dirty="0">
                  <a:solidFill>
                    <a:srgbClr val="333399"/>
                  </a:solidFill>
                  <a:effectLst>
                    <a:outerShdw blurRad="38100" dist="38100" dir="2700000" algn="tl">
                      <a:srgbClr val="DDDDDD"/>
                    </a:outerShdw>
                  </a:effectLst>
                  <a:latin typeface="Calibri" pitchFamily="-110" charset="0"/>
                  <a:ea typeface="Arial" pitchFamily="-110" charset="0"/>
                </a:rPr>
                <a:t> 12 |  23 |  3.1</a:t>
              </a:r>
            </a:p>
            <a:p>
              <a:pPr algn="l" eaLnBrk="0" hangingPunct="0"/>
              <a:r>
                <a:rPr lang="en-US" sz="1200" b="1" dirty="0">
                  <a:solidFill>
                    <a:srgbClr val="333399"/>
                  </a:solidFill>
                  <a:effectLst>
                    <a:outerShdw blurRad="38100" dist="38100" dir="2700000" algn="tl">
                      <a:srgbClr val="DDDDDD"/>
                    </a:outerShdw>
                  </a:effectLst>
                  <a:latin typeface="Calibri" pitchFamily="-110" charset="0"/>
                  <a:ea typeface="Arial" pitchFamily="-110" charset="0"/>
                </a:rPr>
                <a:t> 15 |  24 |  4.2</a:t>
              </a:r>
            </a:p>
            <a:p>
              <a:pPr algn="l" eaLnBrk="0" hangingPunct="0"/>
              <a:r>
                <a:rPr lang="en-US" sz="1200" b="1" dirty="0">
                  <a:solidFill>
                    <a:srgbClr val="333399"/>
                  </a:solidFill>
                  <a:effectLst>
                    <a:outerShdw blurRad="38100" dist="38100" dir="2700000" algn="tl">
                      <a:srgbClr val="DDDDDD"/>
                    </a:outerShdw>
                  </a:effectLst>
                  <a:latin typeface="Calibri" pitchFamily="-110" charset="0"/>
                  <a:ea typeface="Arial" pitchFamily="-110" charset="0"/>
                </a:rPr>
                <a:t> 17 |  21 |  3.6</a:t>
              </a:r>
              <a:endParaRPr lang="en-US" sz="1200" b="1" dirty="0">
                <a:solidFill>
                  <a:srgbClr val="333399"/>
                </a:solidFill>
                <a:effectLst>
                  <a:outerShdw blurRad="38100" dist="38100" dir="2700000" algn="tl">
                    <a:srgbClr val="DDDDDD"/>
                  </a:outerShdw>
                </a:effectLst>
                <a:latin typeface="Candara" pitchFamily="-110" charset="0"/>
                <a:ea typeface="Arial" pitchFamily="-110" charset="0"/>
              </a:endParaRPr>
            </a:p>
          </p:txBody>
        </p:sp>
      </p:grpSp>
      <p:grpSp>
        <p:nvGrpSpPr>
          <p:cNvPr id="3" name="Group 46"/>
          <p:cNvGrpSpPr/>
          <p:nvPr/>
        </p:nvGrpSpPr>
        <p:grpSpPr>
          <a:xfrm>
            <a:off x="2590800" y="1524000"/>
            <a:ext cx="1191068" cy="609600"/>
            <a:chOff x="1993309" y="4800600"/>
            <a:chExt cx="1588091" cy="838200"/>
          </a:xfrm>
        </p:grpSpPr>
        <p:sp>
          <p:nvSpPr>
            <p:cNvPr id="48" name="Flowchart: Card 47"/>
            <p:cNvSpPr/>
            <p:nvPr/>
          </p:nvSpPr>
          <p:spPr bwMode="auto">
            <a:xfrm>
              <a:off x="2057400" y="4800600"/>
              <a:ext cx="1524000" cy="838200"/>
            </a:xfrm>
            <a:prstGeom prst="flowChartPunchedCard">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TextBox 48"/>
            <p:cNvSpPr txBox="1"/>
            <p:nvPr/>
          </p:nvSpPr>
          <p:spPr>
            <a:xfrm>
              <a:off x="1993309" y="5001196"/>
              <a:ext cx="1524000" cy="634789"/>
            </a:xfrm>
            <a:prstGeom prst="rect">
              <a:avLst/>
            </a:prstGeom>
            <a:noFill/>
          </p:spPr>
          <p:txBody>
            <a:bodyPr wrap="square" rtlCol="0">
              <a:spAutoFit/>
            </a:bodyPr>
            <a:lstStyle/>
            <a:p>
              <a:r>
                <a:rPr lang="en-US" sz="600" dirty="0" smtClean="0">
                  <a:solidFill>
                    <a:schemeClr val="bg1"/>
                  </a:solidFill>
                </a:rPr>
                <a:t>Experiment Notes:</a:t>
              </a:r>
            </a:p>
            <a:p>
              <a:r>
                <a:rPr lang="en-US" sz="600" dirty="0" smtClean="0">
                  <a:solidFill>
                    <a:schemeClr val="bg1"/>
                  </a:solidFill>
                </a:rPr>
                <a:t>Serial Number: 99378920</a:t>
              </a:r>
            </a:p>
            <a:p>
              <a:r>
                <a:rPr lang="en-US" sz="600" dirty="0" smtClean="0">
                  <a:solidFill>
                    <a:schemeClr val="bg1"/>
                  </a:solidFill>
                </a:rPr>
                <a:t>Date: 3/13/09</a:t>
              </a:r>
            </a:p>
            <a:p>
              <a:r>
                <a:rPr lang="en-US" sz="600" dirty="0" smtClean="0">
                  <a:solidFill>
                    <a:schemeClr val="bg1"/>
                  </a:solidFill>
                </a:rPr>
                <a:t>Configuration: Standard 3</a:t>
              </a:r>
              <a:endParaRPr lang="en-US" sz="600" dirty="0">
                <a:solidFill>
                  <a:schemeClr val="bg1"/>
                </a:solidFill>
              </a:endParaRPr>
            </a:p>
          </p:txBody>
        </p:sp>
      </p:grpSp>
      <p:pic>
        <p:nvPicPr>
          <p:cNvPr id="51" name="Picture 8" descr="mesh"/>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3429000" y="5181600"/>
            <a:ext cx="1556575" cy="1049509"/>
          </a:xfrm>
          <a:prstGeom prst="rect">
            <a:avLst/>
          </a:prstGeom>
          <a:noFill/>
          <a:ln w="9525">
            <a:solidFill>
              <a:schemeClr val="tx1"/>
            </a:solidFill>
            <a:miter lim="800000"/>
            <a:headEnd/>
            <a:tailEnd/>
          </a:ln>
        </p:spPr>
      </p:pic>
      <p:grpSp>
        <p:nvGrpSpPr>
          <p:cNvPr id="4" name="Group 55"/>
          <p:cNvGrpSpPr/>
          <p:nvPr/>
        </p:nvGrpSpPr>
        <p:grpSpPr>
          <a:xfrm>
            <a:off x="4648200" y="990600"/>
            <a:ext cx="1434086" cy="1133128"/>
            <a:chOff x="3657600" y="1066800"/>
            <a:chExt cx="1434086" cy="1133128"/>
          </a:xfrm>
        </p:grpSpPr>
        <p:pic>
          <p:nvPicPr>
            <p:cNvPr id="53" name="Picture 52" descr="Folder.png"/>
            <p:cNvPicPr>
              <a:picLocks noChangeAspect="1"/>
            </p:cNvPicPr>
            <p:nvPr/>
          </p:nvPicPr>
          <p:blipFill>
            <a:blip r:embed="rId6" cstate="print"/>
            <a:stretch>
              <a:fillRect/>
            </a:stretch>
          </p:blipFill>
          <p:spPr>
            <a:xfrm>
              <a:off x="3657600" y="1066800"/>
              <a:ext cx="1434086" cy="1133128"/>
            </a:xfrm>
            <a:prstGeom prst="rect">
              <a:avLst/>
            </a:prstGeom>
          </p:spPr>
        </p:pic>
        <p:sp>
          <p:nvSpPr>
            <p:cNvPr id="55" name="TextBox 54"/>
            <p:cNvSpPr txBox="1"/>
            <p:nvPr/>
          </p:nvSpPr>
          <p:spPr>
            <a:xfrm>
              <a:off x="4247014" y="1320225"/>
              <a:ext cx="298480" cy="584775"/>
            </a:xfrm>
            <a:prstGeom prst="rect">
              <a:avLst/>
            </a:prstGeom>
            <a:noFill/>
          </p:spPr>
          <p:txBody>
            <a:bodyPr wrap="none" rtlCol="0">
              <a:spAutoFit/>
            </a:bodyPr>
            <a:lstStyle/>
            <a:p>
              <a:r>
                <a:rPr lang="en-US" sz="3200" b="1" dirty="0" smtClean="0">
                  <a:solidFill>
                    <a:schemeClr val="bg1"/>
                  </a:solidFill>
                </a:rPr>
                <a:t>/</a:t>
              </a:r>
              <a:endParaRPr lang="en-US" sz="3200" b="1" dirty="0">
                <a:solidFill>
                  <a:schemeClr val="bg1"/>
                </a:solidFill>
              </a:endParaRPr>
            </a:p>
          </p:txBody>
        </p:sp>
      </p:grpSp>
      <p:grpSp>
        <p:nvGrpSpPr>
          <p:cNvPr id="5" name="Group 69"/>
          <p:cNvGrpSpPr/>
          <p:nvPr/>
        </p:nvGrpSpPr>
        <p:grpSpPr>
          <a:xfrm>
            <a:off x="6338314" y="2524472"/>
            <a:ext cx="1434086" cy="1133128"/>
            <a:chOff x="5576314" y="1914872"/>
            <a:chExt cx="1434086" cy="1133128"/>
          </a:xfrm>
        </p:grpSpPr>
        <p:pic>
          <p:nvPicPr>
            <p:cNvPr id="58" name="Picture 57" descr="Folder.png"/>
            <p:cNvPicPr>
              <a:picLocks noChangeAspect="1"/>
            </p:cNvPicPr>
            <p:nvPr/>
          </p:nvPicPr>
          <p:blipFill>
            <a:blip r:embed="rId6" cstate="print"/>
            <a:stretch>
              <a:fillRect/>
            </a:stretch>
          </p:blipFill>
          <p:spPr>
            <a:xfrm>
              <a:off x="5576314" y="1914872"/>
              <a:ext cx="1434086" cy="1133128"/>
            </a:xfrm>
            <a:prstGeom prst="rect">
              <a:avLst/>
            </a:prstGeom>
          </p:spPr>
        </p:pic>
        <p:sp>
          <p:nvSpPr>
            <p:cNvPr id="59" name="TextBox 58"/>
            <p:cNvSpPr txBox="1"/>
            <p:nvPr/>
          </p:nvSpPr>
          <p:spPr>
            <a:xfrm>
              <a:off x="5761376" y="2266890"/>
              <a:ext cx="1096624" cy="400110"/>
            </a:xfrm>
            <a:prstGeom prst="rect">
              <a:avLst/>
            </a:prstGeom>
            <a:noFill/>
          </p:spPr>
          <p:txBody>
            <a:bodyPr wrap="none" rtlCol="0">
              <a:spAutoFit/>
            </a:bodyPr>
            <a:lstStyle/>
            <a:p>
              <a:r>
                <a:rPr lang="en-US" sz="2000" b="1" dirty="0" err="1" smtClean="0">
                  <a:solidFill>
                    <a:schemeClr val="bg1"/>
                  </a:solidFill>
                </a:rPr>
                <a:t>SimOut</a:t>
              </a:r>
              <a:endParaRPr lang="en-US" sz="2000" b="1" dirty="0">
                <a:solidFill>
                  <a:schemeClr val="bg1"/>
                </a:solidFill>
              </a:endParaRPr>
            </a:p>
          </p:txBody>
        </p:sp>
      </p:grpSp>
      <p:grpSp>
        <p:nvGrpSpPr>
          <p:cNvPr id="6" name="Group 62"/>
          <p:cNvGrpSpPr/>
          <p:nvPr/>
        </p:nvGrpSpPr>
        <p:grpSpPr>
          <a:xfrm>
            <a:off x="2590800" y="2514600"/>
            <a:ext cx="1510286" cy="1133128"/>
            <a:chOff x="3505200" y="2667000"/>
            <a:chExt cx="1510286" cy="1133128"/>
          </a:xfrm>
        </p:grpSpPr>
        <p:pic>
          <p:nvPicPr>
            <p:cNvPr id="61" name="Picture 60" descr="Folder.png"/>
            <p:cNvPicPr>
              <a:picLocks noChangeAspect="1"/>
            </p:cNvPicPr>
            <p:nvPr/>
          </p:nvPicPr>
          <p:blipFill>
            <a:blip r:embed="rId7" cstate="print"/>
            <a:stretch>
              <a:fillRect/>
            </a:stretch>
          </p:blipFill>
          <p:spPr>
            <a:xfrm>
              <a:off x="3505200" y="2667000"/>
              <a:ext cx="1510286" cy="1133128"/>
            </a:xfrm>
            <a:prstGeom prst="rect">
              <a:avLst/>
            </a:prstGeom>
          </p:spPr>
        </p:pic>
        <p:sp>
          <p:nvSpPr>
            <p:cNvPr id="62" name="TextBox 61"/>
            <p:cNvSpPr txBox="1"/>
            <p:nvPr/>
          </p:nvSpPr>
          <p:spPr>
            <a:xfrm>
              <a:off x="3962400" y="3044279"/>
              <a:ext cx="532305" cy="384721"/>
            </a:xfrm>
            <a:prstGeom prst="rect">
              <a:avLst/>
            </a:prstGeom>
            <a:noFill/>
          </p:spPr>
          <p:txBody>
            <a:bodyPr wrap="none" rtlCol="0">
              <a:spAutoFit/>
            </a:bodyPr>
            <a:lstStyle/>
            <a:p>
              <a:r>
                <a:rPr lang="en-US" sz="1900" b="1" dirty="0" err="1" smtClean="0">
                  <a:solidFill>
                    <a:schemeClr val="bg1">
                      <a:lumMod val="85000"/>
                      <a:lumOff val="15000"/>
                    </a:schemeClr>
                  </a:solidFill>
                </a:rPr>
                <a:t>Viz</a:t>
              </a:r>
              <a:endParaRPr lang="en-US" sz="1900" b="1" dirty="0">
                <a:solidFill>
                  <a:schemeClr val="bg1">
                    <a:lumMod val="85000"/>
                    <a:lumOff val="15000"/>
                  </a:schemeClr>
                </a:solidFill>
              </a:endParaRPr>
            </a:p>
          </p:txBody>
        </p:sp>
      </p:grpSp>
      <p:cxnSp>
        <p:nvCxnSpPr>
          <p:cNvPr id="65" name="Straight Connector 64"/>
          <p:cNvCxnSpPr>
            <a:endCxn id="48" idx="3"/>
          </p:cNvCxnSpPr>
          <p:nvPr/>
        </p:nvCxnSpPr>
        <p:spPr bwMode="auto">
          <a:xfrm rot="10800000" flipV="1">
            <a:off x="3781868" y="1447800"/>
            <a:ext cx="1018732" cy="3810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66" name="Straight Connector 65"/>
          <p:cNvCxnSpPr/>
          <p:nvPr/>
        </p:nvCxnSpPr>
        <p:spPr bwMode="auto">
          <a:xfrm rot="10800000" flipV="1">
            <a:off x="3886200" y="1905000"/>
            <a:ext cx="1143000" cy="7620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68" name="Straight Connector 67"/>
          <p:cNvCxnSpPr/>
          <p:nvPr/>
        </p:nvCxnSpPr>
        <p:spPr bwMode="auto">
          <a:xfrm>
            <a:off x="5867400" y="1905000"/>
            <a:ext cx="914400" cy="8382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73" name="Straight Connector 72"/>
          <p:cNvCxnSpPr/>
          <p:nvPr/>
        </p:nvCxnSpPr>
        <p:spPr bwMode="auto">
          <a:xfrm rot="5400000">
            <a:off x="5562600" y="3886200"/>
            <a:ext cx="1752600" cy="8382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74" name="Straight Connector 73"/>
          <p:cNvCxnSpPr/>
          <p:nvPr/>
        </p:nvCxnSpPr>
        <p:spPr bwMode="auto">
          <a:xfrm rot="16200000" flipH="1">
            <a:off x="2971802" y="3962402"/>
            <a:ext cx="1676398" cy="609598"/>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75" name="Straight Connector 74"/>
          <p:cNvCxnSpPr>
            <a:endCxn id="744456" idx="0"/>
          </p:cNvCxnSpPr>
          <p:nvPr/>
        </p:nvCxnSpPr>
        <p:spPr bwMode="auto">
          <a:xfrm rot="5400000">
            <a:off x="1619250" y="3829050"/>
            <a:ext cx="1828800" cy="10287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76" name="Straight Connector 75"/>
          <p:cNvCxnSpPr/>
          <p:nvPr/>
        </p:nvCxnSpPr>
        <p:spPr bwMode="auto">
          <a:xfrm>
            <a:off x="3886200" y="3048000"/>
            <a:ext cx="685800" cy="5334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77" name="Straight Connector 76"/>
          <p:cNvCxnSpPr>
            <a:endCxn id="744465" idx="0"/>
          </p:cNvCxnSpPr>
          <p:nvPr/>
        </p:nvCxnSpPr>
        <p:spPr bwMode="auto">
          <a:xfrm rot="16200000" flipH="1">
            <a:off x="6400800" y="4038600"/>
            <a:ext cx="1752600" cy="5334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82" name="Straight Connector 81"/>
          <p:cNvCxnSpPr/>
          <p:nvPr/>
        </p:nvCxnSpPr>
        <p:spPr bwMode="auto">
          <a:xfrm rot="10800000" flipV="1">
            <a:off x="1524000" y="3124200"/>
            <a:ext cx="1219200" cy="5334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sp>
        <p:nvSpPr>
          <p:cNvPr id="89" name="Rectangle 88"/>
          <p:cNvSpPr/>
          <p:nvPr/>
        </p:nvSpPr>
        <p:spPr>
          <a:xfrm>
            <a:off x="228600" y="1521915"/>
            <a:ext cx="2514600" cy="1692771"/>
          </a:xfrm>
          <a:prstGeom prst="rect">
            <a:avLst/>
          </a:prstGeom>
        </p:spPr>
        <p:txBody>
          <a:bodyPr wrap="square">
            <a:spAutoFit/>
          </a:bodyPr>
          <a:lstStyle/>
          <a:p>
            <a:pPr>
              <a:spcBef>
                <a:spcPct val="50000"/>
              </a:spcBef>
            </a:pPr>
            <a:r>
              <a:rPr lang="en-US" sz="2600" dirty="0" smtClean="0">
                <a:ea typeface="Arial" pitchFamily="-110" charset="0"/>
              </a:rPr>
              <a:t>HDF5 groups and links </a:t>
            </a:r>
            <a:br>
              <a:rPr lang="en-US" sz="2600" dirty="0" smtClean="0">
                <a:ea typeface="Arial" pitchFamily="-110" charset="0"/>
              </a:rPr>
            </a:br>
            <a:r>
              <a:rPr lang="en-US" sz="2600" b="1" dirty="0" smtClean="0">
                <a:ea typeface="Arial" pitchFamily="-110" charset="0"/>
              </a:rPr>
              <a:t>organize </a:t>
            </a:r>
            <a:r>
              <a:rPr lang="en-US" sz="2600" dirty="0" smtClean="0">
                <a:ea typeface="Arial" pitchFamily="-110" charset="0"/>
              </a:rPr>
              <a:t/>
            </a:r>
            <a:br>
              <a:rPr lang="en-US" sz="2600" dirty="0" smtClean="0">
                <a:ea typeface="Arial" pitchFamily="-110" charset="0"/>
              </a:rPr>
            </a:br>
            <a:r>
              <a:rPr lang="en-US" sz="2600" dirty="0" smtClean="0">
                <a:ea typeface="Arial" pitchFamily="-110" charset="0"/>
              </a:rPr>
              <a:t>data objects.</a:t>
            </a:r>
            <a:endParaRPr lang="en-US" dirty="0">
              <a:ea typeface="Arial" pitchFamily="-110" charset="0"/>
            </a:endParaRPr>
          </a:p>
        </p:txBody>
      </p:sp>
      <p:cxnSp>
        <p:nvCxnSpPr>
          <p:cNvPr id="72" name="Straight Connector 71"/>
          <p:cNvCxnSpPr/>
          <p:nvPr/>
        </p:nvCxnSpPr>
        <p:spPr bwMode="auto">
          <a:xfrm rot="10800000" flipV="1">
            <a:off x="5562600" y="3048000"/>
            <a:ext cx="990600" cy="5334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pic>
        <p:nvPicPr>
          <p:cNvPr id="86" name="Picture 85" descr="open_box.png"/>
          <p:cNvPicPr>
            <a:picLocks noChangeAspect="1"/>
          </p:cNvPicPr>
          <p:nvPr/>
        </p:nvPicPr>
        <p:blipFill>
          <a:blip r:embed="rId8">
            <a:lum contrast="-68000"/>
          </a:blip>
          <a:srcRect r="9373"/>
          <a:stretch>
            <a:fillRect/>
          </a:stretch>
        </p:blipFill>
        <p:spPr>
          <a:xfrm>
            <a:off x="7793866" y="3733800"/>
            <a:ext cx="1361664" cy="1066800"/>
          </a:xfrm>
          <a:prstGeom prst="rect">
            <a:avLst/>
          </a:prstGeom>
        </p:spPr>
      </p:pic>
      <p:cxnSp>
        <p:nvCxnSpPr>
          <p:cNvPr id="79" name="Straight Connector 78"/>
          <p:cNvCxnSpPr/>
          <p:nvPr/>
        </p:nvCxnSpPr>
        <p:spPr bwMode="auto">
          <a:xfrm>
            <a:off x="7620000" y="3124200"/>
            <a:ext cx="762000" cy="5334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sp>
        <p:nvSpPr>
          <p:cNvPr id="96" name="Rectangle 17" descr="Small grid"/>
          <p:cNvSpPr>
            <a:spLocks noChangeArrowheads="1"/>
          </p:cNvSpPr>
          <p:nvPr/>
        </p:nvSpPr>
        <p:spPr bwMode="auto">
          <a:xfrm>
            <a:off x="8382000" y="3657600"/>
            <a:ext cx="533400" cy="381000"/>
          </a:xfrm>
          <a:prstGeom prst="rect">
            <a:avLst/>
          </a:prstGeom>
          <a:pattFill prst="smGrid">
            <a:fgClr>
              <a:srgbClr val="CCCC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dirty="0" smtClean="0">
              <a:effectLst>
                <a:outerShdw blurRad="38100" dist="38100" dir="2700000" algn="tl">
                  <a:srgbClr val="DDDDDD"/>
                </a:outerShdw>
              </a:effectLst>
              <a:ea typeface="Arial" pitchFamily="-110" charset="0"/>
            </a:endParaRPr>
          </a:p>
          <a:p>
            <a:endParaRPr lang="en-US" dirty="0">
              <a:effectLst>
                <a:outerShdw blurRad="38100" dist="38100" dir="2700000" algn="tl">
                  <a:srgbClr val="DDDDDD"/>
                </a:outerShdw>
              </a:effectLst>
              <a:ea typeface="Arial" pitchFamily="-11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9"/>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2000"/>
                                        <p:tgtEl>
                                          <p:spTgt spid="65"/>
                                        </p:tgtEl>
                                      </p:cBhvr>
                                    </p:animEffect>
                                  </p:childTnLst>
                                </p:cTn>
                              </p:par>
                              <p:par>
                                <p:cTn id="21" presetID="10"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2000"/>
                                        <p:tgtEl>
                                          <p:spTgt spid="66"/>
                                        </p:tgtEl>
                                      </p:cBhvr>
                                    </p:animEffect>
                                  </p:childTnLst>
                                </p:cTn>
                              </p:par>
                              <p:par>
                                <p:cTn id="24" presetID="10" presetClass="entr" presetSubtype="0" fill="hold"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2000"/>
                                        <p:tgtEl>
                                          <p:spTgt spid="68"/>
                                        </p:tgtEl>
                                      </p:cBhvr>
                                    </p:animEffect>
                                  </p:childTnLst>
                                </p:cTn>
                              </p:par>
                              <p:par>
                                <p:cTn id="27" presetID="10" presetClass="entr" presetSubtype="0"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2000"/>
                                        <p:tgtEl>
                                          <p:spTgt spid="82"/>
                                        </p:tgtEl>
                                      </p:cBhvr>
                                    </p:animEffect>
                                  </p:childTnLst>
                                </p:cTn>
                              </p:par>
                              <p:par>
                                <p:cTn id="30" presetID="10" presetClass="entr" presetSubtype="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2000"/>
                                        <p:tgtEl>
                                          <p:spTgt spid="73"/>
                                        </p:tgtEl>
                                      </p:cBhvr>
                                    </p:animEffect>
                                  </p:childTnLst>
                                </p:cTn>
                              </p:par>
                              <p:par>
                                <p:cTn id="33" presetID="10"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2000"/>
                                        <p:tgtEl>
                                          <p:spTgt spid="74"/>
                                        </p:tgtEl>
                                      </p:cBhvr>
                                    </p:animEffect>
                                  </p:childTnLst>
                                </p:cTn>
                              </p:par>
                              <p:par>
                                <p:cTn id="36" presetID="10" presetClass="entr" presetSubtype="0" fill="hold"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2000"/>
                                        <p:tgtEl>
                                          <p:spTgt spid="75"/>
                                        </p:tgtEl>
                                      </p:cBhvr>
                                    </p:animEffect>
                                  </p:childTnLst>
                                </p:cTn>
                              </p:par>
                              <p:par>
                                <p:cTn id="39" presetID="10"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2000"/>
                                        <p:tgtEl>
                                          <p:spTgt spid="76"/>
                                        </p:tgtEl>
                                      </p:cBhvr>
                                    </p:animEffect>
                                  </p:childTnLst>
                                </p:cTn>
                              </p:par>
                              <p:par>
                                <p:cTn id="42" presetID="10" presetClass="entr" presetSubtype="0" fill="hold" nodeType="with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2000"/>
                                        <p:tgtEl>
                                          <p:spTgt spid="77"/>
                                        </p:tgtEl>
                                      </p:cBhvr>
                                    </p:animEffect>
                                  </p:childTnLst>
                                </p:cTn>
                              </p:par>
                              <p:par>
                                <p:cTn id="45" presetID="10"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2000"/>
                                        <p:tgtEl>
                                          <p:spTgt spid="72"/>
                                        </p:tgtEl>
                                      </p:cBhvr>
                                    </p:animEffect>
                                  </p:childTnLst>
                                </p:cTn>
                              </p:par>
                              <p:par>
                                <p:cTn id="48" presetID="10" presetClass="entr" presetSubtype="0" fill="hold"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19256" cy="1143000"/>
          </a:xfrm>
        </p:spPr>
        <p:txBody>
          <a:bodyPr>
            <a:noAutofit/>
          </a:bodyPr>
          <a:lstStyle/>
          <a:p>
            <a:r>
              <a:rPr lang="en-US" sz="3600" dirty="0" smtClean="0"/>
              <a:t>“Special problems need special solutions”</a:t>
            </a:r>
            <a:endParaRPr lang="en-US" sz="3600" dirty="0"/>
          </a:p>
        </p:txBody>
      </p:sp>
      <p:sp>
        <p:nvSpPr>
          <p:cNvPr id="7" name="Content Placeholder 6"/>
          <p:cNvSpPr>
            <a:spLocks noGrp="1"/>
          </p:cNvSpPr>
          <p:nvPr>
            <p:ph idx="1"/>
          </p:nvPr>
        </p:nvSpPr>
        <p:spPr/>
        <p:txBody>
          <a:bodyPr>
            <a:normAutofit lnSpcReduction="10000"/>
          </a:bodyPr>
          <a:lstStyle/>
          <a:p>
            <a:r>
              <a:rPr lang="en-US" dirty="0" smtClean="0"/>
              <a:t>Inductive approach in software engineering leads to incremental advances starting from a specific problem</a:t>
            </a:r>
          </a:p>
          <a:p>
            <a:endParaRPr lang="en-US" dirty="0" smtClean="0"/>
          </a:p>
          <a:p>
            <a:r>
              <a:rPr lang="en-US" dirty="0" smtClean="0"/>
              <a:t>Solutions often implemented on an enumerated case-by-cases basis</a:t>
            </a:r>
          </a:p>
          <a:p>
            <a:endParaRPr lang="en-US" dirty="0"/>
          </a:p>
          <a:p>
            <a:pPr marL="36576" indent="0">
              <a:buNone/>
            </a:pPr>
            <a:r>
              <a:rPr lang="en-US" dirty="0" smtClean="0">
                <a:sym typeface="Wingdings" pitchFamily="2" charset="2"/>
              </a:rPr>
              <a:t> Results in many independent solutions</a:t>
            </a:r>
            <a:endParaRPr lang="en-US" dirty="0"/>
          </a:p>
        </p:txBody>
      </p:sp>
      <p:sp>
        <p:nvSpPr>
          <p:cNvPr id="5" name="Slide Number Placeholder 4"/>
          <p:cNvSpPr>
            <a:spLocks noGrp="1"/>
          </p:cNvSpPr>
          <p:nvPr>
            <p:ph type="sldNum" sz="quarter" idx="12"/>
          </p:nvPr>
        </p:nvSpPr>
        <p:spPr/>
        <p:txBody>
          <a:bodyPr/>
          <a:lstStyle/>
          <a:p>
            <a:fld id="{FFA1C9A4-D770-4109-9C12-CFC37AC8020D}" type="slidenum">
              <a:rPr lang="de-DE" smtClean="0"/>
              <a:pPr/>
              <a:t>6</a:t>
            </a:fld>
            <a:endParaRPr lang="de-DE"/>
          </a:p>
        </p:txBody>
      </p:sp>
    </p:spTree>
    <p:extLst>
      <p:ext uri="{BB962C8B-B14F-4D97-AF65-F5344CB8AC3E}">
        <p14:creationId xmlns:p14="http://schemas.microsoft.com/office/powerpoint/2010/main" val="15728561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Slide Number Placeholder 4"/>
          <p:cNvSpPr>
            <a:spLocks noGrp="1"/>
          </p:cNvSpPr>
          <p:nvPr>
            <p:ph type="sldNum" sz="quarter" idx="12"/>
          </p:nvPr>
        </p:nvSpPr>
        <p:spPr>
          <a:noFill/>
        </p:spPr>
        <p:txBody>
          <a:bodyPr/>
          <a:lstStyle/>
          <a:p>
            <a:fld id="{48AFBF0C-94BD-4B3C-81BC-F67BC3C3576A}" type="slidenum">
              <a:rPr lang="en-US" smtClean="0"/>
              <a:pPr/>
              <a:t>60</a:t>
            </a:fld>
            <a:endParaRPr lang="en-US" smtClean="0"/>
          </a:p>
        </p:txBody>
      </p:sp>
      <p:sp>
        <p:nvSpPr>
          <p:cNvPr id="41989" name="Line 2"/>
          <p:cNvSpPr>
            <a:spLocks noChangeShapeType="1"/>
          </p:cNvSpPr>
          <p:nvPr/>
        </p:nvSpPr>
        <p:spPr bwMode="auto">
          <a:xfrm>
            <a:off x="6705600" y="1905000"/>
            <a:ext cx="979488" cy="596900"/>
          </a:xfrm>
          <a:prstGeom prst="line">
            <a:avLst/>
          </a:prstGeom>
          <a:noFill/>
          <a:ln w="28575">
            <a:solidFill>
              <a:srgbClr val="00B050"/>
            </a:solidFill>
            <a:round/>
            <a:headEnd/>
            <a:tailEnd type="arrow" w="med" len="med"/>
          </a:ln>
        </p:spPr>
        <p:txBody>
          <a:bodyPr wrap="none" lIns="91420" tIns="45711" rIns="91420" bIns="45711" anchor="ctr"/>
          <a:lstStyle/>
          <a:p>
            <a:endParaRPr lang="en-US"/>
          </a:p>
        </p:txBody>
      </p:sp>
      <p:sp>
        <p:nvSpPr>
          <p:cNvPr id="41990" name="Oval 3"/>
          <p:cNvSpPr>
            <a:spLocks noChangeArrowheads="1"/>
          </p:cNvSpPr>
          <p:nvPr/>
        </p:nvSpPr>
        <p:spPr bwMode="auto">
          <a:xfrm>
            <a:off x="5978525" y="1600200"/>
            <a:ext cx="952500" cy="3365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20" tIns="45711" rIns="91420" bIns="45711" anchor="ctr">
            <a:flatTx/>
          </a:bodyPr>
          <a:lstStyle/>
          <a:p>
            <a:pPr algn="ctr" eaLnBrk="0" hangingPunct="0"/>
            <a:r>
              <a:rPr lang="en-US" sz="2800" b="1" dirty="0">
                <a:solidFill>
                  <a:schemeClr val="accent2"/>
                </a:solidFill>
              </a:rPr>
              <a:t>“/”</a:t>
            </a:r>
          </a:p>
        </p:txBody>
      </p:sp>
      <p:grpSp>
        <p:nvGrpSpPr>
          <p:cNvPr id="41991" name="Group 4"/>
          <p:cNvGrpSpPr>
            <a:grpSpLocks/>
          </p:cNvGrpSpPr>
          <p:nvPr/>
        </p:nvGrpSpPr>
        <p:grpSpPr bwMode="auto">
          <a:xfrm>
            <a:off x="7507288" y="2665413"/>
            <a:ext cx="692150" cy="841375"/>
            <a:chOff x="2304" y="1440"/>
            <a:chExt cx="384" cy="480"/>
          </a:xfrm>
        </p:grpSpPr>
        <p:sp>
          <p:nvSpPr>
            <p:cNvPr id="42083" name="Rectangle 5"/>
            <p:cNvSpPr>
              <a:spLocks noChangeArrowheads="1"/>
            </p:cNvSpPr>
            <p:nvPr/>
          </p:nvSpPr>
          <p:spPr bwMode="auto">
            <a:xfrm>
              <a:off x="2304" y="1440"/>
              <a:ext cx="384" cy="480"/>
            </a:xfrm>
            <a:prstGeom prst="rect">
              <a:avLst/>
            </a:prstGeom>
            <a:solidFill>
              <a:schemeClr val="accent1"/>
            </a:solidFill>
            <a:ln w="28575">
              <a:solidFill>
                <a:srgbClr val="0000CC"/>
              </a:solidFill>
              <a:miter lim="800000"/>
              <a:headEnd/>
              <a:tailEnd/>
            </a:ln>
          </p:spPr>
          <p:txBody>
            <a:bodyPr wrap="none" lIns="91420" tIns="45711" rIns="91420" bIns="45711" anchor="ctr"/>
            <a:lstStyle/>
            <a:p>
              <a:endParaRPr lang="en-US"/>
            </a:p>
          </p:txBody>
        </p:sp>
        <p:sp>
          <p:nvSpPr>
            <p:cNvPr id="42084" name="Line 6"/>
            <p:cNvSpPr>
              <a:spLocks noChangeShapeType="1"/>
            </p:cNvSpPr>
            <p:nvPr/>
          </p:nvSpPr>
          <p:spPr bwMode="auto">
            <a:xfrm>
              <a:off x="2400"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85" name="Line 7"/>
            <p:cNvSpPr>
              <a:spLocks noChangeShapeType="1"/>
            </p:cNvSpPr>
            <p:nvPr/>
          </p:nvSpPr>
          <p:spPr bwMode="auto">
            <a:xfrm>
              <a:off x="2496"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86" name="Line 8"/>
            <p:cNvSpPr>
              <a:spLocks noChangeShapeType="1"/>
            </p:cNvSpPr>
            <p:nvPr/>
          </p:nvSpPr>
          <p:spPr bwMode="auto">
            <a:xfrm>
              <a:off x="2592"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87" name="Line 9"/>
            <p:cNvSpPr>
              <a:spLocks noChangeShapeType="1"/>
            </p:cNvSpPr>
            <p:nvPr/>
          </p:nvSpPr>
          <p:spPr bwMode="auto">
            <a:xfrm rot="5400000">
              <a:off x="2495" y="1345"/>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88" name="Line 10"/>
            <p:cNvSpPr>
              <a:spLocks noChangeShapeType="1"/>
            </p:cNvSpPr>
            <p:nvPr/>
          </p:nvSpPr>
          <p:spPr bwMode="auto">
            <a:xfrm rot="5400000">
              <a:off x="2495" y="1441"/>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89" name="Line 11"/>
            <p:cNvSpPr>
              <a:spLocks noChangeShapeType="1"/>
            </p:cNvSpPr>
            <p:nvPr/>
          </p:nvSpPr>
          <p:spPr bwMode="auto">
            <a:xfrm rot="5400000">
              <a:off x="2495" y="1537"/>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90" name="Line 12"/>
            <p:cNvSpPr>
              <a:spLocks noChangeShapeType="1"/>
            </p:cNvSpPr>
            <p:nvPr/>
          </p:nvSpPr>
          <p:spPr bwMode="auto">
            <a:xfrm rot="5400000">
              <a:off x="2495" y="1633"/>
              <a:ext cx="1" cy="384"/>
            </a:xfrm>
            <a:prstGeom prst="line">
              <a:avLst/>
            </a:prstGeom>
            <a:noFill/>
            <a:ln w="28575">
              <a:solidFill>
                <a:srgbClr val="0000CC"/>
              </a:solidFill>
              <a:round/>
              <a:headEnd/>
              <a:tailEnd/>
            </a:ln>
          </p:spPr>
          <p:txBody>
            <a:bodyPr wrap="none" lIns="91420" tIns="45711" rIns="91420" bIns="45711" anchor="ctr"/>
            <a:lstStyle/>
            <a:p>
              <a:endParaRPr lang="en-US"/>
            </a:p>
          </p:txBody>
        </p:sp>
      </p:grpSp>
      <p:grpSp>
        <p:nvGrpSpPr>
          <p:cNvPr id="41992" name="Group 13"/>
          <p:cNvGrpSpPr>
            <a:grpSpLocks/>
          </p:cNvGrpSpPr>
          <p:nvPr/>
        </p:nvGrpSpPr>
        <p:grpSpPr bwMode="auto">
          <a:xfrm>
            <a:off x="7421563" y="2581275"/>
            <a:ext cx="692150" cy="841375"/>
            <a:chOff x="2304" y="1440"/>
            <a:chExt cx="384" cy="480"/>
          </a:xfrm>
        </p:grpSpPr>
        <p:sp>
          <p:nvSpPr>
            <p:cNvPr id="42075" name="Rectangle 14"/>
            <p:cNvSpPr>
              <a:spLocks noChangeArrowheads="1"/>
            </p:cNvSpPr>
            <p:nvPr/>
          </p:nvSpPr>
          <p:spPr bwMode="auto">
            <a:xfrm>
              <a:off x="2304" y="1440"/>
              <a:ext cx="384" cy="480"/>
            </a:xfrm>
            <a:prstGeom prst="rect">
              <a:avLst/>
            </a:prstGeom>
            <a:solidFill>
              <a:schemeClr val="accent1"/>
            </a:solidFill>
            <a:ln w="28575">
              <a:solidFill>
                <a:srgbClr val="0000CC"/>
              </a:solidFill>
              <a:miter lim="800000"/>
              <a:headEnd/>
              <a:tailEnd/>
            </a:ln>
          </p:spPr>
          <p:txBody>
            <a:bodyPr wrap="none" lIns="91420" tIns="45711" rIns="91420" bIns="45711" anchor="ctr"/>
            <a:lstStyle/>
            <a:p>
              <a:endParaRPr lang="en-US"/>
            </a:p>
          </p:txBody>
        </p:sp>
        <p:sp>
          <p:nvSpPr>
            <p:cNvPr id="42076" name="Line 15"/>
            <p:cNvSpPr>
              <a:spLocks noChangeShapeType="1"/>
            </p:cNvSpPr>
            <p:nvPr/>
          </p:nvSpPr>
          <p:spPr bwMode="auto">
            <a:xfrm>
              <a:off x="2400"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77" name="Line 16"/>
            <p:cNvSpPr>
              <a:spLocks noChangeShapeType="1"/>
            </p:cNvSpPr>
            <p:nvPr/>
          </p:nvSpPr>
          <p:spPr bwMode="auto">
            <a:xfrm>
              <a:off x="2496"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78" name="Line 17"/>
            <p:cNvSpPr>
              <a:spLocks noChangeShapeType="1"/>
            </p:cNvSpPr>
            <p:nvPr/>
          </p:nvSpPr>
          <p:spPr bwMode="auto">
            <a:xfrm>
              <a:off x="2592"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79" name="Line 18"/>
            <p:cNvSpPr>
              <a:spLocks noChangeShapeType="1"/>
            </p:cNvSpPr>
            <p:nvPr/>
          </p:nvSpPr>
          <p:spPr bwMode="auto">
            <a:xfrm rot="5400000">
              <a:off x="2495" y="1345"/>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80" name="Line 19"/>
            <p:cNvSpPr>
              <a:spLocks noChangeShapeType="1"/>
            </p:cNvSpPr>
            <p:nvPr/>
          </p:nvSpPr>
          <p:spPr bwMode="auto">
            <a:xfrm rot="5400000">
              <a:off x="2495" y="1441"/>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81" name="Line 20"/>
            <p:cNvSpPr>
              <a:spLocks noChangeShapeType="1"/>
            </p:cNvSpPr>
            <p:nvPr/>
          </p:nvSpPr>
          <p:spPr bwMode="auto">
            <a:xfrm rot="5400000">
              <a:off x="2495" y="1537"/>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82" name="Line 21"/>
            <p:cNvSpPr>
              <a:spLocks noChangeShapeType="1"/>
            </p:cNvSpPr>
            <p:nvPr/>
          </p:nvSpPr>
          <p:spPr bwMode="auto">
            <a:xfrm rot="5400000">
              <a:off x="2495" y="1633"/>
              <a:ext cx="1" cy="384"/>
            </a:xfrm>
            <a:prstGeom prst="line">
              <a:avLst/>
            </a:prstGeom>
            <a:noFill/>
            <a:ln w="28575">
              <a:solidFill>
                <a:srgbClr val="0000CC"/>
              </a:solidFill>
              <a:round/>
              <a:headEnd/>
              <a:tailEnd/>
            </a:ln>
          </p:spPr>
          <p:txBody>
            <a:bodyPr wrap="none" lIns="91420" tIns="45711" rIns="91420" bIns="45711" anchor="ctr"/>
            <a:lstStyle/>
            <a:p>
              <a:endParaRPr lang="en-US"/>
            </a:p>
          </p:txBody>
        </p:sp>
      </p:grpSp>
      <p:grpSp>
        <p:nvGrpSpPr>
          <p:cNvPr id="41993" name="Group 22"/>
          <p:cNvGrpSpPr>
            <a:grpSpLocks/>
          </p:cNvGrpSpPr>
          <p:nvPr/>
        </p:nvGrpSpPr>
        <p:grpSpPr bwMode="auto">
          <a:xfrm>
            <a:off x="7334250" y="2497138"/>
            <a:ext cx="692150" cy="841375"/>
            <a:chOff x="2304" y="1440"/>
            <a:chExt cx="384" cy="480"/>
          </a:xfrm>
        </p:grpSpPr>
        <p:sp>
          <p:nvSpPr>
            <p:cNvPr id="42067" name="Rectangle 23"/>
            <p:cNvSpPr>
              <a:spLocks noChangeArrowheads="1"/>
            </p:cNvSpPr>
            <p:nvPr/>
          </p:nvSpPr>
          <p:spPr bwMode="auto">
            <a:xfrm>
              <a:off x="2304" y="1440"/>
              <a:ext cx="384" cy="480"/>
            </a:xfrm>
            <a:prstGeom prst="rect">
              <a:avLst/>
            </a:prstGeom>
            <a:solidFill>
              <a:schemeClr val="accent1"/>
            </a:solidFill>
            <a:ln w="28575">
              <a:solidFill>
                <a:srgbClr val="0000CC"/>
              </a:solidFill>
              <a:miter lim="800000"/>
              <a:headEnd/>
              <a:tailEnd/>
            </a:ln>
          </p:spPr>
          <p:txBody>
            <a:bodyPr wrap="none" lIns="91420" tIns="45711" rIns="91420" bIns="45711" anchor="ctr"/>
            <a:lstStyle/>
            <a:p>
              <a:endParaRPr lang="en-US"/>
            </a:p>
          </p:txBody>
        </p:sp>
        <p:sp>
          <p:nvSpPr>
            <p:cNvPr id="42068" name="Line 24"/>
            <p:cNvSpPr>
              <a:spLocks noChangeShapeType="1"/>
            </p:cNvSpPr>
            <p:nvPr/>
          </p:nvSpPr>
          <p:spPr bwMode="auto">
            <a:xfrm>
              <a:off x="2400"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69" name="Line 25"/>
            <p:cNvSpPr>
              <a:spLocks noChangeShapeType="1"/>
            </p:cNvSpPr>
            <p:nvPr/>
          </p:nvSpPr>
          <p:spPr bwMode="auto">
            <a:xfrm>
              <a:off x="2496"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70" name="Line 26"/>
            <p:cNvSpPr>
              <a:spLocks noChangeShapeType="1"/>
            </p:cNvSpPr>
            <p:nvPr/>
          </p:nvSpPr>
          <p:spPr bwMode="auto">
            <a:xfrm>
              <a:off x="2592"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71" name="Line 27"/>
            <p:cNvSpPr>
              <a:spLocks noChangeShapeType="1"/>
            </p:cNvSpPr>
            <p:nvPr/>
          </p:nvSpPr>
          <p:spPr bwMode="auto">
            <a:xfrm rot="5400000">
              <a:off x="2495" y="1345"/>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72" name="Line 28"/>
            <p:cNvSpPr>
              <a:spLocks noChangeShapeType="1"/>
            </p:cNvSpPr>
            <p:nvPr/>
          </p:nvSpPr>
          <p:spPr bwMode="auto">
            <a:xfrm rot="5400000">
              <a:off x="2495" y="1441"/>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73" name="Line 29"/>
            <p:cNvSpPr>
              <a:spLocks noChangeShapeType="1"/>
            </p:cNvSpPr>
            <p:nvPr/>
          </p:nvSpPr>
          <p:spPr bwMode="auto">
            <a:xfrm rot="5400000">
              <a:off x="2495" y="1537"/>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74" name="Line 30"/>
            <p:cNvSpPr>
              <a:spLocks noChangeShapeType="1"/>
            </p:cNvSpPr>
            <p:nvPr/>
          </p:nvSpPr>
          <p:spPr bwMode="auto">
            <a:xfrm rot="5400000">
              <a:off x="2495" y="1633"/>
              <a:ext cx="1" cy="384"/>
            </a:xfrm>
            <a:prstGeom prst="line">
              <a:avLst/>
            </a:prstGeom>
            <a:noFill/>
            <a:ln w="28575">
              <a:solidFill>
                <a:srgbClr val="0000CC"/>
              </a:solidFill>
              <a:round/>
              <a:headEnd/>
              <a:tailEnd/>
            </a:ln>
          </p:spPr>
          <p:txBody>
            <a:bodyPr wrap="none" lIns="91420" tIns="45711" rIns="91420" bIns="45711" anchor="ctr"/>
            <a:lstStyle/>
            <a:p>
              <a:endParaRPr lang="en-US"/>
            </a:p>
          </p:txBody>
        </p:sp>
      </p:grpSp>
      <p:sp>
        <p:nvSpPr>
          <p:cNvPr id="41994" name="Line 31"/>
          <p:cNvSpPr>
            <a:spLocks noChangeShapeType="1"/>
          </p:cNvSpPr>
          <p:nvPr/>
        </p:nvSpPr>
        <p:spPr bwMode="auto">
          <a:xfrm flipH="1">
            <a:off x="5181600" y="1922463"/>
            <a:ext cx="1027113" cy="439737"/>
          </a:xfrm>
          <a:prstGeom prst="line">
            <a:avLst/>
          </a:prstGeom>
          <a:noFill/>
          <a:ln w="28575">
            <a:solidFill>
              <a:srgbClr val="00B050"/>
            </a:solidFill>
            <a:round/>
            <a:headEnd/>
            <a:tailEnd type="arrow" w="med" len="med"/>
          </a:ln>
        </p:spPr>
        <p:txBody>
          <a:bodyPr wrap="none" lIns="91420" tIns="45711" rIns="91420" bIns="45711" anchor="ctr"/>
          <a:lstStyle/>
          <a:p>
            <a:endParaRPr lang="en-US"/>
          </a:p>
        </p:txBody>
      </p:sp>
      <p:sp>
        <p:nvSpPr>
          <p:cNvPr id="41995" name="Oval 32"/>
          <p:cNvSpPr>
            <a:spLocks noChangeArrowheads="1"/>
          </p:cNvSpPr>
          <p:nvPr/>
        </p:nvSpPr>
        <p:spPr bwMode="auto">
          <a:xfrm>
            <a:off x="4629150" y="2419350"/>
            <a:ext cx="952500" cy="3365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20" tIns="45711" rIns="91420" bIns="45711" anchor="ctr">
            <a:flatTx/>
          </a:bodyPr>
          <a:lstStyle/>
          <a:p>
            <a:pPr algn="ctr" eaLnBrk="0" hangingPunct="0"/>
            <a:endParaRPr lang="en-US" sz="2000" b="1">
              <a:solidFill>
                <a:schemeClr val="bg1"/>
              </a:solidFill>
            </a:endParaRPr>
          </a:p>
        </p:txBody>
      </p:sp>
      <p:sp>
        <p:nvSpPr>
          <p:cNvPr id="41996" name="Line 33"/>
          <p:cNvSpPr>
            <a:spLocks noChangeShapeType="1"/>
          </p:cNvSpPr>
          <p:nvPr/>
        </p:nvSpPr>
        <p:spPr bwMode="auto">
          <a:xfrm flipH="1">
            <a:off x="4953000" y="2755900"/>
            <a:ext cx="196850" cy="596900"/>
          </a:xfrm>
          <a:prstGeom prst="line">
            <a:avLst/>
          </a:prstGeom>
          <a:noFill/>
          <a:ln w="28575">
            <a:solidFill>
              <a:srgbClr val="00B050"/>
            </a:solidFill>
            <a:round/>
            <a:headEnd/>
            <a:tailEnd type="arrow" w="med" len="med"/>
          </a:ln>
        </p:spPr>
        <p:txBody>
          <a:bodyPr wrap="none" lIns="91420" tIns="45711" rIns="91420" bIns="45711" anchor="ctr"/>
          <a:lstStyle/>
          <a:p>
            <a:endParaRPr lang="en-US"/>
          </a:p>
        </p:txBody>
      </p:sp>
      <p:grpSp>
        <p:nvGrpSpPr>
          <p:cNvPr id="41997" name="Group 34"/>
          <p:cNvGrpSpPr>
            <a:grpSpLocks/>
          </p:cNvGrpSpPr>
          <p:nvPr/>
        </p:nvGrpSpPr>
        <p:grpSpPr bwMode="auto">
          <a:xfrm>
            <a:off x="4629150" y="3344863"/>
            <a:ext cx="693738" cy="841375"/>
            <a:chOff x="2304" y="1440"/>
            <a:chExt cx="384" cy="480"/>
          </a:xfrm>
        </p:grpSpPr>
        <p:sp>
          <p:nvSpPr>
            <p:cNvPr id="42059" name="Rectangle 35"/>
            <p:cNvSpPr>
              <a:spLocks noChangeArrowheads="1"/>
            </p:cNvSpPr>
            <p:nvPr/>
          </p:nvSpPr>
          <p:spPr bwMode="auto">
            <a:xfrm>
              <a:off x="2304" y="1440"/>
              <a:ext cx="384" cy="480"/>
            </a:xfrm>
            <a:prstGeom prst="rect">
              <a:avLst/>
            </a:prstGeom>
            <a:solidFill>
              <a:schemeClr val="accent1"/>
            </a:solidFill>
            <a:ln w="28575">
              <a:solidFill>
                <a:srgbClr val="0000CC"/>
              </a:solidFill>
              <a:miter lim="800000"/>
              <a:headEnd/>
              <a:tailEnd/>
            </a:ln>
          </p:spPr>
          <p:txBody>
            <a:bodyPr wrap="none" lIns="91420" tIns="45711" rIns="91420" bIns="45711" anchor="ctr"/>
            <a:lstStyle/>
            <a:p>
              <a:endParaRPr lang="en-US"/>
            </a:p>
          </p:txBody>
        </p:sp>
        <p:sp>
          <p:nvSpPr>
            <p:cNvPr id="42060" name="Line 36"/>
            <p:cNvSpPr>
              <a:spLocks noChangeShapeType="1"/>
            </p:cNvSpPr>
            <p:nvPr/>
          </p:nvSpPr>
          <p:spPr bwMode="auto">
            <a:xfrm>
              <a:off x="2400"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61" name="Line 37"/>
            <p:cNvSpPr>
              <a:spLocks noChangeShapeType="1"/>
            </p:cNvSpPr>
            <p:nvPr/>
          </p:nvSpPr>
          <p:spPr bwMode="auto">
            <a:xfrm>
              <a:off x="2496"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62" name="Line 38"/>
            <p:cNvSpPr>
              <a:spLocks noChangeShapeType="1"/>
            </p:cNvSpPr>
            <p:nvPr/>
          </p:nvSpPr>
          <p:spPr bwMode="auto">
            <a:xfrm>
              <a:off x="2592"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63" name="Line 39"/>
            <p:cNvSpPr>
              <a:spLocks noChangeShapeType="1"/>
            </p:cNvSpPr>
            <p:nvPr/>
          </p:nvSpPr>
          <p:spPr bwMode="auto">
            <a:xfrm rot="5400000">
              <a:off x="2495" y="1345"/>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64" name="Line 40"/>
            <p:cNvSpPr>
              <a:spLocks noChangeShapeType="1"/>
            </p:cNvSpPr>
            <p:nvPr/>
          </p:nvSpPr>
          <p:spPr bwMode="auto">
            <a:xfrm rot="5400000">
              <a:off x="2495" y="1441"/>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65" name="Line 41"/>
            <p:cNvSpPr>
              <a:spLocks noChangeShapeType="1"/>
            </p:cNvSpPr>
            <p:nvPr/>
          </p:nvSpPr>
          <p:spPr bwMode="auto">
            <a:xfrm rot="5400000">
              <a:off x="2495" y="1537"/>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66" name="Line 42"/>
            <p:cNvSpPr>
              <a:spLocks noChangeShapeType="1"/>
            </p:cNvSpPr>
            <p:nvPr/>
          </p:nvSpPr>
          <p:spPr bwMode="auto">
            <a:xfrm rot="5400000">
              <a:off x="2495" y="1633"/>
              <a:ext cx="1" cy="384"/>
            </a:xfrm>
            <a:prstGeom prst="line">
              <a:avLst/>
            </a:prstGeom>
            <a:noFill/>
            <a:ln w="28575">
              <a:solidFill>
                <a:srgbClr val="0000CC"/>
              </a:solidFill>
              <a:round/>
              <a:headEnd/>
              <a:tailEnd/>
            </a:ln>
          </p:spPr>
          <p:txBody>
            <a:bodyPr wrap="none" lIns="91420" tIns="45711" rIns="91420" bIns="45711" anchor="ctr"/>
            <a:lstStyle/>
            <a:p>
              <a:endParaRPr lang="en-US"/>
            </a:p>
          </p:txBody>
        </p:sp>
      </p:grpSp>
      <p:grpSp>
        <p:nvGrpSpPr>
          <p:cNvPr id="41998" name="Group 43"/>
          <p:cNvGrpSpPr>
            <a:grpSpLocks/>
          </p:cNvGrpSpPr>
          <p:nvPr/>
        </p:nvGrpSpPr>
        <p:grpSpPr bwMode="auto">
          <a:xfrm>
            <a:off x="3417888" y="3344863"/>
            <a:ext cx="692150" cy="841375"/>
            <a:chOff x="2304" y="1440"/>
            <a:chExt cx="384" cy="480"/>
          </a:xfrm>
        </p:grpSpPr>
        <p:sp>
          <p:nvSpPr>
            <p:cNvPr id="42051" name="Rectangle 44"/>
            <p:cNvSpPr>
              <a:spLocks noChangeArrowheads="1"/>
            </p:cNvSpPr>
            <p:nvPr/>
          </p:nvSpPr>
          <p:spPr bwMode="auto">
            <a:xfrm>
              <a:off x="2304" y="1440"/>
              <a:ext cx="384" cy="480"/>
            </a:xfrm>
            <a:prstGeom prst="rect">
              <a:avLst/>
            </a:prstGeom>
            <a:solidFill>
              <a:schemeClr val="accent1"/>
            </a:solidFill>
            <a:ln w="28575">
              <a:solidFill>
                <a:srgbClr val="0000CC"/>
              </a:solidFill>
              <a:miter lim="800000"/>
              <a:headEnd/>
              <a:tailEnd/>
            </a:ln>
          </p:spPr>
          <p:txBody>
            <a:bodyPr wrap="none" lIns="91420" tIns="45711" rIns="91420" bIns="45711" anchor="ctr"/>
            <a:lstStyle/>
            <a:p>
              <a:endParaRPr lang="en-US"/>
            </a:p>
          </p:txBody>
        </p:sp>
        <p:sp>
          <p:nvSpPr>
            <p:cNvPr id="42052" name="Line 45"/>
            <p:cNvSpPr>
              <a:spLocks noChangeShapeType="1"/>
            </p:cNvSpPr>
            <p:nvPr/>
          </p:nvSpPr>
          <p:spPr bwMode="auto">
            <a:xfrm>
              <a:off x="2400"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53" name="Line 46"/>
            <p:cNvSpPr>
              <a:spLocks noChangeShapeType="1"/>
            </p:cNvSpPr>
            <p:nvPr/>
          </p:nvSpPr>
          <p:spPr bwMode="auto">
            <a:xfrm>
              <a:off x="2496"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54" name="Line 47"/>
            <p:cNvSpPr>
              <a:spLocks noChangeShapeType="1"/>
            </p:cNvSpPr>
            <p:nvPr/>
          </p:nvSpPr>
          <p:spPr bwMode="auto">
            <a:xfrm>
              <a:off x="2592" y="1440"/>
              <a:ext cx="0" cy="480"/>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55" name="Line 48"/>
            <p:cNvSpPr>
              <a:spLocks noChangeShapeType="1"/>
            </p:cNvSpPr>
            <p:nvPr/>
          </p:nvSpPr>
          <p:spPr bwMode="auto">
            <a:xfrm rot="5400000">
              <a:off x="2495" y="1345"/>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56" name="Line 49"/>
            <p:cNvSpPr>
              <a:spLocks noChangeShapeType="1"/>
            </p:cNvSpPr>
            <p:nvPr/>
          </p:nvSpPr>
          <p:spPr bwMode="auto">
            <a:xfrm rot="5400000">
              <a:off x="2495" y="1441"/>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57" name="Line 50"/>
            <p:cNvSpPr>
              <a:spLocks noChangeShapeType="1"/>
            </p:cNvSpPr>
            <p:nvPr/>
          </p:nvSpPr>
          <p:spPr bwMode="auto">
            <a:xfrm rot="5400000">
              <a:off x="2495" y="1537"/>
              <a:ext cx="1" cy="38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58" name="Line 51"/>
            <p:cNvSpPr>
              <a:spLocks noChangeShapeType="1"/>
            </p:cNvSpPr>
            <p:nvPr/>
          </p:nvSpPr>
          <p:spPr bwMode="auto">
            <a:xfrm rot="5400000">
              <a:off x="2495" y="1633"/>
              <a:ext cx="1" cy="384"/>
            </a:xfrm>
            <a:prstGeom prst="line">
              <a:avLst/>
            </a:prstGeom>
            <a:noFill/>
            <a:ln w="28575">
              <a:solidFill>
                <a:srgbClr val="0000CC"/>
              </a:solidFill>
              <a:round/>
              <a:headEnd/>
              <a:tailEnd/>
            </a:ln>
          </p:spPr>
          <p:txBody>
            <a:bodyPr wrap="none" lIns="91420" tIns="45711" rIns="91420" bIns="45711" anchor="ctr"/>
            <a:lstStyle/>
            <a:p>
              <a:endParaRPr lang="en-US"/>
            </a:p>
          </p:txBody>
        </p:sp>
      </p:grpSp>
      <p:sp>
        <p:nvSpPr>
          <p:cNvPr id="41999" name="Line 52"/>
          <p:cNvSpPr>
            <a:spLocks noChangeShapeType="1"/>
          </p:cNvSpPr>
          <p:nvPr/>
        </p:nvSpPr>
        <p:spPr bwMode="auto">
          <a:xfrm flipH="1">
            <a:off x="4114800" y="2755900"/>
            <a:ext cx="774700" cy="596900"/>
          </a:xfrm>
          <a:prstGeom prst="line">
            <a:avLst/>
          </a:prstGeom>
          <a:noFill/>
          <a:ln w="28575">
            <a:solidFill>
              <a:srgbClr val="00B050"/>
            </a:solidFill>
            <a:round/>
            <a:headEnd/>
            <a:tailEnd type="arrow" w="med" len="med"/>
          </a:ln>
        </p:spPr>
        <p:txBody>
          <a:bodyPr wrap="none" lIns="91420" tIns="45711" rIns="91420" bIns="45711" anchor="ctr"/>
          <a:lstStyle/>
          <a:p>
            <a:endParaRPr lang="en-US"/>
          </a:p>
        </p:txBody>
      </p:sp>
      <p:sp>
        <p:nvSpPr>
          <p:cNvPr id="42001" name="Line 54"/>
          <p:cNvSpPr>
            <a:spLocks noChangeShapeType="1"/>
          </p:cNvSpPr>
          <p:nvPr/>
        </p:nvSpPr>
        <p:spPr bwMode="auto">
          <a:xfrm flipH="1">
            <a:off x="6477000" y="3562350"/>
            <a:ext cx="68263" cy="720725"/>
          </a:xfrm>
          <a:prstGeom prst="line">
            <a:avLst/>
          </a:prstGeom>
          <a:noFill/>
          <a:ln w="28575">
            <a:solidFill>
              <a:srgbClr val="00B050"/>
            </a:solidFill>
            <a:round/>
            <a:headEnd/>
            <a:tailEnd type="arrow" w="med" len="med"/>
          </a:ln>
        </p:spPr>
        <p:txBody>
          <a:bodyPr wrap="none" lIns="91420" tIns="45711" rIns="91420" bIns="45711" anchor="ctr"/>
          <a:lstStyle/>
          <a:p>
            <a:endParaRPr lang="en-US"/>
          </a:p>
        </p:txBody>
      </p:sp>
      <p:sp>
        <p:nvSpPr>
          <p:cNvPr id="42002" name="Line 55"/>
          <p:cNvSpPr>
            <a:spLocks noChangeShapeType="1"/>
          </p:cNvSpPr>
          <p:nvPr/>
        </p:nvSpPr>
        <p:spPr bwMode="auto">
          <a:xfrm flipH="1">
            <a:off x="5867400" y="3562350"/>
            <a:ext cx="368300" cy="781050"/>
          </a:xfrm>
          <a:prstGeom prst="line">
            <a:avLst/>
          </a:prstGeom>
          <a:noFill/>
          <a:ln w="28575">
            <a:solidFill>
              <a:srgbClr val="00B050"/>
            </a:solidFill>
            <a:round/>
            <a:headEnd/>
            <a:tailEnd type="arrow" w="med" len="med"/>
          </a:ln>
        </p:spPr>
        <p:txBody>
          <a:bodyPr wrap="none" lIns="91420" tIns="45711" rIns="91420" bIns="45711" anchor="ctr"/>
          <a:lstStyle/>
          <a:p>
            <a:endParaRPr lang="en-US"/>
          </a:p>
        </p:txBody>
      </p:sp>
      <p:sp>
        <p:nvSpPr>
          <p:cNvPr id="42003" name="Line 56"/>
          <p:cNvSpPr>
            <a:spLocks noChangeShapeType="1"/>
          </p:cNvSpPr>
          <p:nvPr/>
        </p:nvSpPr>
        <p:spPr bwMode="auto">
          <a:xfrm>
            <a:off x="6804249" y="3515768"/>
            <a:ext cx="282352" cy="767307"/>
          </a:xfrm>
          <a:prstGeom prst="line">
            <a:avLst/>
          </a:prstGeom>
          <a:noFill/>
          <a:ln w="28575">
            <a:solidFill>
              <a:srgbClr val="00B050"/>
            </a:solidFill>
            <a:round/>
            <a:headEnd/>
            <a:tailEnd type="arrow" w="med" len="med"/>
          </a:ln>
        </p:spPr>
        <p:txBody>
          <a:bodyPr wrap="none" lIns="91420" tIns="45711" rIns="91420" bIns="45711" anchor="ctr"/>
          <a:lstStyle/>
          <a:p>
            <a:endParaRPr lang="en-US"/>
          </a:p>
        </p:txBody>
      </p:sp>
      <p:sp>
        <p:nvSpPr>
          <p:cNvPr id="42004" name="Line 57"/>
          <p:cNvSpPr>
            <a:spLocks noChangeShapeType="1"/>
          </p:cNvSpPr>
          <p:nvPr/>
        </p:nvSpPr>
        <p:spPr bwMode="auto">
          <a:xfrm>
            <a:off x="7154863" y="3486150"/>
            <a:ext cx="541337" cy="720725"/>
          </a:xfrm>
          <a:prstGeom prst="line">
            <a:avLst/>
          </a:prstGeom>
          <a:noFill/>
          <a:ln w="28575">
            <a:solidFill>
              <a:srgbClr val="00B050"/>
            </a:solidFill>
            <a:round/>
            <a:headEnd/>
            <a:tailEnd type="arrow" w="med" len="med"/>
          </a:ln>
        </p:spPr>
        <p:txBody>
          <a:bodyPr wrap="none" lIns="91420" tIns="45711" rIns="91420" bIns="45711" anchor="ctr"/>
          <a:lstStyle/>
          <a:p>
            <a:endParaRPr lang="en-US"/>
          </a:p>
        </p:txBody>
      </p:sp>
      <p:grpSp>
        <p:nvGrpSpPr>
          <p:cNvPr id="42005" name="Group 58"/>
          <p:cNvGrpSpPr>
            <a:grpSpLocks/>
          </p:cNvGrpSpPr>
          <p:nvPr/>
        </p:nvGrpSpPr>
        <p:grpSpPr bwMode="auto">
          <a:xfrm>
            <a:off x="7772400" y="4419600"/>
            <a:ext cx="533400" cy="701675"/>
            <a:chOff x="2644" y="3296"/>
            <a:chExt cx="336" cy="442"/>
          </a:xfrm>
        </p:grpSpPr>
        <p:sp>
          <p:nvSpPr>
            <p:cNvPr id="42045" name="Rectangle 59"/>
            <p:cNvSpPr>
              <a:spLocks noChangeArrowheads="1"/>
            </p:cNvSpPr>
            <p:nvPr/>
          </p:nvSpPr>
          <p:spPr bwMode="auto">
            <a:xfrm>
              <a:off x="2644" y="3304"/>
              <a:ext cx="336" cy="434"/>
            </a:xfrm>
            <a:prstGeom prst="rect">
              <a:avLst/>
            </a:prstGeom>
            <a:solidFill>
              <a:schemeClr val="accent1"/>
            </a:solidFill>
            <a:ln w="28575">
              <a:solidFill>
                <a:srgbClr val="0000CC"/>
              </a:solidFill>
              <a:miter lim="800000"/>
              <a:headEnd/>
              <a:tailEnd/>
            </a:ln>
          </p:spPr>
          <p:txBody>
            <a:bodyPr wrap="none" lIns="91420" tIns="45711" rIns="91420" bIns="45711" anchor="ctr"/>
            <a:lstStyle/>
            <a:p>
              <a:endParaRPr lang="en-US"/>
            </a:p>
          </p:txBody>
        </p:sp>
        <p:sp>
          <p:nvSpPr>
            <p:cNvPr id="42046" name="Line 60"/>
            <p:cNvSpPr>
              <a:spLocks noChangeShapeType="1"/>
            </p:cNvSpPr>
            <p:nvPr/>
          </p:nvSpPr>
          <p:spPr bwMode="auto">
            <a:xfrm>
              <a:off x="2752" y="3304"/>
              <a:ext cx="1" cy="43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47" name="Line 61"/>
            <p:cNvSpPr>
              <a:spLocks noChangeShapeType="1"/>
            </p:cNvSpPr>
            <p:nvPr/>
          </p:nvSpPr>
          <p:spPr bwMode="auto">
            <a:xfrm flipH="1">
              <a:off x="2863" y="3296"/>
              <a:ext cx="1" cy="442"/>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48" name="Line 62"/>
            <p:cNvSpPr>
              <a:spLocks noChangeShapeType="1"/>
            </p:cNvSpPr>
            <p:nvPr/>
          </p:nvSpPr>
          <p:spPr bwMode="auto">
            <a:xfrm rot="5400000">
              <a:off x="2811" y="3253"/>
              <a:ext cx="1" cy="336"/>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49" name="Line 63"/>
            <p:cNvSpPr>
              <a:spLocks noChangeShapeType="1"/>
            </p:cNvSpPr>
            <p:nvPr/>
          </p:nvSpPr>
          <p:spPr bwMode="auto">
            <a:xfrm rot="5400000">
              <a:off x="2811" y="3355"/>
              <a:ext cx="1" cy="336"/>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50" name="Line 64"/>
            <p:cNvSpPr>
              <a:spLocks noChangeShapeType="1"/>
            </p:cNvSpPr>
            <p:nvPr/>
          </p:nvSpPr>
          <p:spPr bwMode="auto">
            <a:xfrm rot="5400000">
              <a:off x="2811" y="3465"/>
              <a:ext cx="1" cy="336"/>
            </a:xfrm>
            <a:prstGeom prst="line">
              <a:avLst/>
            </a:prstGeom>
            <a:noFill/>
            <a:ln w="28575">
              <a:solidFill>
                <a:srgbClr val="0000CC"/>
              </a:solidFill>
              <a:round/>
              <a:headEnd/>
              <a:tailEnd/>
            </a:ln>
          </p:spPr>
          <p:txBody>
            <a:bodyPr wrap="none" lIns="91420" tIns="45711" rIns="91420" bIns="45711" anchor="ctr"/>
            <a:lstStyle/>
            <a:p>
              <a:endParaRPr lang="en-US"/>
            </a:p>
          </p:txBody>
        </p:sp>
      </p:grpSp>
      <p:grpSp>
        <p:nvGrpSpPr>
          <p:cNvPr id="42006" name="Group 65"/>
          <p:cNvGrpSpPr>
            <a:grpSpLocks/>
          </p:cNvGrpSpPr>
          <p:nvPr/>
        </p:nvGrpSpPr>
        <p:grpSpPr bwMode="auto">
          <a:xfrm>
            <a:off x="7702550" y="4330700"/>
            <a:ext cx="533400" cy="701675"/>
            <a:chOff x="2644" y="3296"/>
            <a:chExt cx="336" cy="442"/>
          </a:xfrm>
        </p:grpSpPr>
        <p:sp>
          <p:nvSpPr>
            <p:cNvPr id="42039" name="Rectangle 66"/>
            <p:cNvSpPr>
              <a:spLocks noChangeArrowheads="1"/>
            </p:cNvSpPr>
            <p:nvPr/>
          </p:nvSpPr>
          <p:spPr bwMode="auto">
            <a:xfrm>
              <a:off x="2644" y="3304"/>
              <a:ext cx="336" cy="434"/>
            </a:xfrm>
            <a:prstGeom prst="rect">
              <a:avLst/>
            </a:prstGeom>
            <a:solidFill>
              <a:schemeClr val="accent1"/>
            </a:solidFill>
            <a:ln w="28575">
              <a:solidFill>
                <a:srgbClr val="0000CC"/>
              </a:solidFill>
              <a:miter lim="800000"/>
              <a:headEnd/>
              <a:tailEnd/>
            </a:ln>
          </p:spPr>
          <p:txBody>
            <a:bodyPr wrap="none" lIns="91420" tIns="45711" rIns="91420" bIns="45711" anchor="ctr"/>
            <a:lstStyle/>
            <a:p>
              <a:endParaRPr lang="en-US"/>
            </a:p>
          </p:txBody>
        </p:sp>
        <p:sp>
          <p:nvSpPr>
            <p:cNvPr id="42040" name="Line 67"/>
            <p:cNvSpPr>
              <a:spLocks noChangeShapeType="1"/>
            </p:cNvSpPr>
            <p:nvPr/>
          </p:nvSpPr>
          <p:spPr bwMode="auto">
            <a:xfrm>
              <a:off x="2752" y="3304"/>
              <a:ext cx="1" cy="43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41" name="Line 68"/>
            <p:cNvSpPr>
              <a:spLocks noChangeShapeType="1"/>
            </p:cNvSpPr>
            <p:nvPr/>
          </p:nvSpPr>
          <p:spPr bwMode="auto">
            <a:xfrm flipH="1">
              <a:off x="2863" y="3296"/>
              <a:ext cx="1" cy="442"/>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42" name="Line 69"/>
            <p:cNvSpPr>
              <a:spLocks noChangeShapeType="1"/>
            </p:cNvSpPr>
            <p:nvPr/>
          </p:nvSpPr>
          <p:spPr bwMode="auto">
            <a:xfrm rot="5400000">
              <a:off x="2811" y="3253"/>
              <a:ext cx="1" cy="336"/>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43" name="Line 70"/>
            <p:cNvSpPr>
              <a:spLocks noChangeShapeType="1"/>
            </p:cNvSpPr>
            <p:nvPr/>
          </p:nvSpPr>
          <p:spPr bwMode="auto">
            <a:xfrm rot="5400000">
              <a:off x="2811" y="3355"/>
              <a:ext cx="1" cy="336"/>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44" name="Line 71"/>
            <p:cNvSpPr>
              <a:spLocks noChangeShapeType="1"/>
            </p:cNvSpPr>
            <p:nvPr/>
          </p:nvSpPr>
          <p:spPr bwMode="auto">
            <a:xfrm rot="5400000">
              <a:off x="2811" y="3465"/>
              <a:ext cx="1" cy="336"/>
            </a:xfrm>
            <a:prstGeom prst="line">
              <a:avLst/>
            </a:prstGeom>
            <a:noFill/>
            <a:ln w="28575">
              <a:solidFill>
                <a:srgbClr val="0000CC"/>
              </a:solidFill>
              <a:round/>
              <a:headEnd/>
              <a:tailEnd/>
            </a:ln>
          </p:spPr>
          <p:txBody>
            <a:bodyPr wrap="none" lIns="91420" tIns="45711" rIns="91420" bIns="45711" anchor="ctr"/>
            <a:lstStyle/>
            <a:p>
              <a:endParaRPr lang="en-US"/>
            </a:p>
          </p:txBody>
        </p:sp>
      </p:grpSp>
      <p:grpSp>
        <p:nvGrpSpPr>
          <p:cNvPr id="42007" name="Group 72"/>
          <p:cNvGrpSpPr>
            <a:grpSpLocks/>
          </p:cNvGrpSpPr>
          <p:nvPr/>
        </p:nvGrpSpPr>
        <p:grpSpPr bwMode="auto">
          <a:xfrm>
            <a:off x="7620000" y="4254500"/>
            <a:ext cx="533400" cy="701675"/>
            <a:chOff x="2644" y="3296"/>
            <a:chExt cx="336" cy="442"/>
          </a:xfrm>
        </p:grpSpPr>
        <p:sp>
          <p:nvSpPr>
            <p:cNvPr id="42033" name="Rectangle 73"/>
            <p:cNvSpPr>
              <a:spLocks noChangeArrowheads="1"/>
            </p:cNvSpPr>
            <p:nvPr/>
          </p:nvSpPr>
          <p:spPr bwMode="auto">
            <a:xfrm>
              <a:off x="2644" y="3304"/>
              <a:ext cx="336" cy="434"/>
            </a:xfrm>
            <a:prstGeom prst="rect">
              <a:avLst/>
            </a:prstGeom>
            <a:solidFill>
              <a:schemeClr val="accent1"/>
            </a:solidFill>
            <a:ln w="28575">
              <a:solidFill>
                <a:srgbClr val="0000CC"/>
              </a:solidFill>
              <a:miter lim="800000"/>
              <a:headEnd/>
              <a:tailEnd/>
            </a:ln>
          </p:spPr>
          <p:txBody>
            <a:bodyPr wrap="none" lIns="91420" tIns="45711" rIns="91420" bIns="45711" anchor="ctr"/>
            <a:lstStyle/>
            <a:p>
              <a:endParaRPr lang="en-US"/>
            </a:p>
          </p:txBody>
        </p:sp>
        <p:sp>
          <p:nvSpPr>
            <p:cNvPr id="42034" name="Line 74"/>
            <p:cNvSpPr>
              <a:spLocks noChangeShapeType="1"/>
            </p:cNvSpPr>
            <p:nvPr/>
          </p:nvSpPr>
          <p:spPr bwMode="auto">
            <a:xfrm>
              <a:off x="2752" y="3304"/>
              <a:ext cx="1" cy="43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35" name="Line 75"/>
            <p:cNvSpPr>
              <a:spLocks noChangeShapeType="1"/>
            </p:cNvSpPr>
            <p:nvPr/>
          </p:nvSpPr>
          <p:spPr bwMode="auto">
            <a:xfrm flipH="1">
              <a:off x="2863" y="3296"/>
              <a:ext cx="1" cy="442"/>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36" name="Line 76"/>
            <p:cNvSpPr>
              <a:spLocks noChangeShapeType="1"/>
            </p:cNvSpPr>
            <p:nvPr/>
          </p:nvSpPr>
          <p:spPr bwMode="auto">
            <a:xfrm rot="5400000">
              <a:off x="2811" y="3253"/>
              <a:ext cx="1" cy="336"/>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37" name="Line 77"/>
            <p:cNvSpPr>
              <a:spLocks noChangeShapeType="1"/>
            </p:cNvSpPr>
            <p:nvPr/>
          </p:nvSpPr>
          <p:spPr bwMode="auto">
            <a:xfrm rot="5400000">
              <a:off x="2811" y="3355"/>
              <a:ext cx="1" cy="336"/>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38" name="Line 78"/>
            <p:cNvSpPr>
              <a:spLocks noChangeShapeType="1"/>
            </p:cNvSpPr>
            <p:nvPr/>
          </p:nvSpPr>
          <p:spPr bwMode="auto">
            <a:xfrm rot="5400000">
              <a:off x="2811" y="3465"/>
              <a:ext cx="1" cy="336"/>
            </a:xfrm>
            <a:prstGeom prst="line">
              <a:avLst/>
            </a:prstGeom>
            <a:noFill/>
            <a:ln w="28575">
              <a:solidFill>
                <a:srgbClr val="0000CC"/>
              </a:solidFill>
              <a:round/>
              <a:headEnd/>
              <a:tailEnd/>
            </a:ln>
          </p:spPr>
          <p:txBody>
            <a:bodyPr wrap="none" lIns="91420" tIns="45711" rIns="91420" bIns="45711" anchor="ctr"/>
            <a:lstStyle/>
            <a:p>
              <a:endParaRPr lang="en-US"/>
            </a:p>
          </p:txBody>
        </p:sp>
      </p:grpSp>
      <p:grpSp>
        <p:nvGrpSpPr>
          <p:cNvPr id="42008" name="Group 79"/>
          <p:cNvGrpSpPr>
            <a:grpSpLocks/>
          </p:cNvGrpSpPr>
          <p:nvPr/>
        </p:nvGrpSpPr>
        <p:grpSpPr bwMode="auto">
          <a:xfrm>
            <a:off x="5568950" y="4343400"/>
            <a:ext cx="533400" cy="701675"/>
            <a:chOff x="2644" y="3296"/>
            <a:chExt cx="336" cy="442"/>
          </a:xfrm>
        </p:grpSpPr>
        <p:sp>
          <p:nvSpPr>
            <p:cNvPr id="42027" name="Rectangle 80"/>
            <p:cNvSpPr>
              <a:spLocks noChangeArrowheads="1"/>
            </p:cNvSpPr>
            <p:nvPr/>
          </p:nvSpPr>
          <p:spPr bwMode="auto">
            <a:xfrm>
              <a:off x="2644" y="3304"/>
              <a:ext cx="336" cy="434"/>
            </a:xfrm>
            <a:prstGeom prst="rect">
              <a:avLst/>
            </a:prstGeom>
            <a:solidFill>
              <a:schemeClr val="accent1"/>
            </a:solidFill>
            <a:ln w="28575">
              <a:solidFill>
                <a:srgbClr val="0000CC"/>
              </a:solidFill>
              <a:miter lim="800000"/>
              <a:headEnd/>
              <a:tailEnd/>
            </a:ln>
          </p:spPr>
          <p:txBody>
            <a:bodyPr wrap="none" lIns="91420" tIns="45711" rIns="91420" bIns="45711" anchor="ctr"/>
            <a:lstStyle/>
            <a:p>
              <a:endParaRPr lang="en-US"/>
            </a:p>
          </p:txBody>
        </p:sp>
        <p:sp>
          <p:nvSpPr>
            <p:cNvPr id="42028" name="Line 81"/>
            <p:cNvSpPr>
              <a:spLocks noChangeShapeType="1"/>
            </p:cNvSpPr>
            <p:nvPr/>
          </p:nvSpPr>
          <p:spPr bwMode="auto">
            <a:xfrm>
              <a:off x="2752" y="3304"/>
              <a:ext cx="1" cy="434"/>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29" name="Line 82"/>
            <p:cNvSpPr>
              <a:spLocks noChangeShapeType="1"/>
            </p:cNvSpPr>
            <p:nvPr/>
          </p:nvSpPr>
          <p:spPr bwMode="auto">
            <a:xfrm flipH="1">
              <a:off x="2863" y="3296"/>
              <a:ext cx="1" cy="442"/>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30" name="Line 83"/>
            <p:cNvSpPr>
              <a:spLocks noChangeShapeType="1"/>
            </p:cNvSpPr>
            <p:nvPr/>
          </p:nvSpPr>
          <p:spPr bwMode="auto">
            <a:xfrm rot="5400000">
              <a:off x="2811" y="3253"/>
              <a:ext cx="1" cy="336"/>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31" name="Line 84"/>
            <p:cNvSpPr>
              <a:spLocks noChangeShapeType="1"/>
            </p:cNvSpPr>
            <p:nvPr/>
          </p:nvSpPr>
          <p:spPr bwMode="auto">
            <a:xfrm rot="5400000">
              <a:off x="2811" y="3355"/>
              <a:ext cx="1" cy="336"/>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32" name="Line 85"/>
            <p:cNvSpPr>
              <a:spLocks noChangeShapeType="1"/>
            </p:cNvSpPr>
            <p:nvPr/>
          </p:nvSpPr>
          <p:spPr bwMode="auto">
            <a:xfrm rot="5400000">
              <a:off x="2811" y="3465"/>
              <a:ext cx="1" cy="336"/>
            </a:xfrm>
            <a:prstGeom prst="line">
              <a:avLst/>
            </a:prstGeom>
            <a:noFill/>
            <a:ln w="28575">
              <a:solidFill>
                <a:srgbClr val="0000CC"/>
              </a:solidFill>
              <a:round/>
              <a:headEnd/>
              <a:tailEnd/>
            </a:ln>
          </p:spPr>
          <p:txBody>
            <a:bodyPr wrap="none" lIns="91420" tIns="45711" rIns="91420" bIns="45711" anchor="ctr"/>
            <a:lstStyle/>
            <a:p>
              <a:endParaRPr lang="en-US"/>
            </a:p>
          </p:txBody>
        </p:sp>
      </p:grpSp>
      <p:grpSp>
        <p:nvGrpSpPr>
          <p:cNvPr id="42009" name="Group 86"/>
          <p:cNvGrpSpPr>
            <a:grpSpLocks/>
          </p:cNvGrpSpPr>
          <p:nvPr/>
        </p:nvGrpSpPr>
        <p:grpSpPr bwMode="auto">
          <a:xfrm>
            <a:off x="6242050" y="4311650"/>
            <a:ext cx="349250" cy="288925"/>
            <a:chOff x="2584" y="3276"/>
            <a:chExt cx="220" cy="182"/>
          </a:xfrm>
        </p:grpSpPr>
        <p:sp>
          <p:nvSpPr>
            <p:cNvPr id="42023" name="Rectangle 87"/>
            <p:cNvSpPr>
              <a:spLocks noChangeArrowheads="1"/>
            </p:cNvSpPr>
            <p:nvPr/>
          </p:nvSpPr>
          <p:spPr bwMode="auto">
            <a:xfrm>
              <a:off x="2584" y="3282"/>
              <a:ext cx="220" cy="176"/>
            </a:xfrm>
            <a:prstGeom prst="rect">
              <a:avLst/>
            </a:prstGeom>
            <a:solidFill>
              <a:schemeClr val="accent1"/>
            </a:solidFill>
            <a:ln w="28575">
              <a:solidFill>
                <a:srgbClr val="0000CC"/>
              </a:solidFill>
              <a:miter lim="800000"/>
              <a:headEnd/>
              <a:tailEnd/>
            </a:ln>
          </p:spPr>
          <p:txBody>
            <a:bodyPr wrap="none" lIns="91420" tIns="45711" rIns="91420" bIns="45711" anchor="ctr"/>
            <a:lstStyle/>
            <a:p>
              <a:endParaRPr lang="en-US"/>
            </a:p>
          </p:txBody>
        </p:sp>
        <p:sp>
          <p:nvSpPr>
            <p:cNvPr id="42024" name="Line 88"/>
            <p:cNvSpPr>
              <a:spLocks noChangeShapeType="1"/>
            </p:cNvSpPr>
            <p:nvPr/>
          </p:nvSpPr>
          <p:spPr bwMode="auto">
            <a:xfrm flipH="1">
              <a:off x="2655" y="3282"/>
              <a:ext cx="0" cy="172"/>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25" name="Line 89"/>
            <p:cNvSpPr>
              <a:spLocks noChangeShapeType="1"/>
            </p:cNvSpPr>
            <p:nvPr/>
          </p:nvSpPr>
          <p:spPr bwMode="auto">
            <a:xfrm flipH="1">
              <a:off x="2727" y="3276"/>
              <a:ext cx="1" cy="178"/>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26" name="Line 90"/>
            <p:cNvSpPr>
              <a:spLocks noChangeShapeType="1"/>
            </p:cNvSpPr>
            <p:nvPr/>
          </p:nvSpPr>
          <p:spPr bwMode="auto">
            <a:xfrm rot="5400000">
              <a:off x="2693" y="3262"/>
              <a:ext cx="1" cy="220"/>
            </a:xfrm>
            <a:prstGeom prst="line">
              <a:avLst/>
            </a:prstGeom>
            <a:noFill/>
            <a:ln w="28575">
              <a:solidFill>
                <a:srgbClr val="0000CC"/>
              </a:solidFill>
              <a:round/>
              <a:headEnd/>
              <a:tailEnd/>
            </a:ln>
          </p:spPr>
          <p:txBody>
            <a:bodyPr wrap="none" lIns="91420" tIns="45711" rIns="91420" bIns="45711" anchor="ctr"/>
            <a:lstStyle/>
            <a:p>
              <a:endParaRPr lang="en-US"/>
            </a:p>
          </p:txBody>
        </p:sp>
      </p:grpSp>
      <p:grpSp>
        <p:nvGrpSpPr>
          <p:cNvPr id="42010" name="Group 91"/>
          <p:cNvGrpSpPr>
            <a:grpSpLocks/>
          </p:cNvGrpSpPr>
          <p:nvPr/>
        </p:nvGrpSpPr>
        <p:grpSpPr bwMode="auto">
          <a:xfrm>
            <a:off x="6877050" y="4279900"/>
            <a:ext cx="349250" cy="288925"/>
            <a:chOff x="2584" y="3276"/>
            <a:chExt cx="220" cy="182"/>
          </a:xfrm>
        </p:grpSpPr>
        <p:sp>
          <p:nvSpPr>
            <p:cNvPr id="42019" name="Rectangle 92"/>
            <p:cNvSpPr>
              <a:spLocks noChangeArrowheads="1"/>
            </p:cNvSpPr>
            <p:nvPr/>
          </p:nvSpPr>
          <p:spPr bwMode="auto">
            <a:xfrm>
              <a:off x="2584" y="3282"/>
              <a:ext cx="220" cy="176"/>
            </a:xfrm>
            <a:prstGeom prst="rect">
              <a:avLst/>
            </a:prstGeom>
            <a:solidFill>
              <a:schemeClr val="accent1"/>
            </a:solidFill>
            <a:ln w="28575">
              <a:solidFill>
                <a:srgbClr val="0000CC"/>
              </a:solidFill>
              <a:miter lim="800000"/>
              <a:headEnd/>
              <a:tailEnd/>
            </a:ln>
          </p:spPr>
          <p:txBody>
            <a:bodyPr wrap="none" lIns="91420" tIns="45711" rIns="91420" bIns="45711" anchor="ctr"/>
            <a:lstStyle/>
            <a:p>
              <a:endParaRPr lang="en-US"/>
            </a:p>
          </p:txBody>
        </p:sp>
        <p:sp>
          <p:nvSpPr>
            <p:cNvPr id="42020" name="Line 93"/>
            <p:cNvSpPr>
              <a:spLocks noChangeShapeType="1"/>
            </p:cNvSpPr>
            <p:nvPr/>
          </p:nvSpPr>
          <p:spPr bwMode="auto">
            <a:xfrm flipH="1">
              <a:off x="2655" y="3282"/>
              <a:ext cx="0" cy="172"/>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21" name="Line 94"/>
            <p:cNvSpPr>
              <a:spLocks noChangeShapeType="1"/>
            </p:cNvSpPr>
            <p:nvPr/>
          </p:nvSpPr>
          <p:spPr bwMode="auto">
            <a:xfrm flipH="1">
              <a:off x="2727" y="3276"/>
              <a:ext cx="1" cy="178"/>
            </a:xfrm>
            <a:prstGeom prst="line">
              <a:avLst/>
            </a:prstGeom>
            <a:noFill/>
            <a:ln w="28575">
              <a:solidFill>
                <a:srgbClr val="0000CC"/>
              </a:solidFill>
              <a:round/>
              <a:headEnd/>
              <a:tailEnd/>
            </a:ln>
          </p:spPr>
          <p:txBody>
            <a:bodyPr wrap="none" lIns="91420" tIns="45711" rIns="91420" bIns="45711" anchor="ctr"/>
            <a:lstStyle/>
            <a:p>
              <a:endParaRPr lang="en-US"/>
            </a:p>
          </p:txBody>
        </p:sp>
        <p:sp>
          <p:nvSpPr>
            <p:cNvPr id="42022" name="Line 95"/>
            <p:cNvSpPr>
              <a:spLocks noChangeShapeType="1"/>
            </p:cNvSpPr>
            <p:nvPr/>
          </p:nvSpPr>
          <p:spPr bwMode="auto">
            <a:xfrm rot="5400000">
              <a:off x="2693" y="3262"/>
              <a:ext cx="1" cy="220"/>
            </a:xfrm>
            <a:prstGeom prst="line">
              <a:avLst/>
            </a:prstGeom>
            <a:noFill/>
            <a:ln w="28575">
              <a:solidFill>
                <a:srgbClr val="0000CC"/>
              </a:solidFill>
              <a:round/>
              <a:headEnd/>
              <a:tailEnd/>
            </a:ln>
          </p:spPr>
          <p:txBody>
            <a:bodyPr wrap="none" lIns="91420" tIns="45711" rIns="91420" bIns="45711" anchor="ctr"/>
            <a:lstStyle/>
            <a:p>
              <a:endParaRPr lang="en-US"/>
            </a:p>
          </p:txBody>
        </p:sp>
      </p:grpSp>
      <p:sp>
        <p:nvSpPr>
          <p:cNvPr id="42011" name="Line 96"/>
          <p:cNvSpPr>
            <a:spLocks noChangeShapeType="1"/>
          </p:cNvSpPr>
          <p:nvPr/>
        </p:nvSpPr>
        <p:spPr bwMode="auto">
          <a:xfrm>
            <a:off x="5556250" y="2692400"/>
            <a:ext cx="500063" cy="552450"/>
          </a:xfrm>
          <a:prstGeom prst="line">
            <a:avLst/>
          </a:prstGeom>
          <a:noFill/>
          <a:ln w="28575">
            <a:solidFill>
              <a:srgbClr val="00B050"/>
            </a:solidFill>
            <a:round/>
            <a:headEnd/>
            <a:tailEnd type="arrow" w="med" len="med"/>
          </a:ln>
        </p:spPr>
        <p:txBody>
          <a:bodyPr wrap="none" lIns="91420" tIns="45711" rIns="91420" bIns="45711" anchor="ctr"/>
          <a:lstStyle/>
          <a:p>
            <a:endParaRPr lang="en-US"/>
          </a:p>
        </p:txBody>
      </p:sp>
      <p:sp>
        <p:nvSpPr>
          <p:cNvPr id="42012" name="Text Box 97"/>
          <p:cNvSpPr txBox="1">
            <a:spLocks noChangeArrowheads="1"/>
          </p:cNvSpPr>
          <p:nvPr/>
        </p:nvSpPr>
        <p:spPr bwMode="auto">
          <a:xfrm>
            <a:off x="7010400" y="1752600"/>
            <a:ext cx="457200" cy="369332"/>
          </a:xfrm>
          <a:prstGeom prst="rect">
            <a:avLst/>
          </a:prstGeom>
          <a:noFill/>
          <a:ln w="9525">
            <a:noFill/>
            <a:miter lim="800000"/>
            <a:headEnd/>
            <a:tailEnd/>
          </a:ln>
        </p:spPr>
        <p:txBody>
          <a:bodyPr>
            <a:spAutoFit/>
          </a:bodyPr>
          <a:lstStyle/>
          <a:p>
            <a:pPr algn="ctr" eaLnBrk="0" hangingPunct="0">
              <a:spcBef>
                <a:spcPct val="50000"/>
              </a:spcBef>
            </a:pPr>
            <a:r>
              <a:rPr lang="en-US" dirty="0"/>
              <a:t>X</a:t>
            </a:r>
          </a:p>
        </p:txBody>
      </p:sp>
      <p:sp>
        <p:nvSpPr>
          <p:cNvPr id="42013" name="Text Box 98"/>
          <p:cNvSpPr txBox="1">
            <a:spLocks noChangeArrowheads="1"/>
          </p:cNvSpPr>
          <p:nvPr/>
        </p:nvSpPr>
        <p:spPr bwMode="auto">
          <a:xfrm>
            <a:off x="5257800" y="3597275"/>
            <a:ext cx="1066800" cy="369332"/>
          </a:xfrm>
          <a:prstGeom prst="rect">
            <a:avLst/>
          </a:prstGeom>
          <a:noFill/>
          <a:ln w="9525">
            <a:noFill/>
            <a:miter lim="800000"/>
            <a:headEnd/>
            <a:tailEnd/>
          </a:ln>
        </p:spPr>
        <p:txBody>
          <a:bodyPr>
            <a:spAutoFit/>
          </a:bodyPr>
          <a:lstStyle/>
          <a:p>
            <a:pPr algn="ctr" eaLnBrk="0" hangingPunct="0">
              <a:spcBef>
                <a:spcPct val="50000"/>
              </a:spcBef>
            </a:pPr>
            <a:r>
              <a:rPr lang="en-US" dirty="0"/>
              <a:t>temp</a:t>
            </a:r>
          </a:p>
        </p:txBody>
      </p:sp>
      <p:sp>
        <p:nvSpPr>
          <p:cNvPr id="42014" name="Text Box 99"/>
          <p:cNvSpPr txBox="1">
            <a:spLocks noChangeArrowheads="1"/>
          </p:cNvSpPr>
          <p:nvPr/>
        </p:nvSpPr>
        <p:spPr bwMode="auto">
          <a:xfrm>
            <a:off x="3657600" y="2682875"/>
            <a:ext cx="1143000" cy="369332"/>
          </a:xfrm>
          <a:prstGeom prst="rect">
            <a:avLst/>
          </a:prstGeom>
          <a:noFill/>
          <a:ln w="9525">
            <a:noFill/>
            <a:miter lim="800000"/>
            <a:headEnd/>
            <a:tailEnd/>
          </a:ln>
        </p:spPr>
        <p:txBody>
          <a:bodyPr>
            <a:spAutoFit/>
          </a:bodyPr>
          <a:lstStyle/>
          <a:p>
            <a:pPr algn="ctr" eaLnBrk="0" hangingPunct="0">
              <a:spcBef>
                <a:spcPct val="50000"/>
              </a:spcBef>
            </a:pPr>
            <a:r>
              <a:rPr lang="en-US" dirty="0"/>
              <a:t>temp</a:t>
            </a:r>
          </a:p>
        </p:txBody>
      </p:sp>
      <p:sp>
        <p:nvSpPr>
          <p:cNvPr id="42015" name="Text Box 100"/>
          <p:cNvSpPr txBox="1">
            <a:spLocks noChangeArrowheads="1"/>
          </p:cNvSpPr>
          <p:nvPr/>
        </p:nvSpPr>
        <p:spPr bwMode="auto">
          <a:xfrm>
            <a:off x="533400" y="1692275"/>
            <a:ext cx="3276600" cy="2169825"/>
          </a:xfrm>
          <a:prstGeom prst="rect">
            <a:avLst/>
          </a:prstGeom>
          <a:noFill/>
          <a:ln w="9525">
            <a:noFill/>
            <a:miter lim="800000"/>
            <a:headEnd/>
            <a:tailEnd/>
          </a:ln>
        </p:spPr>
        <p:txBody>
          <a:bodyPr>
            <a:spAutoFit/>
          </a:bodyPr>
          <a:lstStyle/>
          <a:p>
            <a:pPr eaLnBrk="0" hangingPunct="0"/>
            <a:endParaRPr lang="en-US" dirty="0"/>
          </a:p>
          <a:p>
            <a:pPr lvl="1" eaLnBrk="0" hangingPunct="0"/>
            <a:r>
              <a:rPr lang="en-US" dirty="0"/>
              <a:t>/ (root)</a:t>
            </a:r>
          </a:p>
          <a:p>
            <a:pPr lvl="1" eaLnBrk="0" hangingPunct="0"/>
            <a:r>
              <a:rPr lang="en-US" dirty="0"/>
              <a:t>/X</a:t>
            </a:r>
          </a:p>
          <a:p>
            <a:pPr lvl="1" eaLnBrk="0" hangingPunct="0"/>
            <a:r>
              <a:rPr lang="en-US" dirty="0"/>
              <a:t>/Y</a:t>
            </a:r>
          </a:p>
          <a:p>
            <a:pPr lvl="1" eaLnBrk="0" hangingPunct="0"/>
            <a:r>
              <a:rPr lang="en-US" dirty="0"/>
              <a:t>/Y/temp</a:t>
            </a:r>
          </a:p>
          <a:p>
            <a:pPr lvl="1" eaLnBrk="0" hangingPunct="0"/>
            <a:r>
              <a:rPr lang="en-US" dirty="0"/>
              <a:t>/Y/bar/temp</a:t>
            </a:r>
          </a:p>
          <a:p>
            <a:pPr algn="ctr" eaLnBrk="0" hangingPunct="0">
              <a:spcBef>
                <a:spcPct val="50000"/>
              </a:spcBef>
            </a:pPr>
            <a:endParaRPr lang="en-US" dirty="0"/>
          </a:p>
        </p:txBody>
      </p:sp>
      <p:sp>
        <p:nvSpPr>
          <p:cNvPr id="42016" name="Rectangle 101"/>
          <p:cNvSpPr>
            <a:spLocks noGrp="1" noChangeArrowheads="1"/>
          </p:cNvSpPr>
          <p:nvPr>
            <p:ph type="title"/>
          </p:nvPr>
        </p:nvSpPr>
        <p:spPr>
          <a:xfrm>
            <a:off x="609600" y="76200"/>
            <a:ext cx="7924800" cy="609600"/>
          </a:xfrm>
        </p:spPr>
        <p:txBody>
          <a:bodyPr>
            <a:normAutofit fontScale="90000"/>
          </a:bodyPr>
          <a:lstStyle/>
          <a:p>
            <a:pPr eaLnBrk="1" hangingPunct="1"/>
            <a:r>
              <a:rPr lang="en-US" smtClean="0"/>
              <a:t>Path to HDF5 object in a file</a:t>
            </a:r>
          </a:p>
        </p:txBody>
      </p:sp>
      <p:sp>
        <p:nvSpPr>
          <p:cNvPr id="42017" name="Text Box 102"/>
          <p:cNvSpPr txBox="1">
            <a:spLocks noChangeArrowheads="1"/>
          </p:cNvSpPr>
          <p:nvPr/>
        </p:nvSpPr>
        <p:spPr bwMode="auto">
          <a:xfrm>
            <a:off x="5029200" y="1676400"/>
            <a:ext cx="1143000" cy="369332"/>
          </a:xfrm>
          <a:prstGeom prst="rect">
            <a:avLst/>
          </a:prstGeom>
          <a:noFill/>
          <a:ln w="9525">
            <a:noFill/>
            <a:miter lim="800000"/>
            <a:headEnd/>
            <a:tailEnd/>
          </a:ln>
        </p:spPr>
        <p:txBody>
          <a:bodyPr>
            <a:spAutoFit/>
          </a:bodyPr>
          <a:lstStyle/>
          <a:p>
            <a:pPr algn="ctr" eaLnBrk="0" hangingPunct="0">
              <a:spcBef>
                <a:spcPct val="50000"/>
              </a:spcBef>
            </a:pPr>
            <a:r>
              <a:rPr lang="en-US" dirty="0"/>
              <a:t>Y</a:t>
            </a:r>
          </a:p>
        </p:txBody>
      </p:sp>
      <p:sp>
        <p:nvSpPr>
          <p:cNvPr id="42018" name="Text Box 103"/>
          <p:cNvSpPr txBox="1">
            <a:spLocks noChangeArrowheads="1"/>
          </p:cNvSpPr>
          <p:nvPr/>
        </p:nvSpPr>
        <p:spPr bwMode="auto">
          <a:xfrm>
            <a:off x="5486400" y="2606675"/>
            <a:ext cx="1143000" cy="369332"/>
          </a:xfrm>
          <a:prstGeom prst="rect">
            <a:avLst/>
          </a:prstGeom>
          <a:noFill/>
          <a:ln w="9525">
            <a:noFill/>
            <a:miter lim="800000"/>
            <a:headEnd/>
            <a:tailEnd/>
          </a:ln>
        </p:spPr>
        <p:txBody>
          <a:bodyPr>
            <a:spAutoFit/>
          </a:bodyPr>
          <a:lstStyle/>
          <a:p>
            <a:pPr algn="ctr" eaLnBrk="0" hangingPunct="0">
              <a:spcBef>
                <a:spcPct val="50000"/>
              </a:spcBef>
            </a:pPr>
            <a:r>
              <a:rPr lang="en-US" dirty="0"/>
              <a:t>bar</a:t>
            </a:r>
          </a:p>
        </p:txBody>
      </p:sp>
      <p:sp>
        <p:nvSpPr>
          <p:cNvPr id="42000" name="Oval 53"/>
          <p:cNvSpPr>
            <a:spLocks noChangeArrowheads="1"/>
          </p:cNvSpPr>
          <p:nvPr/>
        </p:nvSpPr>
        <p:spPr bwMode="auto">
          <a:xfrm>
            <a:off x="5924550" y="3257550"/>
            <a:ext cx="1295400" cy="33655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1420" tIns="45711" rIns="91420" bIns="45711" anchor="ctr">
            <a:flatTx/>
          </a:bodyPr>
          <a:lstStyle/>
          <a:p>
            <a:pPr algn="ctr" eaLnBrk="0" hangingPunct="0"/>
            <a:endParaRPr lang="en-US" sz="2000" b="1">
              <a:solidFill>
                <a:schemeClr val="bg1"/>
              </a:solidFill>
            </a:endParaRPr>
          </a:p>
        </p:txBody>
      </p:sp>
    </p:spTree>
    <p:extLst>
      <p:ext uri="{BB962C8B-B14F-4D97-AF65-F5344CB8AC3E}">
        <p14:creationId xmlns:p14="http://schemas.microsoft.com/office/powerpoint/2010/main" val="629265199"/>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4638"/>
            <a:ext cx="8229600" cy="1143000"/>
          </a:xfrm>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t>Example Dataset</a:t>
            </a:r>
            <a:endParaRPr lang="en-GB" dirty="0"/>
          </a:p>
        </p:txBody>
      </p:sp>
      <p:sp>
        <p:nvSpPr>
          <p:cNvPr id="22530" name="Rectangle 2"/>
          <p:cNvSpPr>
            <a:spLocks noGrp="1" noChangeArrowheads="1"/>
          </p:cNvSpPr>
          <p:nvPr>
            <p:ph type="body" idx="1"/>
          </p:nvPr>
        </p:nvSpPr>
        <p:spPr>
          <a:xfrm>
            <a:off x="484188" y="1600200"/>
            <a:ext cx="8380412" cy="1169988"/>
          </a:xfrm>
          <a:ln/>
        </p:spPr>
        <p:style>
          <a:lnRef idx="1">
            <a:schemeClr val="accent2"/>
          </a:lnRef>
          <a:fillRef idx="2">
            <a:schemeClr val="accent2"/>
          </a:fillRef>
          <a:effectRef idx="1">
            <a:schemeClr val="accent2"/>
          </a:effectRef>
          <a:fontRef idx="minor">
            <a:schemeClr val="dk1"/>
          </a:fontRef>
        </p:style>
        <p:txBody>
          <a:bodyPr lIns="0" tIns="0" rIns="0" bIns="0">
            <a:normAutofit fontScale="92500"/>
          </a:bodyPr>
          <a:lstStyle/>
          <a:p>
            <a:pPr marL="36576" indent="0">
              <a:buSzPct val="100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3200" dirty="0"/>
              <a:t>The internal HDF5 file organisation made visible using the </a:t>
            </a:r>
            <a:r>
              <a:rPr lang="en-GB"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urier 10 Pitch" pitchFamily="1" charset="0"/>
              </a:rPr>
              <a:t>h5ls</a:t>
            </a:r>
            <a:r>
              <a:rPr lang="en-GB" sz="3200" dirty="0"/>
              <a:t> command: </a:t>
            </a:r>
            <a:r>
              <a:rPr lang="en-GB" sz="3200" dirty="0" smtClean="0">
                <a:solidFill>
                  <a:srgbClr val="00B050"/>
                </a:solidFill>
              </a:rPr>
              <a:t>h5ls –</a:t>
            </a:r>
            <a:r>
              <a:rPr lang="en-GB" sz="3200" dirty="0" err="1" smtClean="0">
                <a:solidFill>
                  <a:srgbClr val="00B050"/>
                </a:solidFill>
              </a:rPr>
              <a:t>rv</a:t>
            </a:r>
            <a:r>
              <a:rPr lang="en-GB" sz="3200" dirty="0" smtClean="0">
                <a:solidFill>
                  <a:srgbClr val="00B050"/>
                </a:solidFill>
              </a:rPr>
              <a:t> file.h5 </a:t>
            </a:r>
            <a:endParaRPr lang="en-GB" sz="3200" dirty="0">
              <a:solidFill>
                <a:srgbClr val="00B050"/>
              </a:solidFill>
            </a:endParaRPr>
          </a:p>
        </p:txBody>
      </p:sp>
      <p:sp>
        <p:nvSpPr>
          <p:cNvPr id="22531" name="Rectangle 3"/>
          <p:cNvSpPr>
            <a:spLocks noGrp="1" noChangeArrowheads="1"/>
          </p:cNvSpPr>
          <p:nvPr>
            <p:ph type="body" idx="2"/>
          </p:nvPr>
        </p:nvSpPr>
        <p:spPr>
          <a:xfrm>
            <a:off x="933450" y="3081338"/>
            <a:ext cx="4533900" cy="3055937"/>
          </a:xfrm>
          <a:ln/>
        </p:spPr>
        <p:txBody>
          <a:bodyPr lIns="0" tIns="0" rIns="0" bIns="0">
            <a:normAutofit lnSpcReduction="10000"/>
          </a:bodyPr>
          <a:lstStyle/>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/Block00001 Dataset {5/5, 13/13, 9/9}</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Location: 1:15768</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Links:     1</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Storage:   7020 allocated bytes</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Type:      </a:t>
            </a:r>
            <a:r>
              <a:rPr lang="en-GB" sz="1200" b="1" dirty="0" err="1">
                <a:latin typeface="Courier New" pitchFamily="49" charset="0"/>
              </a:rPr>
              <a:t>struct</a:t>
            </a:r>
            <a:r>
              <a:rPr lang="en-GB" sz="1200" b="1" dirty="0">
                <a:latin typeface="Courier New" pitchFamily="49" charset="0"/>
              </a:rPr>
              <a:t> {</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"x"      +0    native float</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"y"      +4    native float</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"z"      +8    native float</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 12 bytes</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Data:</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(0,0,0) {0.210951, -0.0406732, 0.0611351},</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{0.210204, -0.0443333, 0.0611199},</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{0.209324, -0.0483009, 0.0611070},</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{0.208286, -0.0525892, 0.0610958} </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(0,0,4) {0.207065, -0.0571980, 0.0610863},</a:t>
            </a:r>
          </a:p>
          <a:p>
            <a:pPr>
              <a:lnSpc>
                <a:spcPct val="95000"/>
              </a:lnSpc>
              <a:spcAft>
                <a:spcPct val="0"/>
              </a:spcAft>
              <a:buNone/>
              <a:tabLst>
                <a:tab pos="723900" algn="l"/>
                <a:tab pos="1447800" algn="l"/>
                <a:tab pos="2171700" algn="l"/>
                <a:tab pos="2895600" algn="l"/>
                <a:tab pos="3619500" algn="l"/>
                <a:tab pos="4343400" algn="l"/>
              </a:tabLst>
            </a:pPr>
            <a:r>
              <a:rPr lang="en-GB" sz="1200" b="1" dirty="0">
                <a:latin typeface="Courier New" pitchFamily="49" charset="0"/>
              </a:rPr>
              <a:t>              {0.205640, -0.0621138, 0.0610815},</a:t>
            </a:r>
          </a:p>
        </p:txBody>
      </p:sp>
      <p:sp>
        <p:nvSpPr>
          <p:cNvPr id="22532" name="AutoShape 4"/>
          <p:cNvSpPr>
            <a:spLocks noChangeArrowheads="1"/>
          </p:cNvSpPr>
          <p:nvPr/>
        </p:nvSpPr>
        <p:spPr bwMode="auto">
          <a:xfrm>
            <a:off x="5600700" y="2810885"/>
            <a:ext cx="3390900" cy="3340336"/>
          </a:xfrm>
          <a:prstGeom prst="roundRect">
            <a:avLst>
              <a:gd name="adj" fmla="val 46"/>
            </a:avLst>
          </a:prstGeom>
          <a:solidFill>
            <a:srgbClr val="000000">
              <a:alpha val="50000"/>
            </a:srgbClr>
          </a:solidFill>
          <a:ln w="9525">
            <a:solidFill>
              <a:schemeClr val="accent1"/>
            </a:solidFill>
            <a:round/>
            <a:headEnd/>
            <a:tailEnd/>
          </a:ln>
          <a:effectLst/>
        </p:spPr>
        <p:txBody>
          <a:bodyPr lIns="90000" tIns="45000" rIns="90000" bIns="45000" anchor="ctr" anchorCtr="1"/>
          <a:lstStyle/>
          <a:p>
            <a:pPr marL="431800" indent="-323850">
              <a:spcAft>
                <a:spcPts val="850"/>
              </a:spcAft>
              <a:tabLst>
                <a:tab pos="723900" algn="l"/>
                <a:tab pos="1447800" algn="l"/>
                <a:tab pos="2171700" algn="l"/>
                <a:tab pos="2895600" algn="l"/>
              </a:tabLst>
            </a:pPr>
            <a:r>
              <a:rPr lang="en-GB" sz="1200" dirty="0">
                <a:solidFill>
                  <a:srgbClr val="FFFFFF"/>
                </a:solidFill>
              </a:rPr>
              <a:t>HDF5 allows easily to attach </a:t>
            </a:r>
          </a:p>
          <a:p>
            <a:pPr marL="431800" indent="-323850">
              <a:spcAft>
                <a:spcPts val="850"/>
              </a:spcAft>
              <a:tabLst>
                <a:tab pos="723900" algn="l"/>
                <a:tab pos="1447800" algn="l"/>
                <a:tab pos="2171700" algn="l"/>
                <a:tab pos="2895600" algn="l"/>
              </a:tabLst>
            </a:pPr>
            <a:r>
              <a:rPr lang="en-GB" sz="1200" dirty="0">
                <a:solidFill>
                  <a:srgbClr val="FFFFFF"/>
                </a:solidFill>
              </a:rPr>
              <a:t>names to the numerical values. </a:t>
            </a:r>
          </a:p>
          <a:p>
            <a:pPr marL="431800" indent="-323850">
              <a:spcAft>
                <a:spcPts val="850"/>
              </a:spcAft>
              <a:tabLst>
                <a:tab pos="723900" algn="l"/>
                <a:tab pos="1447800" algn="l"/>
                <a:tab pos="2171700" algn="l"/>
                <a:tab pos="2895600" algn="l"/>
              </a:tabLst>
            </a:pPr>
            <a:endParaRPr lang="en-GB" sz="1200" dirty="0">
              <a:solidFill>
                <a:srgbClr val="FFFFFF"/>
              </a:solidFill>
            </a:endParaRPr>
          </a:p>
          <a:p>
            <a:pPr marL="431800" indent="-323850">
              <a:spcAft>
                <a:spcPts val="850"/>
              </a:spcAft>
              <a:tabLst>
                <a:tab pos="723900" algn="l"/>
                <a:tab pos="1447800" algn="l"/>
                <a:tab pos="2171700" algn="l"/>
                <a:tab pos="2895600" algn="l"/>
              </a:tabLst>
            </a:pPr>
            <a:r>
              <a:rPr lang="en-GB" sz="1200" dirty="0">
                <a:solidFill>
                  <a:srgbClr val="FFFFFF"/>
                </a:solidFill>
              </a:rPr>
              <a:t>HDF5 </a:t>
            </a:r>
            <a:r>
              <a:rPr lang="en-GB" sz="1200" dirty="0" smtClean="0">
                <a:solidFill>
                  <a:srgbClr val="FFFFFF"/>
                </a:solidFill>
              </a:rPr>
              <a:t>takes </a:t>
            </a:r>
            <a:r>
              <a:rPr lang="en-GB" sz="1200" dirty="0">
                <a:solidFill>
                  <a:srgbClr val="FFFFFF"/>
                </a:solidFill>
              </a:rPr>
              <a:t>care of </a:t>
            </a:r>
            <a:r>
              <a:rPr lang="en-GB" sz="1200" dirty="0" err="1">
                <a:solidFill>
                  <a:srgbClr val="FFFFFF"/>
                </a:solidFill>
              </a:rPr>
              <a:t>endianess</a:t>
            </a:r>
            <a:r>
              <a:rPr lang="en-GB" sz="1200" dirty="0">
                <a:solidFill>
                  <a:srgbClr val="FFFFFF"/>
                </a:solidFill>
              </a:rPr>
              <a:t>, double to float </a:t>
            </a:r>
          </a:p>
          <a:p>
            <a:pPr marL="431800" indent="-323850">
              <a:spcAft>
                <a:spcPts val="850"/>
              </a:spcAft>
              <a:tabLst>
                <a:tab pos="723900" algn="l"/>
                <a:tab pos="1447800" algn="l"/>
                <a:tab pos="2171700" algn="l"/>
                <a:tab pos="2895600" algn="l"/>
              </a:tabLst>
            </a:pPr>
            <a:r>
              <a:rPr lang="en-GB" sz="1200" dirty="0">
                <a:solidFill>
                  <a:srgbClr val="FFFFFF"/>
                </a:solidFill>
              </a:rPr>
              <a:t>conversion and different layouts, e.g.</a:t>
            </a:r>
          </a:p>
          <a:p>
            <a:pPr marL="431800" indent="-323850">
              <a:spcAft>
                <a:spcPts val="850"/>
              </a:spcAft>
              <a:tabLst>
                <a:tab pos="723900" algn="l"/>
                <a:tab pos="1447800" algn="l"/>
                <a:tab pos="2171700" algn="l"/>
                <a:tab pos="2895600" algn="l"/>
              </a:tabLst>
            </a:pPr>
            <a:r>
              <a:rPr lang="en-GB" sz="1200" dirty="0">
                <a:solidFill>
                  <a:srgbClr val="FFFFFF"/>
                </a:solidFill>
              </a:rPr>
              <a:t>{</a:t>
            </a:r>
            <a:r>
              <a:rPr lang="en-GB" sz="1200" dirty="0" err="1">
                <a:solidFill>
                  <a:srgbClr val="FFFFFF"/>
                </a:solidFill>
              </a:rPr>
              <a:t>x,y,z</a:t>
            </a:r>
            <a:r>
              <a:rPr lang="en-GB" sz="1200" dirty="0">
                <a:solidFill>
                  <a:srgbClr val="FFFFFF"/>
                </a:solidFill>
              </a:rPr>
              <a:t>} </a:t>
            </a:r>
            <a:r>
              <a:rPr lang="en-GB" sz="1200" dirty="0" err="1">
                <a:solidFill>
                  <a:srgbClr val="FFFFFF"/>
                </a:solidFill>
              </a:rPr>
              <a:t>vs</a:t>
            </a:r>
            <a:r>
              <a:rPr lang="en-GB" sz="1200" dirty="0">
                <a:solidFill>
                  <a:srgbClr val="FFFFFF"/>
                </a:solidFill>
              </a:rPr>
              <a:t> {</a:t>
            </a:r>
            <a:r>
              <a:rPr lang="en-GB" sz="1200" dirty="0" err="1">
                <a:solidFill>
                  <a:srgbClr val="FFFFFF"/>
                </a:solidFill>
              </a:rPr>
              <a:t>z,x,y</a:t>
            </a:r>
            <a:r>
              <a:rPr lang="en-GB" sz="1200" dirty="0">
                <a:solidFill>
                  <a:srgbClr val="FFFFFF"/>
                </a:solidFill>
              </a:rPr>
              <a:t>}</a:t>
            </a:r>
          </a:p>
          <a:p>
            <a:pPr marL="431800" indent="-323850">
              <a:spcAft>
                <a:spcPts val="850"/>
              </a:spcAft>
              <a:tabLst>
                <a:tab pos="723900" algn="l"/>
                <a:tab pos="1447800" algn="l"/>
                <a:tab pos="2171700" algn="l"/>
                <a:tab pos="2895600" algn="l"/>
              </a:tabLst>
            </a:pPr>
            <a:endParaRPr lang="en-GB" sz="1200" dirty="0">
              <a:solidFill>
                <a:srgbClr val="FFFFFF"/>
              </a:solidFill>
            </a:endParaRPr>
          </a:p>
          <a:p>
            <a:pPr marL="431800" indent="-323850">
              <a:spcAft>
                <a:spcPts val="850"/>
              </a:spcAft>
              <a:tabLst>
                <a:tab pos="723900" algn="l"/>
                <a:tab pos="1447800" algn="l"/>
                <a:tab pos="2171700" algn="l"/>
                <a:tab pos="2895600" algn="l"/>
              </a:tabLst>
            </a:pPr>
            <a:r>
              <a:rPr lang="en-GB" sz="1200" dirty="0">
                <a:solidFill>
                  <a:srgbClr val="FFFFFF"/>
                </a:solidFill>
              </a:rPr>
              <a:t>The naming scheme can also serve</a:t>
            </a:r>
          </a:p>
          <a:p>
            <a:pPr marL="431800" indent="-323850">
              <a:spcAft>
                <a:spcPts val="850"/>
              </a:spcAft>
              <a:tabLst>
                <a:tab pos="723900" algn="l"/>
                <a:tab pos="1447800" algn="l"/>
                <a:tab pos="2171700" algn="l"/>
                <a:tab pos="2895600" algn="l"/>
              </a:tabLst>
            </a:pPr>
            <a:r>
              <a:rPr lang="en-GB" sz="1200" dirty="0">
                <a:solidFill>
                  <a:srgbClr val="FFFFFF"/>
                </a:solidFill>
              </a:rPr>
              <a:t>to identify the coordinate system rel. </a:t>
            </a:r>
          </a:p>
          <a:p>
            <a:pPr marL="431800" indent="-323850">
              <a:spcAft>
                <a:spcPts val="850"/>
              </a:spcAft>
              <a:tabLst>
                <a:tab pos="723900" algn="l"/>
                <a:tab pos="1447800" algn="l"/>
                <a:tab pos="2171700" algn="l"/>
                <a:tab pos="2895600" algn="l"/>
              </a:tabLst>
            </a:pPr>
            <a:r>
              <a:rPr lang="en-GB" sz="1200" dirty="0">
                <a:solidFill>
                  <a:srgbClr val="FFFFFF"/>
                </a:solidFill>
              </a:rPr>
              <a:t>to which  the numbers are stored</a:t>
            </a:r>
          </a:p>
          <a:p>
            <a:pPr marL="431800" indent="-323850">
              <a:spcAft>
                <a:spcPts val="850"/>
              </a:spcAft>
              <a:tabLst>
                <a:tab pos="723900" algn="l"/>
                <a:tab pos="1447800" algn="l"/>
                <a:tab pos="2171700" algn="l"/>
                <a:tab pos="2895600" algn="l"/>
              </a:tabLst>
            </a:pPr>
            <a:r>
              <a:rPr lang="en-GB" sz="1200" dirty="0">
                <a:solidFill>
                  <a:srgbClr val="FFFFFF"/>
                </a:solidFill>
              </a:rPr>
              <a:t>e.g. {</a:t>
            </a:r>
            <a:r>
              <a:rPr lang="en-GB" sz="1200" dirty="0" err="1">
                <a:solidFill>
                  <a:srgbClr val="FFFFFF"/>
                </a:solidFill>
              </a:rPr>
              <a:t>x,y,z</a:t>
            </a:r>
            <a:r>
              <a:rPr lang="en-GB" sz="1200" dirty="0">
                <a:solidFill>
                  <a:srgbClr val="FFFFFF"/>
                </a:solidFill>
              </a:rPr>
              <a:t>} </a:t>
            </a:r>
            <a:r>
              <a:rPr lang="en-GB" sz="1200" dirty="0" err="1">
                <a:solidFill>
                  <a:srgbClr val="FFFFFF"/>
                </a:solidFill>
              </a:rPr>
              <a:t>vs</a:t>
            </a:r>
            <a:r>
              <a:rPr lang="en-GB" sz="1200" dirty="0">
                <a:solidFill>
                  <a:srgbClr val="FFFFFF"/>
                </a:solidFill>
              </a:rPr>
              <a:t> {r, phi, theta}</a:t>
            </a:r>
          </a:p>
        </p:txBody>
      </p:sp>
      <p:sp>
        <p:nvSpPr>
          <p:cNvPr id="22533" name="Freeform 5"/>
          <p:cNvSpPr>
            <a:spLocks/>
          </p:cNvSpPr>
          <p:nvPr/>
        </p:nvSpPr>
        <p:spPr bwMode="auto">
          <a:xfrm>
            <a:off x="3195638" y="2792413"/>
            <a:ext cx="2551112" cy="1325562"/>
          </a:xfrm>
          <a:custGeom>
            <a:avLst/>
            <a:gdLst/>
            <a:ahLst/>
            <a:cxnLst>
              <a:cxn ang="0">
                <a:pos x="7084" y="1931"/>
              </a:cxn>
              <a:cxn ang="0">
                <a:pos x="0" y="3679"/>
              </a:cxn>
              <a:cxn ang="0">
                <a:pos x="44" y="3679"/>
              </a:cxn>
            </a:cxnLst>
            <a:rect l="0" t="0" r="r" b="b"/>
            <a:pathLst>
              <a:path w="7085" h="3680">
                <a:moveTo>
                  <a:pt x="7084" y="1931"/>
                </a:moveTo>
                <a:cubicBezTo>
                  <a:pt x="4477" y="0"/>
                  <a:pt x="0" y="3679"/>
                  <a:pt x="0" y="3679"/>
                </a:cubicBezTo>
                <a:lnTo>
                  <a:pt x="44" y="3679"/>
                </a:lnTo>
              </a:path>
            </a:pathLst>
          </a:custGeom>
          <a:noFill/>
          <a:ln w="28575">
            <a:solidFill>
              <a:srgbClr val="FFFF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endParaRPr lang="en-US"/>
          </a:p>
        </p:txBody>
      </p:sp>
      <p:sp>
        <p:nvSpPr>
          <p:cNvPr id="3" name="Slide Number Placeholder 2"/>
          <p:cNvSpPr>
            <a:spLocks noGrp="1"/>
          </p:cNvSpPr>
          <p:nvPr>
            <p:ph type="sldNum" sz="quarter" idx="12"/>
          </p:nvPr>
        </p:nvSpPr>
        <p:spPr/>
        <p:txBody>
          <a:bodyPr/>
          <a:lstStyle/>
          <a:p>
            <a:fld id="{DC876957-0BCA-CA4F-B18A-1C61852BAA2D}" type="slidenum">
              <a:rPr lang="en-US" smtClean="0"/>
              <a:pPr/>
              <a:t>61</a:t>
            </a:fld>
            <a:endParaRPr lang="en-US"/>
          </a:p>
        </p:txBody>
      </p:sp>
    </p:spTree>
    <p:extLst>
      <p:ext uri="{BB962C8B-B14F-4D97-AF65-F5344CB8AC3E}">
        <p14:creationId xmlns:p14="http://schemas.microsoft.com/office/powerpoint/2010/main" val="35091861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HDF5 as a file system in a file</a:t>
            </a:r>
            <a:endParaRPr lang="en-US" dirty="0"/>
          </a:p>
        </p:txBody>
      </p:sp>
      <p:sp>
        <p:nvSpPr>
          <p:cNvPr id="5" name="Text Placeholder 4"/>
          <p:cNvSpPr>
            <a:spLocks noGrp="1"/>
          </p:cNvSpPr>
          <p:nvPr>
            <p:ph type="body" idx="1"/>
          </p:nvPr>
        </p:nvSpPr>
        <p:spPr>
          <a:xfrm>
            <a:off x="457200" y="5486400"/>
            <a:ext cx="4040188" cy="534888"/>
          </a:xfrm>
        </p:spPr>
        <p:style>
          <a:lnRef idx="1">
            <a:schemeClr val="accent4"/>
          </a:lnRef>
          <a:fillRef idx="2">
            <a:schemeClr val="accent4"/>
          </a:fillRef>
          <a:effectRef idx="1">
            <a:schemeClr val="accent4"/>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dirty="0" smtClean="0">
                <a:ln w="50800"/>
                <a:solidFill>
                  <a:schemeClr val="bg1">
                    <a:shade val="50000"/>
                  </a:schemeClr>
                </a:solidFill>
              </a:rPr>
              <a:t>HDF5</a:t>
            </a:r>
            <a:endParaRPr lang="en-US" dirty="0">
              <a:ln w="50800"/>
              <a:solidFill>
                <a:schemeClr val="bg1">
                  <a:shade val="50000"/>
                </a:schemeClr>
              </a:solidFill>
            </a:endParaRPr>
          </a:p>
        </p:txBody>
      </p:sp>
      <p:sp>
        <p:nvSpPr>
          <p:cNvPr id="7" name="Text Placeholder 6"/>
          <p:cNvSpPr>
            <a:spLocks noGrp="1"/>
          </p:cNvSpPr>
          <p:nvPr>
            <p:ph type="body" sz="half" idx="3"/>
          </p:nvPr>
        </p:nvSpPr>
        <p:spPr>
          <a:xfrm>
            <a:off x="4645025" y="5486400"/>
            <a:ext cx="4041775" cy="534888"/>
          </a:xfrm>
        </p:spPr>
        <p:style>
          <a:lnRef idx="1">
            <a:schemeClr val="accent6"/>
          </a:lnRef>
          <a:fillRef idx="2">
            <a:schemeClr val="accent6"/>
          </a:fillRef>
          <a:effectRef idx="1">
            <a:schemeClr val="accent6"/>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dirty="0" smtClean="0">
                <a:ln w="50800"/>
                <a:solidFill>
                  <a:schemeClr val="bg1">
                    <a:shade val="50000"/>
                  </a:schemeClr>
                </a:solidFill>
              </a:rPr>
              <a:t>File System</a:t>
            </a:r>
            <a:endParaRPr lang="en-US" dirty="0">
              <a:ln w="50800"/>
              <a:solidFill>
                <a:schemeClr val="bg1">
                  <a:shade val="50000"/>
                </a:schemeClr>
              </a:solidFill>
            </a:endParaRPr>
          </a:p>
        </p:txBody>
      </p:sp>
      <p:sp>
        <p:nvSpPr>
          <p:cNvPr id="6" name="Content Placeholder 5"/>
          <p:cNvSpPr>
            <a:spLocks noGrp="1"/>
          </p:cNvSpPr>
          <p:nvPr>
            <p:ph sz="quarter" idx="2"/>
          </p:nvPr>
        </p:nvSpPr>
        <p:spPr/>
        <p:txBody>
          <a:bodyPr>
            <a:normAutofit fontScale="92500" lnSpcReduction="20000"/>
          </a:bodyPr>
          <a:lstStyle/>
          <a:p>
            <a:r>
              <a:rPr lang="en-US" dirty="0" smtClean="0"/>
              <a:t>Group</a:t>
            </a:r>
          </a:p>
          <a:p>
            <a:r>
              <a:rPr lang="en-US" dirty="0" smtClean="0"/>
              <a:t>Dataset</a:t>
            </a:r>
          </a:p>
          <a:p>
            <a:pPr lvl="1"/>
            <a:r>
              <a:rPr lang="en-US" dirty="0" smtClean="0"/>
              <a:t>Size</a:t>
            </a:r>
          </a:p>
          <a:p>
            <a:pPr lvl="1"/>
            <a:r>
              <a:rPr lang="en-US" dirty="0" smtClean="0"/>
              <a:t>Creation date</a:t>
            </a:r>
          </a:p>
          <a:p>
            <a:pPr lvl="1"/>
            <a:r>
              <a:rPr lang="en-US" dirty="0" smtClean="0"/>
              <a:t>Dimensionality</a:t>
            </a:r>
          </a:p>
          <a:p>
            <a:pPr lvl="1"/>
            <a:r>
              <a:rPr lang="en-US" dirty="0" smtClean="0"/>
              <a:t>Data type (</a:t>
            </a:r>
            <a:r>
              <a:rPr lang="en-US" dirty="0" err="1" smtClean="0"/>
              <a:t>int</a:t>
            </a:r>
            <a:r>
              <a:rPr lang="en-US" dirty="0" smtClean="0"/>
              <a:t>, float, …)</a:t>
            </a:r>
          </a:p>
          <a:p>
            <a:r>
              <a:rPr lang="en-US" dirty="0" smtClean="0"/>
              <a:t>Symbolic Link</a:t>
            </a:r>
          </a:p>
          <a:p>
            <a:r>
              <a:rPr lang="en-US" dirty="0" smtClean="0"/>
              <a:t>Attributes</a:t>
            </a:r>
          </a:p>
          <a:p>
            <a:r>
              <a:rPr lang="en-US" dirty="0" smtClean="0"/>
              <a:t>Named data types</a:t>
            </a:r>
          </a:p>
          <a:p>
            <a:r>
              <a:rPr lang="en-US" dirty="0" smtClean="0"/>
              <a:t>Mounting external data</a:t>
            </a:r>
          </a:p>
          <a:p>
            <a:r>
              <a:rPr lang="en-US" dirty="0" smtClean="0"/>
              <a:t>Virtual File Driver (</a:t>
            </a:r>
            <a:r>
              <a:rPr lang="en-US" dirty="0" err="1" smtClean="0"/>
              <a:t>stdio</a:t>
            </a:r>
            <a:r>
              <a:rPr lang="en-US" dirty="0" smtClean="0"/>
              <a:t>, </a:t>
            </a:r>
            <a:r>
              <a:rPr lang="en-US" dirty="0" err="1" smtClean="0"/>
              <a:t>mpi-io</a:t>
            </a:r>
            <a:r>
              <a:rPr lang="en-US" dirty="0" smtClean="0"/>
              <a:t>, streaming VFD,…)</a:t>
            </a:r>
            <a:endParaRPr lang="en-US" dirty="0"/>
          </a:p>
        </p:txBody>
      </p:sp>
      <p:sp>
        <p:nvSpPr>
          <p:cNvPr id="8" name="Content Placeholder 7"/>
          <p:cNvSpPr>
            <a:spLocks noGrp="1"/>
          </p:cNvSpPr>
          <p:nvPr>
            <p:ph sz="quarter" idx="4"/>
          </p:nvPr>
        </p:nvSpPr>
        <p:spPr/>
        <p:txBody>
          <a:bodyPr>
            <a:normAutofit fontScale="92500" lnSpcReduction="20000"/>
          </a:bodyPr>
          <a:lstStyle/>
          <a:p>
            <a:r>
              <a:rPr lang="en-US" dirty="0" smtClean="0"/>
              <a:t>Directory, Folder</a:t>
            </a:r>
          </a:p>
          <a:p>
            <a:r>
              <a:rPr lang="en-US" dirty="0" smtClean="0"/>
              <a:t>File</a:t>
            </a:r>
          </a:p>
          <a:p>
            <a:pPr lvl="1"/>
            <a:r>
              <a:rPr lang="en-US" dirty="0" smtClean="0"/>
              <a:t>Size</a:t>
            </a:r>
          </a:p>
          <a:p>
            <a:pPr lvl="1"/>
            <a:r>
              <a:rPr lang="en-US" dirty="0" smtClean="0"/>
              <a:t>Creation data</a:t>
            </a:r>
          </a:p>
          <a:p>
            <a:pPr lvl="1"/>
            <a:r>
              <a:rPr lang="en-US" dirty="0" smtClean="0"/>
              <a:t>-</a:t>
            </a:r>
          </a:p>
          <a:p>
            <a:pPr lvl="1"/>
            <a:r>
              <a:rPr lang="en-US" dirty="0" smtClean="0"/>
              <a:t>-</a:t>
            </a:r>
          </a:p>
          <a:p>
            <a:r>
              <a:rPr lang="en-US" dirty="0" smtClean="0"/>
              <a:t>Symbolic Link, Shortcut</a:t>
            </a:r>
          </a:p>
          <a:p>
            <a:r>
              <a:rPr lang="en-US" dirty="0" smtClean="0"/>
              <a:t>-</a:t>
            </a:r>
          </a:p>
          <a:p>
            <a:r>
              <a:rPr lang="en-US" dirty="0" smtClean="0"/>
              <a:t>-</a:t>
            </a:r>
          </a:p>
          <a:p>
            <a:r>
              <a:rPr lang="en-US" dirty="0" smtClean="0"/>
              <a:t>Mounting file systems</a:t>
            </a:r>
          </a:p>
          <a:p>
            <a:r>
              <a:rPr lang="en-US" dirty="0" smtClean="0"/>
              <a:t>File system type (ext3, </a:t>
            </a:r>
            <a:r>
              <a:rPr lang="en-US" dirty="0" err="1" smtClean="0"/>
              <a:t>ntfs</a:t>
            </a:r>
            <a:r>
              <a:rPr lang="en-US" dirty="0" smtClean="0"/>
              <a:t>, </a:t>
            </a:r>
            <a:r>
              <a:rPr lang="en-US" dirty="0" err="1" smtClean="0"/>
              <a:t>nfs</a:t>
            </a:r>
            <a:r>
              <a:rPr lang="en-US" dirty="0" smtClean="0"/>
              <a:t>,…)</a:t>
            </a:r>
            <a:endParaRPr lang="en-US" dirty="0"/>
          </a:p>
        </p:txBody>
      </p:sp>
      <p:sp>
        <p:nvSpPr>
          <p:cNvPr id="3" name="Slide Number Placeholder 2"/>
          <p:cNvSpPr>
            <a:spLocks noGrp="1"/>
          </p:cNvSpPr>
          <p:nvPr>
            <p:ph type="sldNum" sz="quarter" idx="12"/>
          </p:nvPr>
        </p:nvSpPr>
        <p:spPr/>
        <p:txBody>
          <a:bodyPr/>
          <a:lstStyle/>
          <a:p>
            <a:fld id="{6232C06C-818A-422F-9434-7D68CD86C84E}" type="slidenum">
              <a:rPr lang="de-DE" smtClean="0"/>
              <a:pPr/>
              <a:t>62</a:t>
            </a:fld>
            <a:endParaRPr lang="de-DE"/>
          </a:p>
        </p:txBody>
      </p:sp>
    </p:spTree>
    <p:extLst>
      <p:ext uri="{BB962C8B-B14F-4D97-AF65-F5344CB8AC3E}">
        <p14:creationId xmlns:p14="http://schemas.microsoft.com/office/powerpoint/2010/main" val="34391390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5"/>
          <p:cNvSpPr>
            <a:spLocks noChangeArrowheads="1"/>
          </p:cNvSpPr>
          <p:nvPr/>
        </p:nvSpPr>
        <p:spPr bwMode="auto">
          <a:xfrm>
            <a:off x="217440" y="3982018"/>
            <a:ext cx="6220800" cy="2004690"/>
          </a:xfrm>
          <a:prstGeom prst="ellipse">
            <a:avLst/>
          </a:prstGeom>
          <a:solidFill>
            <a:srgbClr val="800080"/>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4000" dirty="0" smtClean="0"/>
              <a:t>Fiber Bundle</a:t>
            </a:r>
            <a:endParaRPr lang="en-US" sz="4000" dirty="0"/>
          </a:p>
        </p:txBody>
      </p:sp>
      <p:sp>
        <p:nvSpPr>
          <p:cNvPr id="2" name="Title 1"/>
          <p:cNvSpPr>
            <a:spLocks noGrp="1"/>
          </p:cNvSpPr>
          <p:nvPr>
            <p:ph type="title"/>
          </p:nvPr>
        </p:nvSpPr>
        <p:spPr/>
        <p:txBody>
          <a:bodyPr>
            <a:normAutofit/>
          </a:bodyPr>
          <a:lstStyle/>
          <a:p>
            <a:r>
              <a:rPr lang="en-US" dirty="0" smtClean="0"/>
              <a:t>F5 File Format</a:t>
            </a:r>
            <a:endParaRPr lang="en-US" dirty="0"/>
          </a:p>
        </p:txBody>
      </p:sp>
      <p:sp>
        <p:nvSpPr>
          <p:cNvPr id="3" name="Content Placeholder 2"/>
          <p:cNvSpPr>
            <a:spLocks noGrp="1"/>
          </p:cNvSpPr>
          <p:nvPr>
            <p:ph idx="1"/>
          </p:nvPr>
        </p:nvSpPr>
        <p:spPr>
          <a:xfrm>
            <a:off x="217440" y="1562564"/>
            <a:ext cx="8229600" cy="4709160"/>
          </a:xfrm>
        </p:spPr>
        <p:txBody>
          <a:bodyPr>
            <a:normAutofit/>
          </a:bodyPr>
          <a:lstStyle/>
          <a:p>
            <a:r>
              <a:rPr lang="en-US" sz="2900" dirty="0" smtClean="0"/>
              <a:t>Casting 6 hierarchy levels into HDF5</a:t>
            </a:r>
            <a:endParaRPr lang="en-US" sz="2900" dirty="0"/>
          </a:p>
        </p:txBody>
      </p:sp>
      <p:sp>
        <p:nvSpPr>
          <p:cNvPr id="4" name="Oval 5"/>
          <p:cNvSpPr>
            <a:spLocks noChangeArrowheads="1"/>
          </p:cNvSpPr>
          <p:nvPr/>
        </p:nvSpPr>
        <p:spPr bwMode="auto">
          <a:xfrm>
            <a:off x="1264319" y="3774636"/>
            <a:ext cx="3732480" cy="1175163"/>
          </a:xfrm>
          <a:prstGeom prst="ellipse">
            <a:avLst/>
          </a:prstGeom>
          <a:solidFill>
            <a:srgbClr val="3333CC"/>
          </a:solidFill>
          <a:ln w="9525">
            <a:noFill/>
            <a:round/>
            <a:headEnd/>
            <a:tailEnd/>
          </a:ln>
          <a:effectLst>
            <a:outerShdw blurRad="152400" dist="38100" dir="2700000" sx="103000" sy="103000" algn="tl" rotWithShape="0">
              <a:prstClr val="black">
                <a:alpha val="39000"/>
              </a:prstClr>
            </a:outerShdw>
          </a:effectLst>
          <a:scene3d>
            <a:camera prst="perspectiveRelaxed"/>
            <a:lightRig rig="threePt" dir="t"/>
          </a:scene3d>
          <a:sp3d>
            <a:bevelT/>
            <a:bevelB prst="relaxedInset"/>
          </a:sp3d>
        </p:spPr>
        <p:txBody>
          <a:bodyPr wrap="none" lIns="81639" tIns="42452" rIns="81639" bIns="42452" anchor="ctr"/>
          <a:lstStyle/>
          <a:p>
            <a:pPr algn="ctr"/>
            <a:r>
              <a:rPr lang="en-US" sz="2200" dirty="0" smtClean="0"/>
              <a:t>T=0.0</a:t>
            </a:r>
            <a:endParaRPr lang="en-US" sz="2200" dirty="0"/>
          </a:p>
        </p:txBody>
      </p:sp>
      <p:sp>
        <p:nvSpPr>
          <p:cNvPr id="15" name="Rectangle 14"/>
          <p:cNvSpPr/>
          <p:nvPr/>
        </p:nvSpPr>
        <p:spPr>
          <a:xfrm>
            <a:off x="2024639" y="3498127"/>
            <a:ext cx="2280960" cy="829527"/>
          </a:xfrm>
          <a:prstGeom prst="rect">
            <a:avLst/>
          </a:prstGeom>
          <a:effectLst>
            <a:outerShdw blurRad="152400" dist="38100" dir="2700000" sx="103000" sy="103000" algn="tl" rotWithShape="0">
              <a:prstClr val="black">
                <a:alpha val="39000"/>
              </a:prstClr>
            </a:outerShdw>
          </a:effectLst>
          <a:scene3d>
            <a:camera prst="perspectiveRelaxed"/>
            <a:lightRig rig="threePt" dir="t"/>
          </a:scene3d>
          <a:sp3d prstMaterial="dkEdge">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Grid</a:t>
            </a:r>
            <a:endParaRPr lang="en-US" dirty="0">
              <a:solidFill>
                <a:schemeClr val="bg1">
                  <a:lumMod val="85000"/>
                  <a:lumOff val="15000"/>
                </a:schemeClr>
              </a:solidFill>
            </a:endParaRPr>
          </a:p>
        </p:txBody>
      </p:sp>
      <p:sp>
        <p:nvSpPr>
          <p:cNvPr id="16" name="Diamond 15"/>
          <p:cNvSpPr/>
          <p:nvPr/>
        </p:nvSpPr>
        <p:spPr>
          <a:xfrm>
            <a:off x="2143108" y="3000372"/>
            <a:ext cx="2026569" cy="967782"/>
          </a:xfrm>
          <a:prstGeom prst="diamond">
            <a:avLst/>
          </a:prstGeom>
          <a:solidFill>
            <a:srgbClr val="FFC000">
              <a:alpha val="92000"/>
            </a:srgbClr>
          </a:solidFill>
          <a:ln>
            <a:solidFill>
              <a:schemeClr val="bg1">
                <a:lumMod val="65000"/>
                <a:lumOff val="35000"/>
              </a:schemeClr>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Vertices</a:t>
            </a:r>
            <a:endParaRPr lang="en-US" dirty="0">
              <a:solidFill>
                <a:schemeClr val="bg1">
                  <a:lumMod val="85000"/>
                  <a:lumOff val="15000"/>
                </a:schemeClr>
              </a:solidFill>
            </a:endParaRPr>
          </a:p>
        </p:txBody>
      </p:sp>
      <p:sp>
        <p:nvSpPr>
          <p:cNvPr id="18" name="Rectangle 17"/>
          <p:cNvSpPr/>
          <p:nvPr/>
        </p:nvSpPr>
        <p:spPr>
          <a:xfrm>
            <a:off x="2500298" y="2857496"/>
            <a:ext cx="1451520" cy="553018"/>
          </a:xfrm>
          <a:prstGeom prst="rect">
            <a:avLst/>
          </a:prstGeom>
          <a:solidFill>
            <a:srgbClr val="F1800F"/>
          </a:solidFill>
          <a:effectLst>
            <a:outerShdw blurRad="152400" dist="38100" dir="2700000" sx="103000" sy="103000" algn="tl" rotWithShape="0">
              <a:prstClr val="black">
                <a:alpha val="39000"/>
              </a:prstClr>
            </a:outerShdw>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dirty="0" smtClean="0">
                <a:solidFill>
                  <a:schemeClr val="bg1">
                    <a:lumMod val="85000"/>
                    <a:lumOff val="15000"/>
                  </a:schemeClr>
                </a:solidFill>
              </a:rPr>
              <a:t>Coordinates</a:t>
            </a:r>
            <a:endParaRPr lang="en-US" dirty="0">
              <a:solidFill>
                <a:schemeClr val="bg1">
                  <a:lumMod val="85000"/>
                  <a:lumOff val="15000"/>
                </a:schemeClr>
              </a:solidFill>
            </a:endParaRPr>
          </a:p>
        </p:txBody>
      </p:sp>
      <p:sp>
        <p:nvSpPr>
          <p:cNvPr id="19" name="Isosceles Triangle 18"/>
          <p:cNvSpPr/>
          <p:nvPr/>
        </p:nvSpPr>
        <p:spPr>
          <a:xfrm>
            <a:off x="2571736" y="2428868"/>
            <a:ext cx="1244160" cy="553018"/>
          </a:xfrm>
          <a:prstGeom prst="triangle">
            <a:avLst/>
          </a:prstGeom>
          <a:solidFill>
            <a:srgbClr val="C00000"/>
          </a:solidFill>
          <a:ln>
            <a:solidFill>
              <a:srgbClr val="FF0000"/>
            </a:solidFill>
          </a:ln>
          <a:effectLst>
            <a:outerShdw blurRad="152400" dist="38100" dir="2700000" sx="103000" sy="103000" algn="tl" rotWithShape="0">
              <a:prstClr val="black">
                <a:alpha val="39000"/>
              </a:prstClr>
            </a:outerShdw>
          </a:effectLst>
          <a:scene3d>
            <a:camera prst="perspectiveRelaxed"/>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sz="1500" dirty="0" smtClean="0">
                <a:solidFill>
                  <a:schemeClr val="bg1">
                    <a:lumMod val="85000"/>
                    <a:lumOff val="15000"/>
                  </a:schemeClr>
                </a:solidFill>
              </a:rPr>
              <a:t>Field</a:t>
            </a:r>
            <a:endParaRPr lang="en-US" sz="1500" dirty="0">
              <a:solidFill>
                <a:schemeClr val="bg1">
                  <a:lumMod val="85000"/>
                  <a:lumOff val="15000"/>
                </a:schemeClr>
              </a:solidFill>
            </a:endParaRPr>
          </a:p>
        </p:txBody>
      </p:sp>
      <p:sp>
        <p:nvSpPr>
          <p:cNvPr id="20" name="TextBox 19"/>
          <p:cNvSpPr txBox="1"/>
          <p:nvPr/>
        </p:nvSpPr>
        <p:spPr>
          <a:xfrm>
            <a:off x="6507360" y="2184709"/>
            <a:ext cx="2488320" cy="3407743"/>
          </a:xfrm>
          <a:prstGeom prst="rect">
            <a:avLst/>
          </a:prstGeom>
          <a:noFill/>
        </p:spPr>
        <p:txBody>
          <a:bodyPr wrap="square" lIns="82945" tIns="41473" rIns="82945" bIns="41473" rtlCol="0">
            <a:spAutoFit/>
          </a:bodyPr>
          <a:lstStyle/>
          <a:p>
            <a:pPr marL="311045" indent="-311045">
              <a:lnSpc>
                <a:spcPct val="200000"/>
              </a:lnSpc>
              <a:buFont typeface="+mj-lt"/>
              <a:buAutoNum type="arabicPeriod"/>
            </a:pPr>
            <a:r>
              <a:rPr lang="en-US" dirty="0" smtClean="0"/>
              <a:t>Field</a:t>
            </a:r>
          </a:p>
          <a:p>
            <a:pPr marL="311045" indent="-311045">
              <a:lnSpc>
                <a:spcPct val="200000"/>
              </a:lnSpc>
              <a:buFont typeface="+mj-lt"/>
              <a:buAutoNum type="arabicPeriod"/>
            </a:pPr>
            <a:r>
              <a:rPr lang="en-US" dirty="0" smtClean="0"/>
              <a:t>Representation</a:t>
            </a:r>
          </a:p>
          <a:p>
            <a:pPr marL="311045" indent="-311045">
              <a:lnSpc>
                <a:spcPct val="200000"/>
              </a:lnSpc>
              <a:buFont typeface="+mj-lt"/>
              <a:buAutoNum type="arabicPeriod"/>
            </a:pPr>
            <a:r>
              <a:rPr lang="en-US" dirty="0" smtClean="0"/>
              <a:t>Skeleton</a:t>
            </a:r>
          </a:p>
          <a:p>
            <a:pPr marL="311045" indent="-311045">
              <a:lnSpc>
                <a:spcPct val="200000"/>
              </a:lnSpc>
              <a:buFont typeface="+mj-lt"/>
              <a:buAutoNum type="arabicPeriod"/>
            </a:pPr>
            <a:r>
              <a:rPr lang="en-US" dirty="0" smtClean="0"/>
              <a:t>Grid object</a:t>
            </a:r>
          </a:p>
          <a:p>
            <a:pPr marL="311045" indent="-311045">
              <a:lnSpc>
                <a:spcPct val="200000"/>
              </a:lnSpc>
              <a:buFont typeface="+mj-lt"/>
              <a:buAutoNum type="arabicPeriod"/>
            </a:pPr>
            <a:r>
              <a:rPr lang="en-US" dirty="0" smtClean="0"/>
              <a:t>(Time) Slice</a:t>
            </a:r>
          </a:p>
          <a:p>
            <a:pPr marL="311045" indent="-311045">
              <a:lnSpc>
                <a:spcPct val="200000"/>
              </a:lnSpc>
              <a:buFont typeface="+mj-lt"/>
              <a:buAutoNum type="arabicPeriod"/>
            </a:pPr>
            <a:r>
              <a:rPr lang="en-US" dirty="0" smtClean="0"/>
              <a:t>Bundle</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tIns="41473" bIns="41473"/>
          <a:lstStyle/>
          <a:p>
            <a:pPr defTabSz="407526"/>
            <a:r>
              <a:rPr lang="en-US" sz="4800" dirty="0" smtClean="0"/>
              <a:t>/</a:t>
            </a:r>
            <a:r>
              <a:rPr lang="en-US" sz="4800" b="1" dirty="0" smtClean="0">
                <a:solidFill>
                  <a:srgbClr val="3333CC"/>
                </a:solidFill>
              </a:rPr>
              <a:t>Time</a:t>
            </a:r>
            <a:r>
              <a:rPr lang="en-US" sz="4800" dirty="0" smtClean="0"/>
              <a:t>/</a:t>
            </a:r>
            <a:r>
              <a:rPr lang="en-US" sz="4800" dirty="0" smtClean="0">
                <a:solidFill>
                  <a:srgbClr val="00CCFF"/>
                </a:solidFill>
              </a:rPr>
              <a:t>Grid</a:t>
            </a:r>
            <a:r>
              <a:rPr lang="en-US" sz="4800" dirty="0" smtClean="0"/>
              <a:t>/</a:t>
            </a:r>
            <a:r>
              <a:rPr lang="en-US" sz="4800" dirty="0" smtClean="0">
                <a:solidFill>
                  <a:srgbClr val="FFFF00"/>
                </a:solidFill>
              </a:rPr>
              <a:t>Top</a:t>
            </a:r>
            <a:r>
              <a:rPr lang="en-US" sz="4800" dirty="0" smtClean="0"/>
              <a:t>/</a:t>
            </a:r>
            <a:r>
              <a:rPr lang="en-US" sz="4800" dirty="0" smtClean="0">
                <a:solidFill>
                  <a:srgbClr val="FFC000"/>
                </a:solidFill>
              </a:rPr>
              <a:t>Rep</a:t>
            </a:r>
            <a:r>
              <a:rPr lang="en-US" sz="4800" dirty="0" smtClean="0"/>
              <a:t>/</a:t>
            </a:r>
            <a:r>
              <a:rPr lang="en-US" sz="4800" dirty="0" smtClean="0">
                <a:solidFill>
                  <a:srgbClr val="FF0000"/>
                </a:solidFill>
              </a:rPr>
              <a:t>Field</a:t>
            </a:r>
            <a:r>
              <a:rPr lang="en-US" sz="4800" dirty="0" smtClean="0"/>
              <a:t>/</a:t>
            </a:r>
            <a:endParaRPr lang="en-US" dirty="0"/>
          </a:p>
        </p:txBody>
      </p:sp>
      <p:sp>
        <p:nvSpPr>
          <p:cNvPr id="172035" name="Text Box 3"/>
          <p:cNvSpPr txBox="1">
            <a:spLocks noChangeArrowheads="1"/>
          </p:cNvSpPr>
          <p:nvPr/>
        </p:nvSpPr>
        <p:spPr bwMode="auto">
          <a:xfrm>
            <a:off x="457920" y="1623052"/>
            <a:ext cx="8076960" cy="3989416"/>
          </a:xfrm>
          <a:prstGeom prst="rect">
            <a:avLst/>
          </a:prstGeom>
          <a:noFill/>
          <a:ln w="9525">
            <a:noFill/>
            <a:miter lim="800000"/>
            <a:headEnd/>
            <a:tailEnd/>
          </a:ln>
          <a:effectLst/>
        </p:spPr>
        <p:txBody>
          <a:bodyPr lIns="89991" tIns="46795" rIns="89991" bIns="46795">
            <a:spAutoFit/>
          </a:bodyPr>
          <a:lstStyle/>
          <a:p>
            <a:pPr defTabSz="914414">
              <a:lnSpc>
                <a:spcPct val="90000"/>
              </a:lnSpc>
              <a:spcBef>
                <a:spcPct val="50000"/>
              </a:spcBef>
              <a:buClr>
                <a:srgbClr val="3366FF"/>
              </a:buClr>
              <a:buSzPct val="80000"/>
            </a:pPr>
            <a:r>
              <a:rPr lang="en-US" sz="900" dirty="0">
                <a:solidFill>
                  <a:srgbClr val="FF6600"/>
                </a:solidFill>
                <a:latin typeface="Courier New" pitchFamily="49" charset="0"/>
              </a:rPr>
              <a:t>h5ls -r minkowski-0000.f5</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a:t>
            </a:r>
            <a:r>
              <a:rPr lang="en-US" sz="1100" b="1" dirty="0">
                <a:solidFill>
                  <a:srgbClr val="3333CC"/>
                </a:solidFill>
                <a:latin typeface="Courier New" pitchFamily="49" charset="0"/>
              </a:rPr>
              <a:t>T=0</a:t>
            </a:r>
            <a:r>
              <a:rPr lang="en-US" sz="900" dirty="0">
                <a:solidFill>
                  <a:srgbClr val="FFFFFF"/>
                </a:solidFill>
                <a:latin typeface="Courier New" pitchFamily="49" charset="0"/>
              </a:rPr>
              <a:t>/</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 Group</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b="1" dirty="0" err="1">
                <a:solidFill>
                  <a:srgbClr val="00CCFF"/>
                </a:solidFill>
                <a:latin typeface="Courier New" pitchFamily="49" charset="0"/>
              </a:rPr>
              <a:t>minkowski</a:t>
            </a:r>
            <a:r>
              <a:rPr lang="en-US" sz="900" dirty="0">
                <a:solidFill>
                  <a:srgbClr val="FFFFFF"/>
                </a:solidFill>
                <a:latin typeface="Courier New" pitchFamily="49" charset="0"/>
              </a:rPr>
              <a:t>/Points/StandardCartesianChart3D/</a:t>
            </a:r>
            <a:r>
              <a:rPr lang="en-US" sz="900" b="1" dirty="0">
                <a:solidFill>
                  <a:srgbClr val="FF0000"/>
                </a:solidFill>
                <a:latin typeface="Courier New" pitchFamily="49" charset="0"/>
              </a:rPr>
              <a:t>ADMBASE::CURV</a:t>
            </a:r>
            <a:r>
              <a:rPr lang="en-US" sz="900" dirty="0">
                <a:solidFill>
                  <a:srgbClr val="FFFFFF"/>
                </a:solidFill>
                <a:latin typeface="Courier New" pitchFamily="49" charset="0"/>
              </a:rPr>
              <a:t> Group</a:t>
            </a:r>
          </a:p>
          <a:p>
            <a:pPr defTabSz="914414">
              <a:lnSpc>
                <a:spcPct val="90000"/>
              </a:lnSpc>
              <a:spcBef>
                <a:spcPct val="50000"/>
              </a:spcBef>
              <a:buClr>
                <a:srgbClr val="3366FF"/>
              </a:buClr>
              <a:buSzPct val="80000"/>
            </a:pPr>
            <a:r>
              <a:rPr lang="en-US" sz="900" dirty="0" smtClean="0">
                <a:solidFill>
                  <a:srgbClr val="FFFFFF"/>
                </a:solidFill>
                <a:latin typeface="Courier New" pitchFamily="49" charset="0"/>
              </a:rPr>
              <a:t>/T=0/</a:t>
            </a:r>
            <a:r>
              <a:rPr lang="en-US" sz="900" dirty="0" err="1" smtClean="0">
                <a:solidFill>
                  <a:srgbClr val="FFFFFF"/>
                </a:solidFill>
                <a:latin typeface="Courier New" pitchFamily="49" charset="0"/>
              </a:rPr>
              <a:t>minkowski</a:t>
            </a:r>
            <a:r>
              <a:rPr lang="en-US" sz="900" dirty="0" smtClean="0">
                <a:solidFill>
                  <a:srgbClr val="FFFFFF"/>
                </a:solidFill>
                <a:latin typeface="Courier New" pitchFamily="49" charset="0"/>
              </a:rPr>
              <a:t>/</a:t>
            </a:r>
            <a:r>
              <a:rPr lang="en-US" sz="900" b="1" dirty="0" smtClean="0">
                <a:solidFill>
                  <a:srgbClr val="FFFF00"/>
                </a:solidFill>
                <a:latin typeface="Courier New" pitchFamily="49" charset="0"/>
              </a:rPr>
              <a:t>Points</a:t>
            </a:r>
            <a:r>
              <a:rPr lang="en-US" sz="900" dirty="0" smtClean="0">
                <a:solidFill>
                  <a:srgbClr val="FFFFFF"/>
                </a:solidFill>
                <a:latin typeface="Courier New" pitchFamily="49" charset="0"/>
              </a:rPr>
              <a:t>/</a:t>
            </a:r>
            <a:r>
              <a:rPr lang="en-US" sz="900" dirty="0" smtClean="0">
                <a:latin typeface="Courier New" pitchFamily="49" charset="0"/>
              </a:rPr>
              <a:t>StandardCartesianChart3D</a:t>
            </a:r>
            <a:r>
              <a:rPr lang="en-US" sz="900" dirty="0" smtClean="0">
                <a:solidFill>
                  <a:srgbClr val="FFFFFF"/>
                </a:solidFill>
                <a:latin typeface="Courier New" pitchFamily="49" charset="0"/>
              </a:rPr>
              <a:t>/ADMBASE::CURV/</a:t>
            </a:r>
            <a:r>
              <a:rPr lang="en-US" sz="900" dirty="0" err="1" smtClean="0">
                <a:solidFill>
                  <a:srgbClr val="FFFFFF"/>
                </a:solidFill>
                <a:latin typeface="Courier New" pitchFamily="49" charset="0"/>
              </a:rPr>
              <a:t>gxx</a:t>
            </a:r>
            <a:r>
              <a:rPr lang="en-US" sz="900" dirty="0" smtClean="0">
                <a:solidFill>
                  <a:srgbClr val="FFFFFF"/>
                </a:solidFill>
                <a:latin typeface="Courier New" pitchFamily="49" charset="0"/>
              </a:rPr>
              <a:t> </a:t>
            </a:r>
            <a:r>
              <a:rPr lang="en-US" sz="900" dirty="0">
                <a:solidFill>
                  <a:srgbClr val="FFFFFF"/>
                </a:solidFill>
                <a:latin typeface="Courier New" pitchFamily="49" charset="0"/>
              </a:rPr>
              <a:t>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a:t>
            </a:r>
            <a:r>
              <a:rPr lang="en-US" sz="900" b="1" dirty="0">
                <a:solidFill>
                  <a:srgbClr val="FFC000"/>
                </a:solidFill>
                <a:latin typeface="Courier New" pitchFamily="49" charset="0"/>
              </a:rPr>
              <a:t>StandardCartesianChart3D</a:t>
            </a:r>
            <a:r>
              <a:rPr lang="en-US" sz="900" dirty="0">
                <a:solidFill>
                  <a:srgbClr val="FFFFFF"/>
                </a:solidFill>
                <a:latin typeface="Courier New" pitchFamily="49" charset="0"/>
              </a:rPr>
              <a:t>/ADMBASE::CURV/</a:t>
            </a:r>
            <a:r>
              <a:rPr lang="en-US" sz="900" dirty="0" err="1">
                <a:solidFill>
                  <a:srgbClr val="FFFFFF"/>
                </a:solidFill>
                <a:latin typeface="Courier New" pitchFamily="49" charset="0"/>
              </a:rPr>
              <a:t>gxy</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/Points/StandardCartesianChart3D/ADMBASE::CURV/</a:t>
            </a:r>
            <a:r>
              <a:rPr lang="en-US" sz="900" dirty="0" err="1">
                <a:solidFill>
                  <a:srgbClr val="FFFFFF"/>
                </a:solidFill>
                <a:latin typeface="Courier New" pitchFamily="49" charset="0"/>
              </a:rPr>
              <a:t>gxz</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/Points/StandardCartesianChart3D/ADMBASE::CURV/</a:t>
            </a:r>
            <a:r>
              <a:rPr lang="en-US" sz="900" dirty="0" err="1">
                <a:solidFill>
                  <a:srgbClr val="FFFFFF"/>
                </a:solidFill>
                <a:latin typeface="Courier New" pitchFamily="49" charset="0"/>
              </a:rPr>
              <a:t>gyy</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/Points/StandardCartesianChart3D/ADMBASE::CURV/</a:t>
            </a:r>
            <a:r>
              <a:rPr lang="en-US" sz="900" dirty="0" err="1">
                <a:solidFill>
                  <a:srgbClr val="FFFFFF"/>
                </a:solidFill>
                <a:latin typeface="Courier New" pitchFamily="49" charset="0"/>
              </a:rPr>
              <a:t>gyz</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/Points/StandardCartesianChart3D/ADMBASE::CURV/</a:t>
            </a:r>
            <a:r>
              <a:rPr lang="en-US" sz="900" dirty="0" err="1">
                <a:solidFill>
                  <a:srgbClr val="FFFFFF"/>
                </a:solidFill>
                <a:latin typeface="Courier New" pitchFamily="49" charset="0"/>
              </a:rPr>
              <a:t>gzz</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t>
            </a:r>
            <a:r>
              <a:rPr lang="en-US" sz="900" dirty="0">
                <a:solidFill>
                  <a:srgbClr val="FF0000"/>
                </a:solidFill>
                <a:latin typeface="Courier New" pitchFamily="49" charset="0"/>
              </a:rPr>
              <a:t>ADMBASE::LAPSE</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t>
            </a:r>
            <a:r>
              <a:rPr lang="en-US" sz="900" dirty="0">
                <a:solidFill>
                  <a:srgbClr val="FF0000"/>
                </a:solidFill>
                <a:latin typeface="Courier New" pitchFamily="49" charset="0"/>
              </a:rPr>
              <a:t>ADMBASE::METRIC</a:t>
            </a:r>
            <a:r>
              <a:rPr lang="en-US" sz="900" dirty="0">
                <a:solidFill>
                  <a:srgbClr val="FFFFFF"/>
                </a:solidFill>
                <a:latin typeface="Courier New" pitchFamily="49" charset="0"/>
              </a:rPr>
              <a:t> Group</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/Points/StandardCartesianChart3D/ADMBASE::METRIC/</a:t>
            </a:r>
            <a:r>
              <a:rPr lang="en-US" sz="900" dirty="0" err="1">
                <a:solidFill>
                  <a:srgbClr val="FFFFFF"/>
                </a:solidFill>
                <a:latin typeface="Courier New" pitchFamily="49" charset="0"/>
              </a:rPr>
              <a:t>gxx</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/Points/StandardCartesianChart3D/ADMBASE::METRIC/</a:t>
            </a:r>
            <a:r>
              <a:rPr lang="en-US" sz="900" dirty="0" err="1">
                <a:solidFill>
                  <a:srgbClr val="FFFFFF"/>
                </a:solidFill>
                <a:latin typeface="Courier New" pitchFamily="49" charset="0"/>
              </a:rPr>
              <a:t>gxy</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/Points/StandardCartesianChart3D/ADMBASE::METRIC/</a:t>
            </a:r>
            <a:r>
              <a:rPr lang="en-US" sz="900" dirty="0" err="1">
                <a:solidFill>
                  <a:srgbClr val="FFFFFF"/>
                </a:solidFill>
                <a:latin typeface="Courier New" pitchFamily="49" charset="0"/>
              </a:rPr>
              <a:t>gxz</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/Points/StandardCartesianChart3D/ADMBASE::METRIC/</a:t>
            </a:r>
            <a:r>
              <a:rPr lang="en-US" sz="900" dirty="0" err="1">
                <a:solidFill>
                  <a:srgbClr val="FFFFFF"/>
                </a:solidFill>
                <a:latin typeface="Courier New" pitchFamily="49" charset="0"/>
              </a:rPr>
              <a:t>gyy</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/Points/StandardCartesianChart3D/ADMBASE::METRIC/</a:t>
            </a:r>
            <a:r>
              <a:rPr lang="en-US" sz="900" dirty="0" err="1">
                <a:solidFill>
                  <a:srgbClr val="FFFFFF"/>
                </a:solidFill>
                <a:latin typeface="Courier New" pitchFamily="49" charset="0"/>
              </a:rPr>
              <a:t>gyz</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/Points/StandardCartesianChart3D/ADMBASE::METRIC/</a:t>
            </a:r>
            <a:r>
              <a:rPr lang="en-US" sz="900" dirty="0" err="1">
                <a:solidFill>
                  <a:srgbClr val="FFFFFF"/>
                </a:solidFill>
                <a:latin typeface="Courier New" pitchFamily="49" charset="0"/>
              </a:rPr>
              <a:t>gzz</a:t>
            </a:r>
            <a:r>
              <a:rPr lang="en-US" sz="900" dirty="0">
                <a:solidFill>
                  <a:srgbClr val="FFFFFF"/>
                </a:solidFill>
                <a:latin typeface="Courier New" pitchFamily="49" charset="0"/>
              </a:rPr>
              <a:t> Dataset {43, 37, 19}</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/Points/StandardCartesianChart3D/</a:t>
            </a:r>
            <a:r>
              <a:rPr lang="en-US" sz="900" b="1" dirty="0">
                <a:solidFill>
                  <a:srgbClr val="FF0000"/>
                </a:solidFill>
                <a:latin typeface="Courier New" pitchFamily="49" charset="0"/>
              </a:rPr>
              <a:t>Positions</a:t>
            </a:r>
            <a:r>
              <a:rPr lang="en-US" sz="900" dirty="0">
                <a:solidFill>
                  <a:srgbClr val="FFFFFF"/>
                </a:solidFill>
                <a:latin typeface="Courier New" pitchFamily="49" charset="0"/>
              </a:rPr>
              <a:t> Group</a:t>
            </a:r>
          </a:p>
          <a:p>
            <a:pPr defTabSz="914414">
              <a:lnSpc>
                <a:spcPct val="90000"/>
              </a:lnSpc>
              <a:spcBef>
                <a:spcPct val="50000"/>
              </a:spcBef>
              <a:buClr>
                <a:srgbClr val="3366FF"/>
              </a:buClr>
              <a:buSzPct val="80000"/>
            </a:pPr>
            <a:r>
              <a:rPr lang="en-US" sz="900" dirty="0" smtClean="0">
                <a:solidFill>
                  <a:srgbClr val="FFFFFF"/>
                </a:solidFill>
                <a:latin typeface="Courier New" pitchFamily="49" charset="0"/>
              </a:rPr>
              <a:t>/</a:t>
            </a:r>
            <a:r>
              <a:rPr lang="en-US" sz="1100" b="1" dirty="0">
                <a:solidFill>
                  <a:srgbClr val="3333CC"/>
                </a:solidFill>
                <a:latin typeface="Courier New" pitchFamily="49" charset="0"/>
              </a:rPr>
              <a:t>T=0.119047619047619041010577234374</a:t>
            </a:r>
            <a:r>
              <a:rPr lang="en-US" sz="900" dirty="0">
                <a:solidFill>
                  <a:srgbClr val="FFFFFF"/>
                </a:solidFill>
                <a:latin typeface="Courier New" pitchFamily="49" charset="0"/>
              </a:rPr>
              <a:t> Group</a:t>
            </a:r>
          </a:p>
          <a:p>
            <a:pPr defTabSz="914414">
              <a:lnSpc>
                <a:spcPct val="90000"/>
              </a:lnSpc>
              <a:spcBef>
                <a:spcPct val="50000"/>
              </a:spcBef>
              <a:buClr>
                <a:srgbClr val="3366FF"/>
              </a:buClr>
              <a:buSzPct val="80000"/>
            </a:pPr>
            <a:r>
              <a:rPr lang="en-US" sz="900" dirty="0">
                <a:solidFill>
                  <a:srgbClr val="FFFFFF"/>
                </a:solidFill>
                <a:latin typeface="Courier New" pitchFamily="49" charset="0"/>
              </a:rPr>
              <a:t>/T=0.119047619047619041010577234374/</a:t>
            </a:r>
            <a:r>
              <a:rPr lang="en-US" sz="900" dirty="0" err="1">
                <a:solidFill>
                  <a:srgbClr val="FFFFFF"/>
                </a:solidFill>
                <a:latin typeface="Courier New" pitchFamily="49" charset="0"/>
              </a:rPr>
              <a:t>minkowski</a:t>
            </a:r>
            <a:r>
              <a:rPr lang="en-US" sz="900" dirty="0">
                <a:solidFill>
                  <a:srgbClr val="FFFFFF"/>
                </a:solidFill>
                <a:latin typeface="Courier New" pitchFamily="49" charset="0"/>
              </a:rPr>
              <a:t> Group</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tIns="41473" bIns="41473"/>
          <a:lstStyle/>
          <a:p>
            <a:r>
              <a:rPr lang="en-US" dirty="0" smtClean="0"/>
              <a:t>F5 Hierarchy in HDF5</a:t>
            </a:r>
            <a:endParaRPr lang="en-US" dirty="0"/>
          </a:p>
        </p:txBody>
      </p:sp>
      <p:sp>
        <p:nvSpPr>
          <p:cNvPr id="128003" name="Rectangle 3"/>
          <p:cNvSpPr>
            <a:spLocks noGrp="1" noChangeArrowheads="1"/>
          </p:cNvSpPr>
          <p:nvPr>
            <p:ph type="body" idx="1"/>
          </p:nvPr>
        </p:nvSpPr>
        <p:spPr/>
        <p:txBody>
          <a:bodyPr lIns="82945" tIns="41473" rIns="82945" bIns="41473"/>
          <a:lstStyle/>
          <a:p>
            <a:pPr marL="1363701" lvl="2" indent="-449287">
              <a:lnSpc>
                <a:spcPct val="90000"/>
              </a:lnSpc>
              <a:buFont typeface="StarSymbol" charset="0"/>
              <a:buAutoNum type="arabicPeriod"/>
            </a:pPr>
            <a:endParaRPr lang="en-US" sz="2000" dirty="0"/>
          </a:p>
          <a:p>
            <a:pPr marL="604809" indent="-604809">
              <a:lnSpc>
                <a:spcPct val="90000"/>
              </a:lnSpc>
              <a:buFont typeface="Wingdings" pitchFamily="2" charset="2"/>
              <a:buAutoNum type="arabicPeriod"/>
            </a:pPr>
            <a:r>
              <a:rPr lang="en-US" sz="2800" dirty="0"/>
              <a:t>Time Slices (parameter space)</a:t>
            </a:r>
          </a:p>
          <a:p>
            <a:pPr marL="604809" indent="-604809">
              <a:lnSpc>
                <a:spcPct val="90000"/>
              </a:lnSpc>
              <a:buFont typeface="Wingdings" pitchFamily="2" charset="2"/>
              <a:buAutoNum type="arabicPeriod"/>
            </a:pPr>
            <a:r>
              <a:rPr lang="en-US" sz="2800" dirty="0"/>
              <a:t>Grid (geometrical entity)</a:t>
            </a:r>
          </a:p>
          <a:p>
            <a:pPr marL="604809" indent="-604809">
              <a:lnSpc>
                <a:spcPct val="90000"/>
              </a:lnSpc>
              <a:buFont typeface="Wingdings" pitchFamily="2" charset="2"/>
              <a:buAutoNum type="arabicPeriod"/>
            </a:pPr>
            <a:r>
              <a:rPr lang="en-US" sz="2800" dirty="0"/>
              <a:t>Topology </a:t>
            </a:r>
            <a:r>
              <a:rPr lang="en-US" sz="2800" dirty="0">
                <a:sym typeface="Wingdings" pitchFamily="2" charset="2"/>
              </a:rPr>
              <a:t></a:t>
            </a:r>
            <a:r>
              <a:rPr lang="en-US" sz="2800" dirty="0"/>
              <a:t> n-Skeletons</a:t>
            </a:r>
          </a:p>
          <a:p>
            <a:pPr marL="604809" indent="-604809">
              <a:lnSpc>
                <a:spcPct val="90000"/>
              </a:lnSpc>
              <a:buFont typeface="Wingdings" pitchFamily="2" charset="2"/>
              <a:buAutoNum type="arabicPeriod"/>
            </a:pPr>
            <a:r>
              <a:rPr lang="en-US" sz="2800" i="1" dirty="0"/>
              <a:t>Representation</a:t>
            </a:r>
            <a:r>
              <a:rPr lang="en-US" sz="2800" dirty="0"/>
              <a:t> (coordinate systems,</a:t>
            </a:r>
          </a:p>
          <a:p>
            <a:pPr marL="604809" indent="-604809">
              <a:lnSpc>
                <a:spcPct val="90000"/>
              </a:lnSpc>
              <a:buFont typeface="Wingdings" pitchFamily="2" charset="2"/>
              <a:buAutoNum type="arabicPeriod"/>
            </a:pPr>
            <a:r>
              <a:rPr lang="en-US" sz="2800" b="1" i="1" dirty="0"/>
              <a:t>Field</a:t>
            </a:r>
            <a:r>
              <a:rPr lang="en-US" sz="2800" dirty="0"/>
              <a:t> (denotes data sets)</a:t>
            </a:r>
          </a:p>
          <a:p>
            <a:pPr marL="604809" indent="-604809">
              <a:lnSpc>
                <a:spcPct val="90000"/>
              </a:lnSpc>
              <a:buFont typeface="Wingdings" pitchFamily="2" charset="2"/>
              <a:buAutoNum type="arabicPeriod"/>
            </a:pPr>
            <a:r>
              <a:rPr lang="en-US" sz="2800" i="1" dirty="0">
                <a:solidFill>
                  <a:schemeClr val="tx1">
                    <a:lumMod val="50000"/>
                  </a:schemeClr>
                </a:solidFill>
              </a:rPr>
              <a:t>Field fragments</a:t>
            </a:r>
            <a:r>
              <a:rPr lang="en-US" sz="2800" dirty="0">
                <a:solidFill>
                  <a:schemeClr val="tx1">
                    <a:lumMod val="50000"/>
                  </a:schemeClr>
                </a:solidFill>
              </a:rPr>
              <a:t> (denotes data layout)</a:t>
            </a:r>
          </a:p>
          <a:p>
            <a:pPr marL="604809" indent="-604809">
              <a:lnSpc>
                <a:spcPct val="90000"/>
              </a:lnSpc>
              <a:buFont typeface="Wingdings" pitchFamily="2" charset="2"/>
              <a:buAutoNum type="arabicPeriod"/>
            </a:pPr>
            <a:r>
              <a:rPr lang="en-US" sz="2800" dirty="0" smtClean="0">
                <a:solidFill>
                  <a:schemeClr val="tx1">
                    <a:lumMod val="50000"/>
                  </a:schemeClr>
                </a:solidFill>
              </a:rPr>
              <a:t>Compound component </a:t>
            </a:r>
            <a:r>
              <a:rPr lang="en-US" sz="2800" dirty="0">
                <a:solidFill>
                  <a:schemeClr val="tx1">
                    <a:lumMod val="50000"/>
                  </a:schemeClr>
                </a:solidFill>
              </a:rPr>
              <a:t>(</a:t>
            </a:r>
            <a:r>
              <a:rPr lang="en-US" sz="2800" dirty="0" smtClean="0">
                <a:solidFill>
                  <a:schemeClr val="tx1">
                    <a:lumMod val="50000"/>
                  </a:schemeClr>
                </a:solidFill>
              </a:rPr>
              <a:t>alternative layout </a:t>
            </a:r>
            <a:r>
              <a:rPr lang="en-US" sz="2800" dirty="0">
                <a:solidFill>
                  <a:schemeClr val="tx1">
                    <a:lumMod val="50000"/>
                  </a:schemeClr>
                </a:solidFill>
              </a:rPr>
              <a:t>for compound </a:t>
            </a:r>
            <a:r>
              <a:rPr lang="en-US" sz="2800" dirty="0" smtClean="0">
                <a:solidFill>
                  <a:schemeClr val="tx1">
                    <a:lumMod val="50000"/>
                  </a:schemeClr>
                </a:solidFill>
              </a:rPr>
              <a:t>data)</a:t>
            </a:r>
            <a:endParaRPr lang="en-US" sz="2800" dirty="0">
              <a:solidFill>
                <a:schemeClr val="tx1">
                  <a:lumMod val="50000"/>
                </a:schemeClr>
              </a:solidFill>
            </a:endParaRPr>
          </a:p>
        </p:txBody>
      </p:sp>
    </p:spTree>
    <p:extLst>
      <p:ext uri="{BB962C8B-B14F-4D97-AF65-F5344CB8AC3E}">
        <p14:creationId xmlns:p14="http://schemas.microsoft.com/office/powerpoint/2010/main" val="31130093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a:xfrm>
            <a:off x="616321" y="300992"/>
            <a:ext cx="7964640" cy="1463194"/>
          </a:xfrm>
        </p:spPr>
        <p:txBody>
          <a:bodyPr tIns="41473" bIns="41473"/>
          <a:lstStyle/>
          <a:p>
            <a:r>
              <a:rPr lang="en-US" sz="3300"/>
              <a:t>/</a:t>
            </a:r>
            <a:r>
              <a:rPr lang="en-US" sz="3300">
                <a:solidFill>
                  <a:srgbClr val="FF0066"/>
                </a:solidFill>
              </a:rPr>
              <a:t>Time</a:t>
            </a:r>
            <a:r>
              <a:rPr lang="en-US" sz="3300"/>
              <a:t>/Grid/Top/Rep/Field/Fragment</a:t>
            </a:r>
          </a:p>
        </p:txBody>
      </p:sp>
      <p:sp>
        <p:nvSpPr>
          <p:cNvPr id="139267" name="Rectangle 3"/>
          <p:cNvSpPr>
            <a:spLocks noGrp="1" noChangeArrowheads="1"/>
          </p:cNvSpPr>
          <p:nvPr>
            <p:ph type="body" idx="1"/>
          </p:nvPr>
        </p:nvSpPr>
        <p:spPr>
          <a:xfrm>
            <a:off x="457200" y="1600200"/>
            <a:ext cx="8147248" cy="4525963"/>
          </a:xfrm>
        </p:spPr>
        <p:txBody>
          <a:bodyPr lIns="82945" tIns="41473" rIns="82945" bIns="41473">
            <a:normAutofit/>
          </a:bodyPr>
          <a:lstStyle/>
          <a:p>
            <a:pPr>
              <a:lnSpc>
                <a:spcPct val="90000"/>
              </a:lnSpc>
            </a:pPr>
            <a:r>
              <a:rPr lang="en-US" dirty="0"/>
              <a:t>Slicing of a </a:t>
            </a:r>
            <a:r>
              <a:rPr lang="en-US" dirty="0" err="1"/>
              <a:t>spacetime</a:t>
            </a:r>
            <a:endParaRPr lang="en-US" dirty="0"/>
          </a:p>
          <a:p>
            <a:pPr>
              <a:lnSpc>
                <a:spcPct val="90000"/>
              </a:lnSpc>
            </a:pPr>
            <a:r>
              <a:rPr lang="en-US" dirty="0"/>
              <a:t>Bundles all entities that belong to a certain </a:t>
            </a:r>
            <a:r>
              <a:rPr lang="en-US" u="sng" dirty="0"/>
              <a:t>physical</a:t>
            </a:r>
            <a:r>
              <a:rPr lang="en-US" dirty="0"/>
              <a:t> time</a:t>
            </a:r>
          </a:p>
          <a:p>
            <a:pPr>
              <a:lnSpc>
                <a:spcPct val="90000"/>
              </a:lnSpc>
            </a:pPr>
            <a:r>
              <a:rPr lang="en-US" dirty="0"/>
              <a:t>Encompasses all information that might </a:t>
            </a:r>
            <a:r>
              <a:rPr lang="en-US" dirty="0" smtClean="0"/>
              <a:t>relates </a:t>
            </a:r>
            <a:r>
              <a:rPr lang="en-US" dirty="0"/>
              <a:t>to a certain time</a:t>
            </a:r>
          </a:p>
          <a:p>
            <a:pPr>
              <a:lnSpc>
                <a:spcPct val="90000"/>
              </a:lnSpc>
            </a:pPr>
            <a:r>
              <a:rPr lang="en-US" dirty="0" smtClean="0"/>
              <a:t>May contain multiple geometries</a:t>
            </a:r>
          </a:p>
          <a:p>
            <a:pPr>
              <a:lnSpc>
                <a:spcPct val="90000"/>
              </a:lnSpc>
            </a:pPr>
            <a:r>
              <a:rPr lang="en-US" dirty="0" smtClean="0">
                <a:solidFill>
                  <a:schemeClr val="accent2">
                    <a:lumMod val="60000"/>
                    <a:lumOff val="40000"/>
                  </a:schemeClr>
                </a:solidFill>
              </a:rPr>
              <a:t>Constraints on HDF5 file:</a:t>
            </a:r>
          </a:p>
          <a:p>
            <a:pPr lvl="1">
              <a:lnSpc>
                <a:spcPct val="90000"/>
              </a:lnSpc>
            </a:pPr>
            <a:r>
              <a:rPr lang="en-US" dirty="0" smtClean="0">
                <a:solidFill>
                  <a:schemeClr val="accent2">
                    <a:lumMod val="60000"/>
                    <a:lumOff val="40000"/>
                  </a:schemeClr>
                </a:solidFill>
              </a:rPr>
              <a:t>No datasets contained on this level</a:t>
            </a:r>
          </a:p>
          <a:p>
            <a:pPr lvl="1">
              <a:lnSpc>
                <a:spcPct val="90000"/>
              </a:lnSpc>
            </a:pPr>
            <a:r>
              <a:rPr lang="en-US" dirty="0" smtClean="0">
                <a:solidFill>
                  <a:schemeClr val="accent2">
                    <a:lumMod val="60000"/>
                    <a:lumOff val="40000"/>
                  </a:schemeClr>
                </a:solidFill>
              </a:rPr>
              <a:t>Group must have floating-point attribute “time”</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12375081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rrowheads="1"/>
          </p:cNvSpPr>
          <p:nvPr>
            <p:ph type="title"/>
          </p:nvPr>
        </p:nvSpPr>
        <p:spPr/>
        <p:txBody>
          <a:bodyPr tIns="41473" bIns="41473"/>
          <a:lstStyle/>
          <a:p>
            <a:pPr defTabSz="407526"/>
            <a:r>
              <a:rPr lang="en-US"/>
              <a:t>Example: h5ls -r</a:t>
            </a:r>
          </a:p>
        </p:txBody>
      </p:sp>
      <p:sp>
        <p:nvSpPr>
          <p:cNvPr id="172035" name="Text Box 3"/>
          <p:cNvSpPr txBox="1">
            <a:spLocks noChangeArrowheads="1"/>
          </p:cNvSpPr>
          <p:nvPr/>
        </p:nvSpPr>
        <p:spPr bwMode="auto">
          <a:xfrm>
            <a:off x="457920" y="1623052"/>
            <a:ext cx="8076960" cy="4928197"/>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eaLnBrk="1" hangingPunct="1">
              <a:lnSpc>
                <a:spcPct val="90000"/>
              </a:lnSpc>
              <a:spcBef>
                <a:spcPct val="50000"/>
              </a:spcBef>
              <a:buClr>
                <a:srgbClr val="3366FF"/>
              </a:buClr>
              <a:buSzPct val="80000"/>
              <a:buFont typeface="Wingdings" pitchFamily="2" charset="2"/>
              <a:buNone/>
            </a:pPr>
            <a:r>
              <a:rPr lang="en-US" sz="900" b="1">
                <a:solidFill>
                  <a:srgbClr val="FF6600"/>
                </a:solidFill>
                <a:latin typeface="Courier New" pitchFamily="49" charset="0"/>
              </a:rPr>
              <a:t>h5ls -r minkowski-0000.f5</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1100" b="1">
                <a:solidFill>
                  <a:srgbClr val="FF0066"/>
                </a:solidFill>
                <a:latin typeface="Courier New" pitchFamily="49" charset="0"/>
              </a:rPr>
              <a:t>T=0</a:t>
            </a:r>
            <a:r>
              <a:rPr lang="en-US" sz="900" b="1">
                <a:solidFill>
                  <a:srgbClr val="FFFFFF"/>
                </a:solidFill>
                <a:latin typeface="Courier New" pitchFamily="49" charset="0"/>
              </a:rPr>
              <a:t>/minkowski/Points/StandardCartesianChart3D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/minkowski/Points/StandardCartesianChart3D/ADMBASE::CURV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/minkowski/Points/StandardCartesianChart3D/ADMBASE::CURV/gxx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/minkowski/Points/StandardCartesianChart3D/ADMBASE::CURV/gxy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/minkowski/Points/StandardCartesianChart3D/ADMBASE::CURV/gxz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/minkowski/Points/StandardCartesianChart3D/ADMBASE::CURV/gyy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/minkowski/Points/StandardCartesianChart3D/ADMBASE::CURV/gyz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/minkowski/Points/StandardCartesianChart3D/ADMBASE::CURV/gzz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/minkowski/Points/StandardCartesianChart3D/ADMBASE::LAPSE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/minkowski/Points/StandardCartesianChart3D/ADMBASE::METRIC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/minkowski/Points/StandardCartesianChart3D/ADMBASE::METRIC/gxx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/minkowski/Points/StandardCartesianChart3D/ADMBASE::METRIC/gxy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/minkowski/Points/StandardCartesianChart3D/ADMBASE::METRIC/gxz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/minkowski/Points/StandardCartesianChart3D/ADMBASE::METRIC/gyy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/minkowski/Points/StandardCartesianChart3D/ADMBASE::METRIC/gyz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/minkowski/Points/StandardCartesianChart3D/ADMBASE::METRIC/gzz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/minkowski/Points/StandardCartesianChart3D/Positions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/minkowski/Points/StandardCartesianChart3D/STATICCONFORMAL::CONFAC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/minkowski/Points/StandardCartesianChart3D/STATICCONFORMAL::CONFAC_1DERIVS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/minkowski/Points/StandardCartesianChart3D/STATICCONFORMAL::CONFAC_1DERIVS/Dx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/minkowski/Points/StandardCartesianChart3D/STATICCONFORMAL::CONFAC_1DERIVS/Dy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a:t>
            </a:r>
            <a:r>
              <a:rPr lang="en-US" sz="900" b="1">
                <a:solidFill>
                  <a:srgbClr val="FFFFFF"/>
                </a:solidFill>
                <a:latin typeface="Courier New" pitchFamily="49" charset="0"/>
              </a:rPr>
              <a:t>/minkowski/Points/StandardCartesianChart3D/STATICCONFORMAL::CONFAC_1DERIVS/Dz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1100" b="1">
                <a:solidFill>
                  <a:srgbClr val="FF0066"/>
                </a:solidFill>
                <a:latin typeface="Courier New" pitchFamily="49" charset="0"/>
              </a:rPr>
              <a:t>T=0.119047619047619041010577234374</a:t>
            </a:r>
            <a:r>
              <a:rPr lang="en-US" sz="900" b="1">
                <a:solidFill>
                  <a:srgbClr val="FFFFFF"/>
                </a:solidFill>
                <a:latin typeface="Courier New" pitchFamily="49" charset="0"/>
              </a:rPr>
              <a:t>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rgbClr val="FF0066"/>
                </a:solidFill>
                <a:latin typeface="Courier New" pitchFamily="49" charset="0"/>
              </a:rPr>
              <a:t>T=0.119047619047619041010577234374</a:t>
            </a:r>
            <a:r>
              <a:rPr lang="en-US" sz="900" b="1">
                <a:solidFill>
                  <a:srgbClr val="FFFFFF"/>
                </a:solidFill>
                <a:latin typeface="Courier New" pitchFamily="49" charset="0"/>
              </a:rPr>
              <a:t>/minkowski Group</a:t>
            </a:r>
          </a:p>
        </p:txBody>
      </p:sp>
    </p:spTree>
    <p:extLst>
      <p:ext uri="{BB962C8B-B14F-4D97-AF65-F5344CB8AC3E}">
        <p14:creationId xmlns:p14="http://schemas.microsoft.com/office/powerpoint/2010/main" val="1801696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a:xfrm>
            <a:off x="616321" y="300992"/>
            <a:ext cx="7964640" cy="1463194"/>
          </a:xfrm>
        </p:spPr>
        <p:txBody>
          <a:bodyPr tIns="41473" bIns="41473"/>
          <a:lstStyle/>
          <a:p>
            <a:r>
              <a:rPr lang="en-US" sz="3300"/>
              <a:t>/Time/</a:t>
            </a:r>
            <a:r>
              <a:rPr lang="en-US" sz="3300">
                <a:solidFill>
                  <a:srgbClr val="FF0066"/>
                </a:solidFill>
              </a:rPr>
              <a:t>Grid</a:t>
            </a:r>
            <a:r>
              <a:rPr lang="en-US" sz="3300"/>
              <a:t>/Top/Rep/Field/Fragment</a:t>
            </a:r>
          </a:p>
        </p:txBody>
      </p:sp>
      <p:sp>
        <p:nvSpPr>
          <p:cNvPr id="145411" name="Rectangle 3"/>
          <p:cNvSpPr>
            <a:spLocks noGrp="1" noChangeArrowheads="1"/>
          </p:cNvSpPr>
          <p:nvPr>
            <p:ph type="body" idx="1"/>
          </p:nvPr>
        </p:nvSpPr>
        <p:spPr/>
        <p:txBody>
          <a:bodyPr lIns="82945" tIns="41473" rIns="82945" bIns="41473">
            <a:normAutofit fontScale="92500" lnSpcReduction="20000"/>
          </a:bodyPr>
          <a:lstStyle/>
          <a:p>
            <a:r>
              <a:rPr lang="en-US" sz="2800" dirty="0"/>
              <a:t>Description of a geometrical entity</a:t>
            </a:r>
          </a:p>
          <a:p>
            <a:r>
              <a:rPr lang="en-US" sz="2800" dirty="0"/>
              <a:t>Bundles all properties that belong to a certain </a:t>
            </a:r>
            <a:r>
              <a:rPr lang="en-US" sz="2800" u="sng" dirty="0"/>
              <a:t>object</a:t>
            </a:r>
            <a:endParaRPr lang="en-US" sz="2800" dirty="0"/>
          </a:p>
          <a:p>
            <a:r>
              <a:rPr lang="en-US" sz="2800" dirty="0"/>
              <a:t>Encompasses all information that is or might be required to perform operations on the certain object</a:t>
            </a:r>
          </a:p>
          <a:p>
            <a:r>
              <a:rPr lang="en-US" sz="2800" dirty="0"/>
              <a:t>… is a spatial manifold (or topological space) plus fiber </a:t>
            </a:r>
            <a:r>
              <a:rPr lang="en-US" sz="2800" dirty="0" smtClean="0"/>
              <a:t>space</a:t>
            </a:r>
          </a:p>
          <a:p>
            <a:pPr>
              <a:lnSpc>
                <a:spcPct val="90000"/>
              </a:lnSpc>
            </a:pPr>
            <a:r>
              <a:rPr lang="en-US" dirty="0">
                <a:solidFill>
                  <a:schemeClr val="accent2">
                    <a:lumMod val="60000"/>
                    <a:lumOff val="40000"/>
                  </a:schemeClr>
                </a:solidFill>
              </a:rPr>
              <a:t>Constraints on HDF5 file:</a:t>
            </a:r>
          </a:p>
          <a:p>
            <a:pPr lvl="1">
              <a:lnSpc>
                <a:spcPct val="90000"/>
              </a:lnSpc>
            </a:pPr>
            <a:r>
              <a:rPr lang="en-US" dirty="0">
                <a:solidFill>
                  <a:schemeClr val="accent2">
                    <a:lumMod val="60000"/>
                    <a:lumOff val="40000"/>
                  </a:schemeClr>
                </a:solidFill>
              </a:rPr>
              <a:t>No datasets contained on this level</a:t>
            </a:r>
          </a:p>
          <a:p>
            <a:pPr lvl="1">
              <a:lnSpc>
                <a:spcPct val="90000"/>
              </a:lnSpc>
            </a:pPr>
            <a:r>
              <a:rPr lang="en-US" dirty="0">
                <a:solidFill>
                  <a:schemeClr val="accent2">
                    <a:lumMod val="60000"/>
                    <a:lumOff val="40000"/>
                  </a:schemeClr>
                </a:solidFill>
              </a:rPr>
              <a:t>Group must </a:t>
            </a:r>
            <a:r>
              <a:rPr lang="en-US" dirty="0" smtClean="0">
                <a:solidFill>
                  <a:schemeClr val="accent2">
                    <a:lumMod val="60000"/>
                    <a:lumOff val="40000"/>
                  </a:schemeClr>
                </a:solidFill>
              </a:rPr>
              <a:t>have at least one subgroup fulfilling the constraints of a “Vertex Skeleton”</a:t>
            </a:r>
            <a:endParaRPr lang="en-US" dirty="0">
              <a:solidFill>
                <a:schemeClr val="accent2">
                  <a:lumMod val="60000"/>
                  <a:lumOff val="40000"/>
                </a:schemeClr>
              </a:solidFill>
            </a:endParaRPr>
          </a:p>
          <a:p>
            <a:endParaRPr lang="en-US" sz="2800" dirty="0"/>
          </a:p>
        </p:txBody>
      </p:sp>
    </p:spTree>
    <p:extLst>
      <p:ext uri="{BB962C8B-B14F-4D97-AF65-F5344CB8AC3E}">
        <p14:creationId xmlns:p14="http://schemas.microsoft.com/office/powerpoint/2010/main" val="42821037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p:txBody>
          <a:bodyPr tIns="41473" bIns="41473"/>
          <a:lstStyle/>
          <a:p>
            <a:pPr defTabSz="407526"/>
            <a:r>
              <a:rPr lang="en-US"/>
              <a:t>Example: h5ls -r</a:t>
            </a:r>
          </a:p>
        </p:txBody>
      </p:sp>
      <p:sp>
        <p:nvSpPr>
          <p:cNvPr id="174083" name="Text Box 3"/>
          <p:cNvSpPr txBox="1">
            <a:spLocks noChangeArrowheads="1"/>
          </p:cNvSpPr>
          <p:nvPr/>
        </p:nvSpPr>
        <p:spPr bwMode="auto">
          <a:xfrm>
            <a:off x="457920" y="1623051"/>
            <a:ext cx="8076960" cy="488787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eaLnBrk="1" hangingPunct="1">
              <a:lnSpc>
                <a:spcPct val="90000"/>
              </a:lnSpc>
              <a:spcBef>
                <a:spcPct val="50000"/>
              </a:spcBef>
              <a:buClr>
                <a:srgbClr val="3366FF"/>
              </a:buClr>
              <a:buSzPct val="80000"/>
              <a:buFont typeface="Wingdings" pitchFamily="2" charset="2"/>
              <a:buNone/>
            </a:pPr>
            <a:r>
              <a:rPr lang="en-US" sz="900" b="1">
                <a:solidFill>
                  <a:srgbClr val="FF6600"/>
                </a:solidFill>
                <a:latin typeface="Courier New" pitchFamily="49" charset="0"/>
              </a:rPr>
              <a:t>h5ls -r minkowski-0000.f5</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a:solidFill>
                  <a:schemeClr val="tx2"/>
                </a:solidFill>
                <a:latin typeface="Courier New" pitchFamily="49" charset="0"/>
              </a:rPr>
              <a:t>T=0</a:t>
            </a:r>
            <a:r>
              <a:rPr lang="en-US" sz="900" b="1">
                <a:solidFill>
                  <a:srgbClr val="FFFFFF"/>
                </a:solidFill>
                <a:latin typeface="Courier New" pitchFamily="49" charset="0"/>
              </a:rPr>
              <a:t>/</a:t>
            </a:r>
            <a:r>
              <a:rPr lang="en-US" sz="1100" b="1">
                <a:solidFill>
                  <a:srgbClr val="FF0066"/>
                </a:solidFill>
                <a:latin typeface="Courier New" pitchFamily="49" charset="0"/>
              </a:rPr>
              <a:t>minkowski</a:t>
            </a:r>
            <a:r>
              <a:rPr lang="en-US" sz="900" b="1">
                <a:solidFill>
                  <a:srgbClr val="FFFFFF"/>
                </a:solidFill>
                <a:latin typeface="Courier New" pitchFamily="49" charset="0"/>
              </a:rPr>
              <a:t>/Points/StandardCartesianChart3D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a:t>
            </a:r>
            <a:r>
              <a:rPr lang="en-US" sz="900" b="1">
                <a:solidFill>
                  <a:srgbClr val="FF0066"/>
                </a:solidFill>
                <a:latin typeface="Courier New" pitchFamily="49" charset="0"/>
              </a:rPr>
              <a:t>minkowski</a:t>
            </a:r>
            <a:r>
              <a:rPr lang="en-US" sz="900" b="1">
                <a:solidFill>
                  <a:srgbClr val="FFFFFF"/>
                </a:solidFill>
                <a:latin typeface="Courier New" pitchFamily="49" charset="0"/>
              </a:rPr>
              <a:t>/Points/StandardCartesianChart3D/ADMBASE::CURV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a:t>
            </a:r>
            <a:r>
              <a:rPr lang="en-US" sz="900" b="1">
                <a:solidFill>
                  <a:srgbClr val="FF0066"/>
                </a:solidFill>
                <a:latin typeface="Courier New" pitchFamily="49" charset="0"/>
              </a:rPr>
              <a:t>minkowski</a:t>
            </a:r>
            <a:r>
              <a:rPr lang="en-US" sz="900" b="1">
                <a:solidFill>
                  <a:srgbClr val="FFFFFF"/>
                </a:solidFill>
                <a:latin typeface="Courier New" pitchFamily="49" charset="0"/>
              </a:rPr>
              <a:t>/Points/StandardCartesianChart3D/ADMBASE::CURV/gxx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a:t>
            </a:r>
            <a:r>
              <a:rPr lang="en-US" sz="900" b="1">
                <a:solidFill>
                  <a:srgbClr val="FF0066"/>
                </a:solidFill>
                <a:latin typeface="Courier New" pitchFamily="49" charset="0"/>
              </a:rPr>
              <a:t>minkowski</a:t>
            </a:r>
            <a:r>
              <a:rPr lang="en-US" sz="900" b="1">
                <a:solidFill>
                  <a:srgbClr val="FFFFFF"/>
                </a:solidFill>
                <a:latin typeface="Courier New" pitchFamily="49" charset="0"/>
              </a:rPr>
              <a:t>/Points/StandardCartesianChart3D/ADMBASE::CURV/gxy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a:t>
            </a:r>
            <a:r>
              <a:rPr lang="en-US" sz="900" b="1">
                <a:solidFill>
                  <a:srgbClr val="FF0066"/>
                </a:solidFill>
                <a:latin typeface="Courier New" pitchFamily="49" charset="0"/>
              </a:rPr>
              <a:t>minkowski</a:t>
            </a:r>
            <a:r>
              <a:rPr lang="en-US" sz="900" b="1">
                <a:solidFill>
                  <a:srgbClr val="FFFFFF"/>
                </a:solidFill>
                <a:latin typeface="Courier New" pitchFamily="49" charset="0"/>
              </a:rPr>
              <a:t>/Points/StandardCartesianChart3D/ADMBASE::CURV/gxz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a:t>
            </a:r>
            <a:r>
              <a:rPr lang="en-US" sz="900" b="1">
                <a:solidFill>
                  <a:srgbClr val="FF0066"/>
                </a:solidFill>
                <a:latin typeface="Courier New" pitchFamily="49" charset="0"/>
              </a:rPr>
              <a:t>minkowski</a:t>
            </a:r>
            <a:r>
              <a:rPr lang="en-US" sz="900" b="1">
                <a:solidFill>
                  <a:srgbClr val="FFFFFF"/>
                </a:solidFill>
                <a:latin typeface="Courier New" pitchFamily="49" charset="0"/>
              </a:rPr>
              <a:t>/Points/StandardCartesianChart3D/ADMBASE::CURV/gyy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a:t>
            </a:r>
            <a:r>
              <a:rPr lang="en-US" sz="900" b="1">
                <a:solidFill>
                  <a:srgbClr val="FF0066"/>
                </a:solidFill>
                <a:latin typeface="Courier New" pitchFamily="49" charset="0"/>
              </a:rPr>
              <a:t>minkowski</a:t>
            </a:r>
            <a:r>
              <a:rPr lang="en-US" sz="900" b="1">
                <a:solidFill>
                  <a:srgbClr val="FFFFFF"/>
                </a:solidFill>
                <a:latin typeface="Courier New" pitchFamily="49" charset="0"/>
              </a:rPr>
              <a:t>/Points/StandardCartesianChart3D/ADMBASE::CURV/gyz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/T=0/minkowski/Points/StandardCartesianChart3D/ADMBASE::CURV/gzz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/T=0/minkowski/Points/StandardCartesianChart3D/ADMBASE::LAPSE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/T=0/minkowski/Points/StandardCartesianChart3D/ADMBASE::METRIC/gyy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/T=0/minkowski/Points/StandardCartesianChart3D/ADMBASE::METRIC/gyz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/T=0/minkowski/Points/StandardCartesianChart3D/ADMBASE::METRIC/gzz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/T=0/minkowski/Points/StandardCartesianChart3D/Positions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/T=0/minkowski/Points/StandardCartesianChart3D/STATICCONFORMAL::CONFAC_1DERIVS/Dz Dataset {43, 37, 19}</a:t>
            </a:r>
          </a:p>
          <a:p>
            <a:pPr eaLnBrk="1" hangingPunct="1">
              <a:lnSpc>
                <a:spcPct val="90000"/>
              </a:lnSpc>
              <a:spcBef>
                <a:spcPct val="50000"/>
              </a:spcBef>
              <a:buClr>
                <a:srgbClr val="3366FF"/>
              </a:buClr>
              <a:buSzPct val="80000"/>
              <a:buFont typeface="Wingdings" pitchFamily="2" charset="2"/>
              <a:buNone/>
            </a:pPr>
            <a:r>
              <a:rPr lang="en-US" sz="900" b="1">
                <a:solidFill>
                  <a:schemeClr val="tx2"/>
                </a:solidFill>
                <a:latin typeface="Courier New" pitchFamily="49" charset="0"/>
              </a:rPr>
              <a:t>/</a:t>
            </a:r>
            <a:r>
              <a:rPr lang="en-US" sz="900">
                <a:solidFill>
                  <a:schemeClr val="tx2"/>
                </a:solidFill>
                <a:latin typeface="Courier New" pitchFamily="49" charset="0"/>
              </a:rPr>
              <a:t>T=0.119047619047619041010577234374</a:t>
            </a:r>
            <a:r>
              <a:rPr lang="en-US" sz="900" b="1">
                <a:solidFill>
                  <a:srgbClr val="FFFFFF"/>
                </a:solidFill>
                <a:latin typeface="Courier New" pitchFamily="49" charset="0"/>
              </a:rPr>
              <a:t>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/T=0.119047619047619041010577234374/</a:t>
            </a:r>
            <a:r>
              <a:rPr lang="en-US" sz="900">
                <a:solidFill>
                  <a:srgbClr val="FF0066"/>
                </a:solidFill>
                <a:latin typeface="Courier New" pitchFamily="49" charset="0"/>
              </a:rPr>
              <a:t>minkowski</a:t>
            </a:r>
            <a:r>
              <a:rPr lang="en-US" sz="900" b="1">
                <a:solidFill>
                  <a:srgbClr val="FFFFFF"/>
                </a:solidFill>
                <a:latin typeface="Courier New" pitchFamily="49" charset="0"/>
              </a:rPr>
              <a:t> Group</a:t>
            </a:r>
          </a:p>
        </p:txBody>
      </p:sp>
    </p:spTree>
    <p:extLst>
      <p:ext uri="{BB962C8B-B14F-4D97-AF65-F5344CB8AC3E}">
        <p14:creationId xmlns:p14="http://schemas.microsoft.com/office/powerpoint/2010/main" val="2265841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50014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DC876957-0BCA-CA4F-B18A-1C61852BAA2D}" type="slidenum">
              <a:rPr lang="en-US" smtClean="0"/>
              <a:pPr/>
              <a:t>7</a:t>
            </a:fld>
            <a:endParaRPr lang="en-US"/>
          </a:p>
        </p:txBody>
      </p:sp>
    </p:spTree>
    <p:extLst>
      <p:ext uri="{BB962C8B-B14F-4D97-AF65-F5344CB8AC3E}">
        <p14:creationId xmlns:p14="http://schemas.microsoft.com/office/powerpoint/2010/main" val="18616710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a:xfrm>
            <a:off x="616321" y="300992"/>
            <a:ext cx="7964640" cy="1463194"/>
          </a:xfrm>
        </p:spPr>
        <p:txBody>
          <a:bodyPr tIns="41473" bIns="41473"/>
          <a:lstStyle/>
          <a:p>
            <a:r>
              <a:rPr lang="en-US" sz="3300"/>
              <a:t>/Time/Grid/</a:t>
            </a:r>
            <a:r>
              <a:rPr lang="en-US" sz="3300">
                <a:solidFill>
                  <a:srgbClr val="FF0066"/>
                </a:solidFill>
              </a:rPr>
              <a:t>Top</a:t>
            </a:r>
            <a:r>
              <a:rPr lang="en-US" sz="3300"/>
              <a:t>/Rep/Field/Fragment</a:t>
            </a:r>
          </a:p>
        </p:txBody>
      </p:sp>
      <p:sp>
        <p:nvSpPr>
          <p:cNvPr id="140291" name="Rectangle 3"/>
          <p:cNvSpPr>
            <a:spLocks noGrp="1" noChangeArrowheads="1"/>
          </p:cNvSpPr>
          <p:nvPr>
            <p:ph type="body" idx="1"/>
          </p:nvPr>
        </p:nvSpPr>
        <p:spPr/>
        <p:txBody>
          <a:bodyPr lIns="82945" tIns="41473" rIns="82945" bIns="41473">
            <a:normAutofit fontScale="92500"/>
          </a:bodyPr>
          <a:lstStyle/>
          <a:p>
            <a:pPr>
              <a:lnSpc>
                <a:spcPct val="80000"/>
              </a:lnSpc>
            </a:pPr>
            <a:r>
              <a:rPr lang="en-US" sz="2800" u="sng" dirty="0"/>
              <a:t>Topological properties</a:t>
            </a:r>
            <a:r>
              <a:rPr lang="en-US" sz="2800" dirty="0"/>
              <a:t> of a Grid</a:t>
            </a:r>
          </a:p>
          <a:p>
            <a:pPr>
              <a:lnSpc>
                <a:spcPct val="80000"/>
              </a:lnSpc>
            </a:pPr>
            <a:r>
              <a:rPr lang="en-US" sz="2800" dirty="0"/>
              <a:t>One entry for each </a:t>
            </a:r>
            <a:r>
              <a:rPr lang="en-US" sz="2800" dirty="0" smtClean="0"/>
              <a:t>k-Skeleton</a:t>
            </a:r>
            <a:r>
              <a:rPr lang="en-US" sz="2800" dirty="0"/>
              <a:t>:</a:t>
            </a:r>
          </a:p>
          <a:p>
            <a:pPr lvl="1">
              <a:lnSpc>
                <a:spcPct val="80000"/>
              </a:lnSpc>
            </a:pPr>
            <a:r>
              <a:rPr lang="en-US" sz="2400" dirty="0"/>
              <a:t>Vertices, </a:t>
            </a:r>
            <a:r>
              <a:rPr lang="en-US" sz="2400" dirty="0">
                <a:solidFill>
                  <a:schemeClr val="tx1">
                    <a:lumMod val="75000"/>
                  </a:schemeClr>
                </a:solidFill>
              </a:rPr>
              <a:t>Edges, Faces, Cells</a:t>
            </a:r>
          </a:p>
          <a:p>
            <a:pPr>
              <a:lnSpc>
                <a:spcPct val="80000"/>
              </a:lnSpc>
            </a:pPr>
            <a:r>
              <a:rPr lang="en-US" sz="2800" dirty="0"/>
              <a:t>Contains </a:t>
            </a:r>
            <a:r>
              <a:rPr lang="en-US" sz="2800" i="1" dirty="0"/>
              <a:t>Index spaces</a:t>
            </a:r>
            <a:r>
              <a:rPr lang="en-US" sz="2800" dirty="0"/>
              <a:t>:</a:t>
            </a:r>
          </a:p>
          <a:p>
            <a:pPr lvl="1">
              <a:lnSpc>
                <a:spcPct val="80000"/>
              </a:lnSpc>
            </a:pPr>
            <a:r>
              <a:rPr lang="en-US" sz="2400" dirty="0"/>
              <a:t>Discrete sets with properties</a:t>
            </a:r>
          </a:p>
          <a:p>
            <a:pPr lvl="2">
              <a:lnSpc>
                <a:spcPct val="80000"/>
              </a:lnSpc>
            </a:pPr>
            <a:r>
              <a:rPr lang="en-US" sz="2000" dirty="0"/>
              <a:t>Color per vertex, color per face, color per cell</a:t>
            </a:r>
          </a:p>
          <a:p>
            <a:pPr lvl="1">
              <a:lnSpc>
                <a:spcPct val="80000"/>
              </a:lnSpc>
            </a:pPr>
            <a:r>
              <a:rPr lang="en-US" sz="2400" dirty="0"/>
              <a:t>Cell Complexes: sets of cells</a:t>
            </a:r>
          </a:p>
          <a:p>
            <a:pPr>
              <a:lnSpc>
                <a:spcPct val="90000"/>
              </a:lnSpc>
            </a:pPr>
            <a:r>
              <a:rPr lang="en-US" dirty="0" smtClean="0">
                <a:solidFill>
                  <a:schemeClr val="accent2">
                    <a:lumMod val="60000"/>
                    <a:lumOff val="40000"/>
                  </a:schemeClr>
                </a:solidFill>
              </a:rPr>
              <a:t>Constraints </a:t>
            </a:r>
            <a:r>
              <a:rPr lang="en-US" dirty="0">
                <a:solidFill>
                  <a:schemeClr val="accent2">
                    <a:lumMod val="60000"/>
                    <a:lumOff val="40000"/>
                  </a:schemeClr>
                </a:solidFill>
              </a:rPr>
              <a:t>on HDF5 file:</a:t>
            </a:r>
          </a:p>
          <a:p>
            <a:pPr lvl="1">
              <a:lnSpc>
                <a:spcPct val="90000"/>
              </a:lnSpc>
            </a:pPr>
            <a:r>
              <a:rPr lang="en-US" dirty="0" smtClean="0">
                <a:solidFill>
                  <a:schemeClr val="accent2">
                    <a:lumMod val="60000"/>
                    <a:lumOff val="40000"/>
                  </a:schemeClr>
                </a:solidFill>
              </a:rPr>
              <a:t>Attribute “index depth”</a:t>
            </a:r>
          </a:p>
          <a:p>
            <a:pPr lvl="1">
              <a:lnSpc>
                <a:spcPct val="90000"/>
              </a:lnSpc>
            </a:pPr>
            <a:r>
              <a:rPr lang="en-US" dirty="0">
                <a:solidFill>
                  <a:schemeClr val="accent2">
                    <a:lumMod val="60000"/>
                    <a:lumOff val="40000"/>
                  </a:schemeClr>
                </a:solidFill>
              </a:rPr>
              <a:t>All datasets in this group or below must have same number of elements and </a:t>
            </a:r>
            <a:r>
              <a:rPr lang="en-US" dirty="0" smtClean="0">
                <a:solidFill>
                  <a:schemeClr val="accent2">
                    <a:lumMod val="60000"/>
                    <a:lumOff val="40000"/>
                  </a:schemeClr>
                </a:solidFill>
              </a:rPr>
              <a:t>dimensionality</a:t>
            </a:r>
          </a:p>
          <a:p>
            <a:pPr lvl="1">
              <a:lnSpc>
                <a:spcPct val="90000"/>
              </a:lnSpc>
            </a:pPr>
            <a:r>
              <a:rPr lang="en-US" dirty="0" smtClean="0">
                <a:solidFill>
                  <a:schemeClr val="accent2">
                    <a:lumMod val="60000"/>
                    <a:lumOff val="40000"/>
                  </a:schemeClr>
                </a:solidFill>
              </a:rPr>
              <a:t>Optional attribute “refinement”</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17343545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p:txBody>
          <a:bodyPr tIns="41473" bIns="41473"/>
          <a:lstStyle/>
          <a:p>
            <a:pPr defTabSz="407526"/>
            <a:r>
              <a:rPr lang="en-US"/>
              <a:t>Example: h5ls -r</a:t>
            </a:r>
          </a:p>
        </p:txBody>
      </p:sp>
      <p:sp>
        <p:nvSpPr>
          <p:cNvPr id="176131" name="Text Box 3"/>
          <p:cNvSpPr txBox="1">
            <a:spLocks noChangeArrowheads="1"/>
          </p:cNvSpPr>
          <p:nvPr/>
        </p:nvSpPr>
        <p:spPr bwMode="auto">
          <a:xfrm>
            <a:off x="457920" y="1623051"/>
            <a:ext cx="8076960" cy="488787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eaLnBrk="1" hangingPunct="1">
              <a:lnSpc>
                <a:spcPct val="90000"/>
              </a:lnSpc>
              <a:spcBef>
                <a:spcPct val="50000"/>
              </a:spcBef>
              <a:buClr>
                <a:srgbClr val="3366FF"/>
              </a:buClr>
              <a:buSzPct val="80000"/>
              <a:buFont typeface="Wingdings" pitchFamily="2" charset="2"/>
              <a:buNone/>
            </a:pPr>
            <a:r>
              <a:rPr lang="en-US" sz="900" b="1">
                <a:solidFill>
                  <a:srgbClr val="FF6600"/>
                </a:solidFill>
                <a:latin typeface="Courier New" pitchFamily="49" charset="0"/>
              </a:rPr>
              <a:t>h5ls -r minkowski-0000.f5</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a:solidFill>
                  <a:schemeClr val="tx2"/>
                </a:solidFill>
                <a:latin typeface="Courier New" pitchFamily="49" charset="0"/>
              </a:rPr>
              <a:t>T=0</a:t>
            </a:r>
            <a:r>
              <a:rPr lang="en-US" sz="900" b="1">
                <a:solidFill>
                  <a:srgbClr val="FFFFFF"/>
                </a:solidFill>
                <a:latin typeface="Courier New" pitchFamily="49" charset="0"/>
              </a:rPr>
              <a:t>/</a:t>
            </a:r>
            <a:r>
              <a:rPr lang="en-US" sz="900">
                <a:solidFill>
                  <a:schemeClr val="tx2"/>
                </a:solidFill>
                <a:latin typeface="Courier New" pitchFamily="49" charset="0"/>
              </a:rPr>
              <a:t>minkowski</a:t>
            </a:r>
            <a:r>
              <a:rPr lang="en-US" sz="900" b="1">
                <a:solidFill>
                  <a:srgbClr val="FFFFFF"/>
                </a:solidFill>
                <a:latin typeface="Courier New" pitchFamily="49" charset="0"/>
              </a:rPr>
              <a:t>/</a:t>
            </a:r>
            <a:r>
              <a:rPr lang="en-US" sz="1100" b="1">
                <a:solidFill>
                  <a:srgbClr val="FF0066"/>
                </a:solidFill>
                <a:latin typeface="Courier New" pitchFamily="49" charset="0"/>
              </a:rPr>
              <a:t>Points</a:t>
            </a:r>
            <a:r>
              <a:rPr lang="en-US" sz="900" b="1">
                <a:solidFill>
                  <a:srgbClr val="FFFFFF"/>
                </a:solidFill>
                <a:latin typeface="Courier New" pitchFamily="49" charset="0"/>
              </a:rPr>
              <a:t>/StandardCartesianChart3D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a:t>
            </a:r>
            <a:r>
              <a:rPr lang="en-US" sz="900" b="1">
                <a:solidFill>
                  <a:srgbClr val="FF0066"/>
                </a:solidFill>
                <a:latin typeface="Courier New" pitchFamily="49" charset="0"/>
              </a:rPr>
              <a:t>Points</a:t>
            </a:r>
            <a:r>
              <a:rPr lang="en-US" sz="900" b="1">
                <a:solidFill>
                  <a:srgbClr val="FFFFFF"/>
                </a:solidFill>
                <a:latin typeface="Courier New" pitchFamily="49" charset="0"/>
              </a:rPr>
              <a:t>/StandardCartesianChart3D/ADMBASE::CURV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a:t>
            </a:r>
            <a:r>
              <a:rPr lang="en-US" sz="900" b="1">
                <a:solidFill>
                  <a:srgbClr val="FF0066"/>
                </a:solidFill>
                <a:latin typeface="Courier New" pitchFamily="49" charset="0"/>
              </a:rPr>
              <a:t>Points</a:t>
            </a:r>
            <a:r>
              <a:rPr lang="en-US" sz="900" b="1">
                <a:solidFill>
                  <a:srgbClr val="FFFFFF"/>
                </a:solidFill>
                <a:latin typeface="Courier New" pitchFamily="49" charset="0"/>
              </a:rPr>
              <a:t>/StandardCartesianChart3D/ADMBASE::CURV/gxx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a:t>
            </a:r>
            <a:r>
              <a:rPr lang="en-US" sz="900" b="1">
                <a:solidFill>
                  <a:srgbClr val="FF0066"/>
                </a:solidFill>
                <a:latin typeface="Courier New" pitchFamily="49" charset="0"/>
              </a:rPr>
              <a:t>Points</a:t>
            </a:r>
            <a:r>
              <a:rPr lang="en-US" sz="900" b="1">
                <a:solidFill>
                  <a:srgbClr val="FFFFFF"/>
                </a:solidFill>
                <a:latin typeface="Courier New" pitchFamily="49" charset="0"/>
              </a:rPr>
              <a:t>/StandardCartesianChart3D/ADMBASE::CURV/gxy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a:t>
            </a:r>
            <a:r>
              <a:rPr lang="en-US" sz="900" b="1">
                <a:solidFill>
                  <a:srgbClr val="FF0066"/>
                </a:solidFill>
                <a:latin typeface="Courier New" pitchFamily="49" charset="0"/>
              </a:rPr>
              <a:t>Points</a:t>
            </a:r>
            <a:r>
              <a:rPr lang="en-US" sz="900" b="1">
                <a:solidFill>
                  <a:srgbClr val="FFFFFF"/>
                </a:solidFill>
                <a:latin typeface="Courier New" pitchFamily="49" charset="0"/>
              </a:rPr>
              <a:t>/StandardCartesianChart3D/ADMBASE::CURV/gxz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a:t>
            </a:r>
            <a:r>
              <a:rPr lang="en-US" sz="900" b="1">
                <a:solidFill>
                  <a:srgbClr val="FF0066"/>
                </a:solidFill>
                <a:latin typeface="Courier New" pitchFamily="49" charset="0"/>
              </a:rPr>
              <a:t>Points</a:t>
            </a:r>
            <a:r>
              <a:rPr lang="en-US" sz="900" b="1">
                <a:solidFill>
                  <a:srgbClr val="FFFFFF"/>
                </a:solidFill>
                <a:latin typeface="Courier New" pitchFamily="49" charset="0"/>
              </a:rPr>
              <a:t>/StandardCartesianChart3D/ADMBASE::CURV/gyy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a:t>
            </a:r>
            <a:r>
              <a:rPr lang="en-US" sz="900" b="1">
                <a:solidFill>
                  <a:srgbClr val="FF0066"/>
                </a:solidFill>
                <a:latin typeface="Courier New" pitchFamily="49" charset="0"/>
              </a:rPr>
              <a:t>Points</a:t>
            </a:r>
            <a:r>
              <a:rPr lang="en-US" sz="900" b="1">
                <a:solidFill>
                  <a:srgbClr val="FFFFFF"/>
                </a:solidFill>
                <a:latin typeface="Courier New" pitchFamily="49" charset="0"/>
              </a:rPr>
              <a:t>/StandardCartesianChart3D/ADMBASE::CURV/gyz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a:t>
            </a:r>
            <a:r>
              <a:rPr lang="en-US" sz="900" b="1">
                <a:solidFill>
                  <a:srgbClr val="FF0066"/>
                </a:solidFill>
                <a:latin typeface="Courier New" pitchFamily="49" charset="0"/>
              </a:rPr>
              <a:t>Points</a:t>
            </a:r>
            <a:r>
              <a:rPr lang="en-US" sz="900" b="1">
                <a:solidFill>
                  <a:srgbClr val="FFFFFF"/>
                </a:solidFill>
                <a:latin typeface="Courier New" pitchFamily="49" charset="0"/>
              </a:rPr>
              <a:t>/StandardCartesianChart3D/ADMBASE::CURV/gzz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/T=0/minkowski/Points/StandardCartesianChart3D/ADMBASE::LAPSE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/T=0/minkowski/Points/StandardCartesianChart3D/ADMBASE::METRIC/gyy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/T=0/minkowski/Points/StandardCartesianChart3D/ADMBASE::METRIC/gyz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/T=0/minkowski/Points/StandardCartesianChart3D/ADMBASE::METRIC/gzz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/T=0/minkowski/Points/StandardCartesianChart3D/Positions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/T=0/minkowski/Points/StandardCartesianChart3D/STATICCONFORMAL::CONFAC_1DERIVS/Dz Dataset {43, 37, 19}</a:t>
            </a:r>
          </a:p>
          <a:p>
            <a:pPr eaLnBrk="1" hangingPunct="1">
              <a:lnSpc>
                <a:spcPct val="90000"/>
              </a:lnSpc>
              <a:spcBef>
                <a:spcPct val="50000"/>
              </a:spcBef>
              <a:buClr>
                <a:srgbClr val="3366FF"/>
              </a:buClr>
              <a:buSzPct val="80000"/>
              <a:buFont typeface="Wingdings" pitchFamily="2" charset="2"/>
              <a:buNone/>
            </a:pPr>
            <a:r>
              <a:rPr lang="en-US" sz="900" b="1">
                <a:solidFill>
                  <a:schemeClr val="tx2"/>
                </a:solidFill>
                <a:latin typeface="Courier New" pitchFamily="49" charset="0"/>
              </a:rPr>
              <a:t>/</a:t>
            </a:r>
            <a:r>
              <a:rPr lang="en-US" sz="900">
                <a:solidFill>
                  <a:schemeClr val="tx2"/>
                </a:solidFill>
                <a:latin typeface="Courier New" pitchFamily="49" charset="0"/>
              </a:rPr>
              <a:t>T=0.119047619047619041010577234374</a:t>
            </a:r>
            <a:r>
              <a:rPr lang="en-US" sz="900" b="1">
                <a:solidFill>
                  <a:srgbClr val="FFFFFF"/>
                </a:solidFill>
                <a:latin typeface="Courier New" pitchFamily="49" charset="0"/>
              </a:rPr>
              <a:t>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chemeClr val="tx2"/>
                </a:solidFill>
                <a:latin typeface="Courier New" pitchFamily="49" charset="0"/>
              </a:rPr>
              <a:t>T=0.119047619047619041010577234374/</a:t>
            </a:r>
            <a:r>
              <a:rPr lang="en-US" sz="900">
                <a:solidFill>
                  <a:schemeClr val="tx2"/>
                </a:solidFill>
                <a:latin typeface="Courier New" pitchFamily="49" charset="0"/>
              </a:rPr>
              <a:t>minkowski</a:t>
            </a:r>
            <a:r>
              <a:rPr lang="en-US" sz="900" b="1">
                <a:solidFill>
                  <a:srgbClr val="FFFFFF"/>
                </a:solidFill>
                <a:latin typeface="Courier New" pitchFamily="49" charset="0"/>
              </a:rPr>
              <a:t> Group</a:t>
            </a:r>
          </a:p>
        </p:txBody>
      </p:sp>
    </p:spTree>
    <p:extLst>
      <p:ext uri="{BB962C8B-B14F-4D97-AF65-F5344CB8AC3E}">
        <p14:creationId xmlns:p14="http://schemas.microsoft.com/office/powerpoint/2010/main" val="7952164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a:xfrm>
            <a:off x="616321" y="300992"/>
            <a:ext cx="7964640" cy="1463194"/>
          </a:xfrm>
        </p:spPr>
        <p:txBody>
          <a:bodyPr tIns="41473" bIns="41473"/>
          <a:lstStyle/>
          <a:p>
            <a:r>
              <a:rPr lang="en-US" sz="3300"/>
              <a:t>/Time/Grid/Top/</a:t>
            </a:r>
            <a:r>
              <a:rPr lang="en-US" sz="3300">
                <a:solidFill>
                  <a:srgbClr val="FF0066"/>
                </a:solidFill>
              </a:rPr>
              <a:t>Rep</a:t>
            </a:r>
            <a:r>
              <a:rPr lang="en-US" sz="3300"/>
              <a:t>/Field/Fragment</a:t>
            </a:r>
          </a:p>
        </p:txBody>
      </p:sp>
      <p:sp>
        <p:nvSpPr>
          <p:cNvPr id="141315" name="Rectangle 3"/>
          <p:cNvSpPr>
            <a:spLocks noGrp="1" noChangeArrowheads="1"/>
          </p:cNvSpPr>
          <p:nvPr>
            <p:ph type="body" idx="1"/>
          </p:nvPr>
        </p:nvSpPr>
        <p:spPr/>
        <p:txBody>
          <a:bodyPr lIns="82945" tIns="41473" rIns="82945" bIns="41473">
            <a:normAutofit lnSpcReduction="10000"/>
          </a:bodyPr>
          <a:lstStyle/>
          <a:p>
            <a:pPr>
              <a:lnSpc>
                <a:spcPct val="90000"/>
              </a:lnSpc>
            </a:pPr>
            <a:r>
              <a:rPr lang="en-US" u="sng" dirty="0"/>
              <a:t>Representation</a:t>
            </a:r>
            <a:r>
              <a:rPr lang="en-US" dirty="0"/>
              <a:t> of </a:t>
            </a:r>
            <a:r>
              <a:rPr lang="en-US" dirty="0" smtClean="0"/>
              <a:t>Skeleton relative </a:t>
            </a:r>
            <a:r>
              <a:rPr lang="en-US" dirty="0"/>
              <a:t>to </a:t>
            </a:r>
            <a:r>
              <a:rPr lang="en-US" dirty="0" smtClean="0"/>
              <a:t>“something”, e.g.:</a:t>
            </a:r>
            <a:endParaRPr lang="en-US" dirty="0"/>
          </a:p>
          <a:p>
            <a:pPr lvl="1">
              <a:lnSpc>
                <a:spcPct val="90000"/>
              </a:lnSpc>
            </a:pPr>
            <a:r>
              <a:rPr lang="en-US" dirty="0"/>
              <a:t>Charts (coordinate systems)</a:t>
            </a:r>
          </a:p>
          <a:p>
            <a:pPr lvl="1">
              <a:lnSpc>
                <a:spcPct val="90000"/>
              </a:lnSpc>
            </a:pPr>
            <a:r>
              <a:rPr lang="en-US" dirty="0"/>
              <a:t>N-Skeletons (cells as vertices, faces as vertices, vertices as cells)</a:t>
            </a:r>
          </a:p>
          <a:p>
            <a:pPr lvl="1">
              <a:lnSpc>
                <a:spcPct val="90000"/>
              </a:lnSpc>
            </a:pPr>
            <a:r>
              <a:rPr lang="en-US" dirty="0"/>
              <a:t>Cell complexes (cells per complex, complexes per cell)</a:t>
            </a:r>
          </a:p>
          <a:p>
            <a:pPr lvl="1">
              <a:lnSpc>
                <a:spcPct val="90000"/>
              </a:lnSpc>
            </a:pPr>
            <a:r>
              <a:rPr lang="en-US" dirty="0"/>
              <a:t>Another Grid (interpolation weight</a:t>
            </a:r>
            <a:r>
              <a:rPr lang="en-US" dirty="0" smtClean="0"/>
              <a:t>)</a:t>
            </a:r>
          </a:p>
          <a:p>
            <a:pPr>
              <a:lnSpc>
                <a:spcPct val="90000"/>
              </a:lnSpc>
            </a:pPr>
            <a:r>
              <a:rPr lang="en-US" dirty="0">
                <a:solidFill>
                  <a:schemeClr val="accent2">
                    <a:lumMod val="60000"/>
                    <a:lumOff val="40000"/>
                  </a:schemeClr>
                </a:solidFill>
              </a:rPr>
              <a:t>Constraints on HDF5 file:</a:t>
            </a:r>
          </a:p>
          <a:p>
            <a:pPr lvl="1">
              <a:lnSpc>
                <a:spcPct val="90000"/>
              </a:lnSpc>
            </a:pPr>
            <a:r>
              <a:rPr lang="en-US" dirty="0" smtClean="0">
                <a:solidFill>
                  <a:schemeClr val="accent2">
                    <a:lumMod val="60000"/>
                    <a:lumOff val="40000"/>
                  </a:schemeClr>
                </a:solidFill>
              </a:rPr>
              <a:t>The name of the group must refer to an existing entity, such as a coordinate system identifier or another Skeleton group</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8033473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p:txBody>
          <a:bodyPr tIns="41473" bIns="41473"/>
          <a:lstStyle/>
          <a:p>
            <a:pPr defTabSz="407526"/>
            <a:r>
              <a:rPr lang="en-US"/>
              <a:t>Example: h5ls -r</a:t>
            </a:r>
          </a:p>
        </p:txBody>
      </p:sp>
      <p:sp>
        <p:nvSpPr>
          <p:cNvPr id="178179" name="Text Box 3"/>
          <p:cNvSpPr txBox="1">
            <a:spLocks noChangeArrowheads="1"/>
          </p:cNvSpPr>
          <p:nvPr/>
        </p:nvSpPr>
        <p:spPr bwMode="auto">
          <a:xfrm>
            <a:off x="457920" y="1623051"/>
            <a:ext cx="8076960" cy="488787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eaLnBrk="1" hangingPunct="1">
              <a:lnSpc>
                <a:spcPct val="90000"/>
              </a:lnSpc>
              <a:spcBef>
                <a:spcPct val="50000"/>
              </a:spcBef>
              <a:buClr>
                <a:srgbClr val="3366FF"/>
              </a:buClr>
              <a:buSzPct val="80000"/>
              <a:buFont typeface="Wingdings" pitchFamily="2" charset="2"/>
              <a:buNone/>
            </a:pPr>
            <a:r>
              <a:rPr lang="en-US" sz="900" b="1">
                <a:solidFill>
                  <a:srgbClr val="FF6600"/>
                </a:solidFill>
                <a:latin typeface="Courier New" pitchFamily="49" charset="0"/>
              </a:rPr>
              <a:t>h5ls -r minkowski-0000.f5</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a:solidFill>
                  <a:schemeClr val="tx2"/>
                </a:solidFill>
                <a:latin typeface="Courier New" pitchFamily="49" charset="0"/>
              </a:rPr>
              <a:t>T=0</a:t>
            </a:r>
            <a:r>
              <a:rPr lang="en-US" sz="900" b="1">
                <a:solidFill>
                  <a:schemeClr val="tx2"/>
                </a:solidFill>
                <a:latin typeface="Courier New" pitchFamily="49" charset="0"/>
              </a:rPr>
              <a:t>/</a:t>
            </a:r>
            <a:r>
              <a:rPr lang="en-US" sz="900">
                <a:solidFill>
                  <a:schemeClr val="tx2"/>
                </a:solidFill>
                <a:latin typeface="Courier New" pitchFamily="49" charset="0"/>
              </a:rPr>
              <a:t>minkowski</a:t>
            </a:r>
            <a:r>
              <a:rPr lang="en-US" sz="900" b="1">
                <a:solidFill>
                  <a:schemeClr val="tx2"/>
                </a:solidFill>
                <a:latin typeface="Courier New" pitchFamily="49" charset="0"/>
              </a:rPr>
              <a:t>/Points/</a:t>
            </a:r>
            <a:r>
              <a:rPr lang="en-US" sz="1100" b="1">
                <a:solidFill>
                  <a:srgbClr val="FF0066"/>
                </a:solidFill>
                <a:latin typeface="Courier New" pitchFamily="49" charset="0"/>
              </a:rPr>
              <a:t>StandardCartesianChart3D</a:t>
            </a:r>
            <a:r>
              <a:rPr lang="en-US" sz="900" b="1">
                <a:solidFill>
                  <a:srgbClr val="FFFFFF"/>
                </a:solidFill>
                <a:latin typeface="Courier New" pitchFamily="49" charset="0"/>
              </a:rPr>
              <a:t>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a:t>
            </a:r>
            <a:r>
              <a:rPr lang="en-US" sz="900" b="1">
                <a:solidFill>
                  <a:srgbClr val="FF0066"/>
                </a:solidFill>
                <a:latin typeface="Courier New" pitchFamily="49" charset="0"/>
              </a:rPr>
              <a:t>StandardCartesianChart3D</a:t>
            </a:r>
            <a:r>
              <a:rPr lang="en-US" sz="900" b="1">
                <a:solidFill>
                  <a:srgbClr val="FFFFFF"/>
                </a:solidFill>
                <a:latin typeface="Courier New" pitchFamily="49" charset="0"/>
              </a:rPr>
              <a:t>/ADMBASE::CURV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a:t>
            </a:r>
            <a:r>
              <a:rPr lang="en-US" sz="900" b="1">
                <a:solidFill>
                  <a:srgbClr val="FF0066"/>
                </a:solidFill>
                <a:latin typeface="Courier New" pitchFamily="49" charset="0"/>
              </a:rPr>
              <a:t>StandardCartesianChart3D</a:t>
            </a:r>
            <a:r>
              <a:rPr lang="en-US" sz="900" b="1">
                <a:solidFill>
                  <a:srgbClr val="FFFFFF"/>
                </a:solidFill>
                <a:latin typeface="Courier New" pitchFamily="49" charset="0"/>
              </a:rPr>
              <a:t>/ADMBASE::CURV/gxx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a:t>
            </a:r>
            <a:r>
              <a:rPr lang="en-US" sz="900" b="1">
                <a:solidFill>
                  <a:srgbClr val="FF0066"/>
                </a:solidFill>
                <a:latin typeface="Courier New" pitchFamily="49" charset="0"/>
              </a:rPr>
              <a:t>StandardCartesianChart3D</a:t>
            </a:r>
            <a:r>
              <a:rPr lang="en-US" sz="900" b="1">
                <a:solidFill>
                  <a:srgbClr val="FFFFFF"/>
                </a:solidFill>
                <a:latin typeface="Courier New" pitchFamily="49" charset="0"/>
              </a:rPr>
              <a:t>/ADMBASE::CURV/gxy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a:t>
            </a:r>
            <a:r>
              <a:rPr lang="en-US" sz="900" b="1">
                <a:solidFill>
                  <a:srgbClr val="FF0066"/>
                </a:solidFill>
                <a:latin typeface="Courier New" pitchFamily="49" charset="0"/>
              </a:rPr>
              <a:t>StandardCartesianChart3D</a:t>
            </a:r>
            <a:r>
              <a:rPr lang="en-US" sz="900" b="1">
                <a:solidFill>
                  <a:srgbClr val="FFFFFF"/>
                </a:solidFill>
                <a:latin typeface="Courier New" pitchFamily="49" charset="0"/>
              </a:rPr>
              <a:t>/ADMBASE::CURV/gxz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/T=0/minkowski/Points/StandardCartesianChart3D/ADMBASE::CURV/gyy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/T=0/minkowski/Points/StandardCartesianChart3D/ADMBASE::CURV/gyz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/T=0/minkowski/Points/StandardCartesianChart3D/ADMBASE::CURV/gzz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/T=0/minkowski/Points/StandardCartesianChart3D/ADMBASE::LAPSE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/T=0/minkowski/Points/StandardCartesianChart3D/ADMBASE::METRIC/gyy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/T=0/minkowski/Points/StandardCartesianChart3D/ADMBASE::METRIC/gyz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/T=0/minkowski/Points/StandardCartesianChart3D/ADMBASE::METRIC/gzz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/T=0/minkowski/Points/StandardCartesianChart3D/Positions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/T=0/minkowski/Points/StandardCartesianChart3D/STATICCONFORMAL::CONFAC_1DERIVS/Dz Dataset {43, 37, 19}</a:t>
            </a:r>
          </a:p>
          <a:p>
            <a:pPr eaLnBrk="1" hangingPunct="1">
              <a:lnSpc>
                <a:spcPct val="90000"/>
              </a:lnSpc>
              <a:spcBef>
                <a:spcPct val="50000"/>
              </a:spcBef>
              <a:buClr>
                <a:srgbClr val="3366FF"/>
              </a:buClr>
              <a:buSzPct val="80000"/>
              <a:buFont typeface="Wingdings" pitchFamily="2" charset="2"/>
              <a:buNone/>
            </a:pPr>
            <a:r>
              <a:rPr lang="en-US" sz="900" b="1">
                <a:solidFill>
                  <a:schemeClr val="tx2"/>
                </a:solidFill>
                <a:latin typeface="Courier New" pitchFamily="49" charset="0"/>
              </a:rPr>
              <a:t>/</a:t>
            </a:r>
            <a:r>
              <a:rPr lang="en-US" sz="900">
                <a:solidFill>
                  <a:schemeClr val="tx2"/>
                </a:solidFill>
                <a:latin typeface="Courier New" pitchFamily="49" charset="0"/>
              </a:rPr>
              <a:t>T=0.119047619047619041010577234374</a:t>
            </a:r>
            <a:r>
              <a:rPr lang="en-US" sz="900" b="1">
                <a:solidFill>
                  <a:srgbClr val="FFFFFF"/>
                </a:solidFill>
                <a:latin typeface="Courier New" pitchFamily="49" charset="0"/>
              </a:rPr>
              <a:t>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chemeClr val="tx2"/>
                </a:solidFill>
                <a:latin typeface="Courier New" pitchFamily="49" charset="0"/>
              </a:rPr>
              <a:t>T=0.119047619047619041010577234374/</a:t>
            </a:r>
            <a:r>
              <a:rPr lang="en-US" sz="900">
                <a:solidFill>
                  <a:schemeClr val="tx2"/>
                </a:solidFill>
                <a:latin typeface="Courier New" pitchFamily="49" charset="0"/>
              </a:rPr>
              <a:t>minkowski</a:t>
            </a:r>
            <a:r>
              <a:rPr lang="en-US" sz="900" b="1">
                <a:solidFill>
                  <a:srgbClr val="FFFFFF"/>
                </a:solidFill>
                <a:latin typeface="Courier New" pitchFamily="49" charset="0"/>
              </a:rPr>
              <a:t> Group</a:t>
            </a:r>
          </a:p>
        </p:txBody>
      </p:sp>
    </p:spTree>
    <p:extLst>
      <p:ext uri="{BB962C8B-B14F-4D97-AF65-F5344CB8AC3E}">
        <p14:creationId xmlns:p14="http://schemas.microsoft.com/office/powerpoint/2010/main" val="13599338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a:xfrm>
            <a:off x="616321" y="300992"/>
            <a:ext cx="7964640" cy="1463194"/>
          </a:xfrm>
        </p:spPr>
        <p:txBody>
          <a:bodyPr tIns="41473" bIns="41473"/>
          <a:lstStyle/>
          <a:p>
            <a:r>
              <a:rPr lang="en-US" sz="3300"/>
              <a:t>/Time/Grid/Top/Rep/</a:t>
            </a:r>
            <a:r>
              <a:rPr lang="en-US" sz="3300">
                <a:solidFill>
                  <a:srgbClr val="FF0066"/>
                </a:solidFill>
              </a:rPr>
              <a:t>Field</a:t>
            </a:r>
            <a:r>
              <a:rPr lang="en-US" sz="3300"/>
              <a:t>/Fragment</a:t>
            </a:r>
          </a:p>
        </p:txBody>
      </p:sp>
      <p:sp>
        <p:nvSpPr>
          <p:cNvPr id="142339" name="Rectangle 3"/>
          <p:cNvSpPr>
            <a:spLocks noGrp="1" noChangeArrowheads="1"/>
          </p:cNvSpPr>
          <p:nvPr>
            <p:ph type="body" idx="1"/>
          </p:nvPr>
        </p:nvSpPr>
        <p:spPr>
          <a:xfrm>
            <a:off x="457200" y="1600200"/>
            <a:ext cx="8219256" cy="4525963"/>
          </a:xfrm>
        </p:spPr>
        <p:txBody>
          <a:bodyPr lIns="82945" tIns="41473" rIns="82945" bIns="41473">
            <a:normAutofit fontScale="77500" lnSpcReduction="20000"/>
          </a:bodyPr>
          <a:lstStyle/>
          <a:p>
            <a:pPr>
              <a:lnSpc>
                <a:spcPct val="90000"/>
              </a:lnSpc>
            </a:pPr>
            <a:r>
              <a:rPr lang="en-US" dirty="0"/>
              <a:t>A set of </a:t>
            </a:r>
            <a:r>
              <a:rPr lang="en-US" u="sng" dirty="0"/>
              <a:t>numerical values</a:t>
            </a:r>
          </a:p>
          <a:p>
            <a:pPr>
              <a:lnSpc>
                <a:spcPct val="90000"/>
              </a:lnSpc>
            </a:pPr>
            <a:r>
              <a:rPr lang="en-US" dirty="0"/>
              <a:t>Positional information in the base space</a:t>
            </a:r>
          </a:p>
          <a:p>
            <a:pPr lvl="1">
              <a:lnSpc>
                <a:spcPct val="90000"/>
              </a:lnSpc>
            </a:pPr>
            <a:r>
              <a:rPr lang="en-US" dirty="0"/>
              <a:t>Vertex </a:t>
            </a:r>
            <a:r>
              <a:rPr lang="en-US" dirty="0" smtClean="0"/>
              <a:t>coordinates or vertex </a:t>
            </a:r>
            <a:r>
              <a:rPr lang="en-US" dirty="0"/>
              <a:t>indices per cell</a:t>
            </a:r>
          </a:p>
          <a:p>
            <a:pPr>
              <a:lnSpc>
                <a:spcPct val="90000"/>
              </a:lnSpc>
            </a:pPr>
            <a:r>
              <a:rPr lang="en-US" dirty="0"/>
              <a:t>Field data in the fiber space</a:t>
            </a:r>
          </a:p>
          <a:p>
            <a:pPr lvl="1">
              <a:lnSpc>
                <a:spcPct val="90000"/>
              </a:lnSpc>
            </a:pPr>
            <a:r>
              <a:rPr lang="en-US" dirty="0"/>
              <a:t>Scalar, vector, tensor, …</a:t>
            </a:r>
          </a:p>
          <a:p>
            <a:pPr lvl="1">
              <a:lnSpc>
                <a:spcPct val="90000"/>
              </a:lnSpc>
            </a:pPr>
            <a:r>
              <a:rPr lang="en-US" dirty="0"/>
              <a:t>Color per cell, color per </a:t>
            </a:r>
            <a:r>
              <a:rPr lang="en-US" dirty="0" smtClean="0"/>
              <a:t>vertex</a:t>
            </a:r>
          </a:p>
          <a:p>
            <a:pPr>
              <a:lnSpc>
                <a:spcPct val="90000"/>
              </a:lnSpc>
            </a:pPr>
            <a:r>
              <a:rPr lang="en-US" dirty="0">
                <a:solidFill>
                  <a:schemeClr val="accent2">
                    <a:lumMod val="60000"/>
                    <a:lumOff val="40000"/>
                  </a:schemeClr>
                </a:solidFill>
              </a:rPr>
              <a:t>Constraints on HDF5 file:</a:t>
            </a:r>
          </a:p>
          <a:p>
            <a:pPr lvl="1">
              <a:lnSpc>
                <a:spcPct val="90000"/>
              </a:lnSpc>
            </a:pPr>
            <a:r>
              <a:rPr lang="en-US" dirty="0" smtClean="0">
                <a:solidFill>
                  <a:schemeClr val="accent2">
                    <a:lumMod val="60000"/>
                    <a:lumOff val="40000"/>
                  </a:schemeClr>
                </a:solidFill>
              </a:rPr>
              <a:t>An entries may be </a:t>
            </a:r>
            <a:r>
              <a:rPr lang="en-US" i="1" dirty="0" smtClean="0">
                <a:solidFill>
                  <a:schemeClr val="accent2">
                    <a:lumMod val="60000"/>
                    <a:lumOff val="40000"/>
                  </a:schemeClr>
                </a:solidFill>
              </a:rPr>
              <a:t>n</a:t>
            </a:r>
            <a:r>
              <a:rPr lang="en-US" dirty="0" smtClean="0">
                <a:solidFill>
                  <a:schemeClr val="accent2">
                    <a:lumMod val="60000"/>
                    <a:lumOff val="40000"/>
                  </a:schemeClr>
                </a:solidFill>
              </a:rPr>
              <a:t>-dimensional dataset or a group; if it is a group, it needs to be identifiable as either</a:t>
            </a:r>
          </a:p>
          <a:p>
            <a:pPr marL="1207008" lvl="2" indent="-457200">
              <a:lnSpc>
                <a:spcPct val="90000"/>
              </a:lnSpc>
              <a:buFont typeface="+mj-lt"/>
              <a:buAutoNum type="arabicParenR"/>
            </a:pPr>
            <a:r>
              <a:rPr lang="en-US" dirty="0" smtClean="0">
                <a:solidFill>
                  <a:schemeClr val="accent2">
                    <a:lumMod val="60000"/>
                    <a:lumOff val="40000"/>
                  </a:schemeClr>
                </a:solidFill>
              </a:rPr>
              <a:t>Fragmented field (contains sequence of </a:t>
            </a:r>
            <a:r>
              <a:rPr lang="en-US" i="1" dirty="0" smtClean="0">
                <a:solidFill>
                  <a:schemeClr val="accent2">
                    <a:lumMod val="60000"/>
                    <a:lumOff val="40000"/>
                  </a:schemeClr>
                </a:solidFill>
              </a:rPr>
              <a:t>n</a:t>
            </a:r>
            <a:r>
              <a:rPr lang="en-US" dirty="0" smtClean="0">
                <a:solidFill>
                  <a:schemeClr val="accent2">
                    <a:lumMod val="60000"/>
                    <a:lumOff val="40000"/>
                  </a:schemeClr>
                </a:solidFill>
              </a:rPr>
              <a:t>-dimensional datasets)</a:t>
            </a:r>
          </a:p>
          <a:p>
            <a:pPr marL="1207008" lvl="2" indent="-457200">
              <a:lnSpc>
                <a:spcPct val="90000"/>
              </a:lnSpc>
              <a:buFont typeface="+mj-lt"/>
              <a:buAutoNum type="arabicParenR"/>
            </a:pPr>
            <a:r>
              <a:rPr lang="en-US" dirty="0" smtClean="0">
                <a:solidFill>
                  <a:schemeClr val="accent2">
                    <a:lumMod val="60000"/>
                    <a:lumOff val="40000"/>
                  </a:schemeClr>
                </a:solidFill>
              </a:rPr>
              <a:t>Compound data type with </a:t>
            </a:r>
            <a:r>
              <a:rPr lang="en-US" i="1" dirty="0" smtClean="0">
                <a:solidFill>
                  <a:schemeClr val="accent2">
                    <a:lumMod val="60000"/>
                    <a:lumOff val="40000"/>
                  </a:schemeClr>
                </a:solidFill>
              </a:rPr>
              <a:t>k</a:t>
            </a:r>
            <a:r>
              <a:rPr lang="en-US" dirty="0" smtClean="0">
                <a:solidFill>
                  <a:schemeClr val="accent2">
                    <a:lumMod val="60000"/>
                    <a:lumOff val="40000"/>
                  </a:schemeClr>
                </a:solidFill>
              </a:rPr>
              <a:t> separated components (contains</a:t>
            </a:r>
            <a:r>
              <a:rPr lang="en-US" i="1" dirty="0" smtClean="0">
                <a:solidFill>
                  <a:schemeClr val="accent2">
                    <a:lumMod val="60000"/>
                    <a:lumOff val="40000"/>
                  </a:schemeClr>
                </a:solidFill>
              </a:rPr>
              <a:t> k n</a:t>
            </a:r>
            <a:r>
              <a:rPr lang="en-US" dirty="0" smtClean="0">
                <a:solidFill>
                  <a:schemeClr val="accent2">
                    <a:lumMod val="60000"/>
                    <a:lumOff val="40000"/>
                  </a:schemeClr>
                </a:solidFill>
              </a:rPr>
              <a:t>-dimensional scalar-valued datasets)</a:t>
            </a:r>
          </a:p>
          <a:p>
            <a:pPr marL="1207008" lvl="2" indent="-457200">
              <a:lnSpc>
                <a:spcPct val="90000"/>
              </a:lnSpc>
              <a:buFont typeface="+mj-lt"/>
              <a:buAutoNum type="arabicParenR"/>
            </a:pPr>
            <a:r>
              <a:rPr lang="en-US" dirty="0">
                <a:solidFill>
                  <a:schemeClr val="accent2">
                    <a:lumMod val="60000"/>
                    <a:lumOff val="40000"/>
                  </a:schemeClr>
                </a:solidFill>
              </a:rPr>
              <a:t>Compound data </a:t>
            </a:r>
            <a:r>
              <a:rPr lang="en-US" dirty="0" smtClean="0">
                <a:solidFill>
                  <a:schemeClr val="accent2">
                    <a:lumMod val="60000"/>
                    <a:lumOff val="40000"/>
                  </a:schemeClr>
                </a:solidFill>
              </a:rPr>
              <a:t>type constructed as direct product of components (contains n one-dimensional scalar-valued datasets)</a:t>
            </a:r>
          </a:p>
          <a:p>
            <a:pPr marL="1207008" lvl="2" indent="-457200">
              <a:lnSpc>
                <a:spcPct val="90000"/>
              </a:lnSpc>
              <a:buFont typeface="+mj-lt"/>
              <a:buAutoNum type="arabicParenR"/>
            </a:pPr>
            <a:r>
              <a:rPr lang="en-US" dirty="0" smtClean="0">
                <a:solidFill>
                  <a:schemeClr val="accent2">
                    <a:lumMod val="60000"/>
                    <a:lumOff val="40000"/>
                  </a:schemeClr>
                </a:solidFill>
              </a:rPr>
              <a:t>Linear field or polynomial expression</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25294498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p:txBody>
          <a:bodyPr tIns="41473" bIns="41473"/>
          <a:lstStyle/>
          <a:p>
            <a:r>
              <a:rPr lang="en-US"/>
              <a:t>Procedural fields</a:t>
            </a:r>
          </a:p>
        </p:txBody>
      </p:sp>
      <p:sp>
        <p:nvSpPr>
          <p:cNvPr id="195587" name="Rectangle 3"/>
          <p:cNvSpPr>
            <a:spLocks noGrp="1" noChangeArrowheads="1"/>
          </p:cNvSpPr>
          <p:nvPr>
            <p:ph type="body" idx="1"/>
          </p:nvPr>
        </p:nvSpPr>
        <p:spPr/>
        <p:txBody>
          <a:bodyPr lIns="82945" tIns="41473" rIns="82945" bIns="41473"/>
          <a:lstStyle/>
          <a:p>
            <a:r>
              <a:rPr lang="en-US" sz="2800" dirty="0"/>
              <a:t>Storage of field via group with attributes instead of dataset</a:t>
            </a:r>
          </a:p>
          <a:p>
            <a:r>
              <a:rPr lang="en-US" sz="2800" dirty="0"/>
              <a:t>Value per point </a:t>
            </a:r>
            <a:r>
              <a:rPr lang="en-US" sz="2800" dirty="0" smtClean="0"/>
              <a:t>computed procedurally on demand</a:t>
            </a:r>
            <a:endParaRPr lang="en-US" sz="2800" dirty="0"/>
          </a:p>
          <a:p>
            <a:r>
              <a:rPr lang="en-US" sz="2800" dirty="0"/>
              <a:t>Examples:</a:t>
            </a:r>
          </a:p>
          <a:p>
            <a:pPr lvl="1"/>
            <a:r>
              <a:rPr lang="en-US" sz="2400" dirty="0" smtClean="0"/>
              <a:t>Equidistant coordinates (linear map of index to coordinate values)</a:t>
            </a:r>
            <a:endParaRPr lang="en-US" sz="2400" dirty="0"/>
          </a:p>
          <a:p>
            <a:pPr lvl="1"/>
            <a:r>
              <a:rPr lang="en-US" sz="2400" dirty="0"/>
              <a:t>Storage of compound data as separated components (XYZXYZ </a:t>
            </a:r>
            <a:r>
              <a:rPr lang="en-US" sz="2400" dirty="0">
                <a:sym typeface="Wingdings" pitchFamily="2" charset="2"/>
              </a:rPr>
              <a:t> XXYYZZ)</a:t>
            </a:r>
            <a:endParaRPr lang="en-US" sz="2400" dirty="0"/>
          </a:p>
        </p:txBody>
      </p:sp>
    </p:spTree>
    <p:extLst>
      <p:ext uri="{BB962C8B-B14F-4D97-AF65-F5344CB8AC3E}">
        <p14:creationId xmlns:p14="http://schemas.microsoft.com/office/powerpoint/2010/main" val="34890310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tIns="41473" bIns="41473"/>
          <a:lstStyle/>
          <a:p>
            <a:r>
              <a:rPr lang="en-US"/>
              <a:t>Special Field Names</a:t>
            </a:r>
          </a:p>
        </p:txBody>
      </p:sp>
      <p:sp>
        <p:nvSpPr>
          <p:cNvPr id="182275" name="Rectangle 3"/>
          <p:cNvSpPr>
            <a:spLocks noGrp="1" noChangeArrowheads="1"/>
          </p:cNvSpPr>
          <p:nvPr>
            <p:ph type="body" idx="1"/>
          </p:nvPr>
        </p:nvSpPr>
        <p:spPr/>
        <p:txBody>
          <a:bodyPr lIns="82945" tIns="41473" rIns="82945" bIns="41473"/>
          <a:lstStyle/>
          <a:p>
            <a:pPr>
              <a:lnSpc>
                <a:spcPct val="90000"/>
              </a:lnSpc>
            </a:pPr>
            <a:r>
              <a:rPr lang="en-US"/>
              <a:t>Reserved field name “Positions”</a:t>
            </a:r>
          </a:p>
          <a:p>
            <a:pPr>
              <a:lnSpc>
                <a:spcPct val="90000"/>
              </a:lnSpc>
            </a:pPr>
            <a:r>
              <a:rPr lang="en-US"/>
              <a:t>Stores coordinate locations</a:t>
            </a:r>
          </a:p>
          <a:p>
            <a:pPr lvl="1">
              <a:lnSpc>
                <a:spcPct val="90000"/>
              </a:lnSpc>
            </a:pPr>
            <a:r>
              <a:rPr lang="en-US"/>
              <a:t>Coordinates in physical space</a:t>
            </a:r>
          </a:p>
          <a:p>
            <a:pPr lvl="2">
              <a:lnSpc>
                <a:spcPct val="90000"/>
              </a:lnSpc>
            </a:pPr>
            <a:r>
              <a:rPr lang="en-US"/>
              <a:t>Cartesian,</a:t>
            </a:r>
          </a:p>
          <a:p>
            <a:pPr lvl="2">
              <a:lnSpc>
                <a:spcPct val="90000"/>
              </a:lnSpc>
            </a:pPr>
            <a:r>
              <a:rPr lang="en-US"/>
              <a:t>Spherical</a:t>
            </a:r>
          </a:p>
          <a:p>
            <a:pPr lvl="2">
              <a:lnSpc>
                <a:spcPct val="90000"/>
              </a:lnSpc>
            </a:pPr>
            <a:r>
              <a:rPr lang="en-US"/>
              <a:t>Cylindrical</a:t>
            </a:r>
          </a:p>
          <a:p>
            <a:pPr lvl="1">
              <a:lnSpc>
                <a:spcPct val="90000"/>
              </a:lnSpc>
            </a:pPr>
            <a:r>
              <a:rPr lang="en-US"/>
              <a:t>Coordinates in index space</a:t>
            </a:r>
          </a:p>
          <a:p>
            <a:pPr lvl="2">
              <a:lnSpc>
                <a:spcPct val="90000"/>
              </a:lnSpc>
            </a:pPr>
            <a:r>
              <a:rPr lang="en-US"/>
              <a:t>Vertex indices per cell</a:t>
            </a:r>
          </a:p>
          <a:p>
            <a:pPr lvl="2">
              <a:lnSpc>
                <a:spcPct val="90000"/>
              </a:lnSpc>
            </a:pPr>
            <a:r>
              <a:rPr lang="en-US"/>
              <a:t>Edges per cell</a:t>
            </a:r>
          </a:p>
        </p:txBody>
      </p:sp>
    </p:spTree>
    <p:extLst>
      <p:ext uri="{BB962C8B-B14F-4D97-AF65-F5344CB8AC3E}">
        <p14:creationId xmlns:p14="http://schemas.microsoft.com/office/powerpoint/2010/main" val="2606687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tIns="41473" bIns="41473"/>
          <a:lstStyle/>
          <a:p>
            <a:pPr defTabSz="407526"/>
            <a:r>
              <a:rPr lang="en-US"/>
              <a:t>Example: h5ls -r</a:t>
            </a:r>
          </a:p>
        </p:txBody>
      </p:sp>
      <p:sp>
        <p:nvSpPr>
          <p:cNvPr id="180227" name="Text Box 3"/>
          <p:cNvSpPr txBox="1">
            <a:spLocks noChangeArrowheads="1"/>
          </p:cNvSpPr>
          <p:nvPr/>
        </p:nvSpPr>
        <p:spPr bwMode="auto">
          <a:xfrm>
            <a:off x="457920" y="1623051"/>
            <a:ext cx="8076960" cy="488787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eaLnBrk="1" hangingPunct="1">
              <a:lnSpc>
                <a:spcPct val="90000"/>
              </a:lnSpc>
              <a:spcBef>
                <a:spcPct val="50000"/>
              </a:spcBef>
              <a:buClr>
                <a:srgbClr val="3366FF"/>
              </a:buClr>
              <a:buSzPct val="80000"/>
              <a:buFont typeface="Wingdings" pitchFamily="2" charset="2"/>
              <a:buNone/>
            </a:pPr>
            <a:r>
              <a:rPr lang="en-US" sz="900" b="1">
                <a:solidFill>
                  <a:srgbClr val="FF6600"/>
                </a:solidFill>
                <a:latin typeface="Courier New" pitchFamily="49" charset="0"/>
              </a:rPr>
              <a:t>h5ls -r minkowski-0000.f5</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a:solidFill>
                  <a:schemeClr val="tx2"/>
                </a:solidFill>
                <a:latin typeface="Courier New" pitchFamily="49" charset="0"/>
              </a:rPr>
              <a:t>T=0</a:t>
            </a:r>
            <a:r>
              <a:rPr lang="en-US" sz="900" b="1">
                <a:solidFill>
                  <a:schemeClr val="tx2"/>
                </a:solidFill>
                <a:latin typeface="Courier New" pitchFamily="49" charset="0"/>
              </a:rPr>
              <a:t>/</a:t>
            </a:r>
            <a:r>
              <a:rPr lang="en-US" sz="900">
                <a:solidFill>
                  <a:schemeClr val="tx2"/>
                </a:solidFill>
                <a:latin typeface="Courier New" pitchFamily="49" charset="0"/>
              </a:rPr>
              <a:t>minkowski</a:t>
            </a:r>
            <a:r>
              <a:rPr lang="en-US" sz="900" b="1">
                <a:solidFill>
                  <a:schemeClr val="tx2"/>
                </a:solidFill>
                <a:latin typeface="Courier New" pitchFamily="49" charset="0"/>
              </a:rPr>
              <a:t>/Points/StandardCartesianChart3D</a:t>
            </a:r>
            <a:r>
              <a:rPr lang="en-US" sz="900" b="1">
                <a:solidFill>
                  <a:srgbClr val="FFFFFF"/>
                </a:solidFill>
                <a:latin typeface="Courier New" pitchFamily="49" charset="0"/>
              </a:rPr>
              <a:t>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t>
            </a:r>
            <a:r>
              <a:rPr lang="en-US" sz="900" b="1">
                <a:solidFill>
                  <a:srgbClr val="FF0066"/>
                </a:solidFill>
                <a:latin typeface="Courier New" pitchFamily="49" charset="0"/>
              </a:rPr>
              <a:t>ADMBASE::CURV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/T=0/minkowski/Points/StandardCartesianChart3D/ADMBASE::CURV/gxx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/T=0/minkowski/Points/StandardCartesianChart3D/ADMBASE::CURV/gxy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/T=0/minkowski/Points/StandardCartesianChart3D/ADMBASE::CURV/gxz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/T=0/minkowski/Points/StandardCartesianChart3D/ADMBASE::CURV/gyy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/T=0/minkowski/Points/StandardCartesianChart3D/ADMBASE::CURV/gyz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/T=0/minkowski/Points/StandardCartesianChart3D/ADMBASE::CURV/gzz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t>
            </a:r>
            <a:r>
              <a:rPr lang="en-US" sz="1100" b="1">
                <a:solidFill>
                  <a:srgbClr val="FF0066"/>
                </a:solidFill>
                <a:latin typeface="Courier New" pitchFamily="49" charset="0"/>
              </a:rPr>
              <a:t>ADMBASE::LAPSE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t>
            </a:r>
            <a:r>
              <a:rPr lang="en-US" sz="900" b="1">
                <a:solidFill>
                  <a:srgbClr val="FF0066"/>
                </a:solidFill>
                <a:latin typeface="Courier New" pitchFamily="49" charset="0"/>
              </a:rPr>
              <a:t>ADMBASE::METRIC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/T=0/minkowski/Points/StandardCartesianChart3D/ADMBASE::METRIC/gxz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/T=0/minkowski/Points/StandardCartesianChart3D/ADMBASE::METRIC/gyy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/T=0/minkowski/Points/StandardCartesianChart3D/ADMBASE::METRIC/gyz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/T=0/minkowski/Points/StandardCartesianChart3D/ADMBASE::METRIC/gzz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t>
            </a:r>
            <a:r>
              <a:rPr lang="en-US" sz="900" b="1">
                <a:solidFill>
                  <a:srgbClr val="FF0066"/>
                </a:solidFill>
                <a:latin typeface="Courier New" pitchFamily="49" charset="0"/>
              </a:rPr>
              <a:t>Positions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a:t>
            </a:r>
            <a:r>
              <a:rPr lang="en-US" sz="900" b="1">
                <a:solidFill>
                  <a:srgbClr val="FF0066"/>
                </a:solidFill>
                <a:latin typeface="Courier New" pitchFamily="49" charset="0"/>
              </a:rPr>
              <a:t>STATICCONFORMAL::CONFAC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/T=0/minkowski/Points/StandardCartesianChart3D/STATICCONFORMAL::CONFAC_1DERIVS/Dx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/T=0/minkowski/Points/StandardCartesianChart3D/STATICCONFORMAL::CONFAC_1DERIVS/Dy Dataset {43, 37, 19}</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/T=0/minkowski/Points/StandardCartesianChart3D/STATICCONFORMAL::CONFAC_1DERIVS/Dz Dataset {43, 37, 19}</a:t>
            </a:r>
          </a:p>
          <a:p>
            <a:pPr eaLnBrk="1" hangingPunct="1">
              <a:lnSpc>
                <a:spcPct val="90000"/>
              </a:lnSpc>
              <a:spcBef>
                <a:spcPct val="50000"/>
              </a:spcBef>
              <a:buClr>
                <a:srgbClr val="3366FF"/>
              </a:buClr>
              <a:buSzPct val="80000"/>
              <a:buFont typeface="Wingdings" pitchFamily="2" charset="2"/>
              <a:buNone/>
            </a:pPr>
            <a:r>
              <a:rPr lang="en-US" sz="900" b="1">
                <a:solidFill>
                  <a:schemeClr val="tx2"/>
                </a:solidFill>
                <a:latin typeface="Courier New" pitchFamily="49" charset="0"/>
              </a:rPr>
              <a:t>/</a:t>
            </a:r>
            <a:r>
              <a:rPr lang="en-US" sz="900">
                <a:solidFill>
                  <a:schemeClr val="tx2"/>
                </a:solidFill>
                <a:latin typeface="Courier New" pitchFamily="49" charset="0"/>
              </a:rPr>
              <a:t>T=0.119047619047619041010577234374</a:t>
            </a:r>
            <a:r>
              <a:rPr lang="en-US" sz="900" b="1">
                <a:solidFill>
                  <a:srgbClr val="FFFFFF"/>
                </a:solidFill>
                <a:latin typeface="Courier New" pitchFamily="49" charset="0"/>
              </a:rPr>
              <a:t> Group</a:t>
            </a:r>
          </a:p>
          <a:p>
            <a:pPr eaLnBrk="1" hangingPunct="1">
              <a:lnSpc>
                <a:spcPct val="90000"/>
              </a:lnSpc>
              <a:spcBef>
                <a:spcPct val="50000"/>
              </a:spcBef>
              <a:buClr>
                <a:srgbClr val="3366FF"/>
              </a:buClr>
              <a:buSzPct val="80000"/>
              <a:buFont typeface="Wingdings" pitchFamily="2" charset="2"/>
              <a:buNone/>
            </a:pPr>
            <a:r>
              <a:rPr lang="en-US" sz="900" b="1">
                <a:solidFill>
                  <a:srgbClr val="FFFFFF"/>
                </a:solidFill>
                <a:latin typeface="Courier New" pitchFamily="49" charset="0"/>
              </a:rPr>
              <a:t>/</a:t>
            </a:r>
            <a:r>
              <a:rPr lang="en-US" sz="900" b="1">
                <a:solidFill>
                  <a:schemeClr val="tx2"/>
                </a:solidFill>
                <a:latin typeface="Courier New" pitchFamily="49" charset="0"/>
              </a:rPr>
              <a:t>T=0.119047619047619041010577234374/</a:t>
            </a:r>
            <a:r>
              <a:rPr lang="en-US" sz="900">
                <a:solidFill>
                  <a:schemeClr val="tx2"/>
                </a:solidFill>
                <a:latin typeface="Courier New" pitchFamily="49" charset="0"/>
              </a:rPr>
              <a:t>minkowski</a:t>
            </a:r>
            <a:r>
              <a:rPr lang="en-US" sz="900" b="1">
                <a:solidFill>
                  <a:srgbClr val="FFFFFF"/>
                </a:solidFill>
                <a:latin typeface="Courier New" pitchFamily="49" charset="0"/>
              </a:rPr>
              <a:t> Group</a:t>
            </a:r>
          </a:p>
        </p:txBody>
      </p:sp>
    </p:spTree>
    <p:extLst>
      <p:ext uri="{BB962C8B-B14F-4D97-AF65-F5344CB8AC3E}">
        <p14:creationId xmlns:p14="http://schemas.microsoft.com/office/powerpoint/2010/main" val="3962553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p:txBody>
          <a:bodyPr tIns="41473" bIns="41473"/>
          <a:lstStyle/>
          <a:p>
            <a:pPr defTabSz="407526"/>
            <a:r>
              <a:rPr lang="en-US"/>
              <a:t>Multiple Coordinate Systems</a:t>
            </a:r>
          </a:p>
        </p:txBody>
      </p:sp>
      <p:sp>
        <p:nvSpPr>
          <p:cNvPr id="184323" name="Text Box 3"/>
          <p:cNvSpPr txBox="1">
            <a:spLocks noChangeArrowheads="1"/>
          </p:cNvSpPr>
          <p:nvPr/>
        </p:nvSpPr>
        <p:spPr bwMode="auto">
          <a:xfrm>
            <a:off x="457920" y="1921162"/>
            <a:ext cx="8076960" cy="4140217"/>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eaLnBrk="1" hangingPunct="1">
              <a:lnSpc>
                <a:spcPct val="90000"/>
              </a:lnSpc>
              <a:spcBef>
                <a:spcPct val="50000"/>
              </a:spcBef>
              <a:buClr>
                <a:srgbClr val="3366FF"/>
              </a:buClr>
              <a:buSzPct val="80000"/>
              <a:buFont typeface="Wingdings" pitchFamily="2" charset="2"/>
              <a:buNone/>
            </a:pPr>
            <a:r>
              <a:rPr lang="en-US" sz="1100">
                <a:solidFill>
                  <a:srgbClr val="FFFFFF"/>
                </a:solidFill>
                <a:latin typeface="Courier New" pitchFamily="49" charset="0"/>
              </a:rPr>
              <a:t>/</a:t>
            </a:r>
            <a:r>
              <a:rPr lang="en-US" sz="1100">
                <a:solidFill>
                  <a:schemeClr val="tx2"/>
                </a:solidFill>
                <a:latin typeface="Courier New" pitchFamily="49" charset="0"/>
              </a:rPr>
              <a:t>T=0/minkowski/Points/StandardCartesianChart3D</a:t>
            </a:r>
            <a:r>
              <a:rPr lang="en-US" sz="1100">
                <a:solidFill>
                  <a:srgbClr val="FFFFFF"/>
                </a:solidFill>
                <a:latin typeface="Courier New" pitchFamily="49" charset="0"/>
              </a:rPr>
              <a:t> Group</a:t>
            </a:r>
          </a:p>
          <a:p>
            <a:pPr eaLnBrk="1" hangingPunct="1">
              <a:lnSpc>
                <a:spcPct val="90000"/>
              </a:lnSpc>
              <a:spcBef>
                <a:spcPct val="50000"/>
              </a:spcBef>
              <a:buClr>
                <a:srgbClr val="3366FF"/>
              </a:buClr>
              <a:buSzPct val="80000"/>
              <a:buFont typeface="Wingdings" pitchFamily="2" charset="2"/>
              <a:buNone/>
            </a:pPr>
            <a:r>
              <a:rPr lang="en-US" sz="1100" b="1">
                <a:solidFill>
                  <a:schemeClr val="tx1"/>
                </a:solidFill>
                <a:latin typeface="Courier New" pitchFamily="49" charset="0"/>
              </a:rPr>
              <a:t>/T=0/minkowski/Points/StandardCartesianChart3D/Positions</a:t>
            </a:r>
            <a:r>
              <a:rPr lang="en-US" sz="1100">
                <a:solidFill>
                  <a:srgbClr val="FFFFFF"/>
                </a:solidFill>
                <a:latin typeface="Courier New" pitchFamily="49" charset="0"/>
              </a:rPr>
              <a:t> Group</a:t>
            </a:r>
          </a:p>
          <a:p>
            <a:pPr eaLnBrk="1" hangingPunct="1">
              <a:lnSpc>
                <a:spcPct val="90000"/>
              </a:lnSpc>
              <a:spcBef>
                <a:spcPct val="50000"/>
              </a:spcBef>
              <a:buClr>
                <a:srgbClr val="3366FF"/>
              </a:buClr>
              <a:buSzPct val="80000"/>
              <a:buFont typeface="Wingdings" pitchFamily="2" charset="2"/>
              <a:buNone/>
            </a:pPr>
            <a:r>
              <a:rPr lang="en-US" sz="1100">
                <a:solidFill>
                  <a:srgbClr val="FFFFFF"/>
                </a:solidFill>
                <a:latin typeface="Courier New" pitchFamily="49" charset="0"/>
              </a:rPr>
              <a:t>/T=0/minkowski/Points/StandardCartesianChart3D/ADMBASE::METRIC Group</a:t>
            </a:r>
          </a:p>
          <a:p>
            <a:pPr eaLnBrk="1" hangingPunct="1">
              <a:lnSpc>
                <a:spcPct val="90000"/>
              </a:lnSpc>
              <a:spcBef>
                <a:spcPct val="50000"/>
              </a:spcBef>
              <a:buClr>
                <a:srgbClr val="3366FF"/>
              </a:buClr>
              <a:buSzPct val="80000"/>
              <a:buFont typeface="Wingdings" pitchFamily="2" charset="2"/>
              <a:buNone/>
            </a:pPr>
            <a:r>
              <a:rPr lang="en-US" sz="1100">
                <a:solidFill>
                  <a:srgbClr val="FFFFFF"/>
                </a:solidFill>
                <a:latin typeface="Courier New" pitchFamily="49" charset="0"/>
              </a:rPr>
              <a:t>/T=0/minkowski/Points/StandardCartesianChart3D/ADMBASE::METRIC/gxx Dataset {43, 37, 19}</a:t>
            </a:r>
          </a:p>
          <a:p>
            <a:pPr eaLnBrk="1" hangingPunct="1">
              <a:lnSpc>
                <a:spcPct val="90000"/>
              </a:lnSpc>
              <a:spcBef>
                <a:spcPct val="50000"/>
              </a:spcBef>
              <a:buClr>
                <a:srgbClr val="3366FF"/>
              </a:buClr>
              <a:buSzPct val="80000"/>
              <a:buFont typeface="Wingdings" pitchFamily="2" charset="2"/>
              <a:buNone/>
            </a:pPr>
            <a:r>
              <a:rPr lang="en-US" sz="1100">
                <a:solidFill>
                  <a:srgbClr val="FFFFFF"/>
                </a:solidFill>
                <a:latin typeface="Courier New" pitchFamily="49" charset="0"/>
              </a:rPr>
              <a:t>/T=0/minkowski/Points/StandardCartesianChart3D/ADMBASE::METRIC/gxy Dataset {43, 37, 19}</a:t>
            </a:r>
          </a:p>
          <a:p>
            <a:pPr eaLnBrk="1" hangingPunct="1">
              <a:lnSpc>
                <a:spcPct val="90000"/>
              </a:lnSpc>
              <a:spcBef>
                <a:spcPct val="50000"/>
              </a:spcBef>
              <a:buClr>
                <a:srgbClr val="3366FF"/>
              </a:buClr>
              <a:buSzPct val="80000"/>
              <a:buFont typeface="Wingdings" pitchFamily="2" charset="2"/>
              <a:buNone/>
            </a:pPr>
            <a:r>
              <a:rPr lang="en-US" sz="1100">
                <a:solidFill>
                  <a:srgbClr val="FFFFFF"/>
                </a:solidFill>
                <a:latin typeface="Courier New" pitchFamily="49" charset="0"/>
              </a:rPr>
              <a:t>/T=0/minkowski/Points/StandardCartesianChart3D/ADMBASE::METRIC/gxz Dataset {43, 37, 19}</a:t>
            </a:r>
          </a:p>
          <a:p>
            <a:pPr eaLnBrk="1" hangingPunct="1">
              <a:lnSpc>
                <a:spcPct val="90000"/>
              </a:lnSpc>
              <a:spcBef>
                <a:spcPct val="50000"/>
              </a:spcBef>
              <a:buClr>
                <a:srgbClr val="3366FF"/>
              </a:buClr>
              <a:buSzPct val="80000"/>
              <a:buFont typeface="Wingdings" pitchFamily="2" charset="2"/>
              <a:buNone/>
            </a:pPr>
            <a:r>
              <a:rPr lang="en-US" sz="1100">
                <a:solidFill>
                  <a:srgbClr val="FFFFFF"/>
                </a:solidFill>
                <a:latin typeface="Courier New" pitchFamily="49" charset="0"/>
              </a:rPr>
              <a:t>/T=0/minkowski/Points/StandardCartesianChart3D/ADMBASE::METRIC/gyy Dataset {43, 37, 19}</a:t>
            </a:r>
          </a:p>
          <a:p>
            <a:pPr eaLnBrk="1" hangingPunct="1">
              <a:lnSpc>
                <a:spcPct val="90000"/>
              </a:lnSpc>
              <a:spcBef>
                <a:spcPct val="50000"/>
              </a:spcBef>
              <a:buClr>
                <a:srgbClr val="3366FF"/>
              </a:buClr>
              <a:buSzPct val="80000"/>
              <a:buFont typeface="Wingdings" pitchFamily="2" charset="2"/>
              <a:buNone/>
            </a:pPr>
            <a:r>
              <a:rPr lang="en-US" sz="1100">
                <a:solidFill>
                  <a:srgbClr val="FFFFFF"/>
                </a:solidFill>
                <a:latin typeface="Courier New" pitchFamily="49" charset="0"/>
              </a:rPr>
              <a:t>/T=0/minkowski/Points/StandardCartesianChart3D/ADMBASE::METRIC/gyz Dataset {43, 37, 19}</a:t>
            </a:r>
          </a:p>
          <a:p>
            <a:pPr eaLnBrk="1" hangingPunct="1">
              <a:lnSpc>
                <a:spcPct val="90000"/>
              </a:lnSpc>
              <a:spcBef>
                <a:spcPct val="50000"/>
              </a:spcBef>
              <a:buClr>
                <a:srgbClr val="3366FF"/>
              </a:buClr>
              <a:buSzPct val="80000"/>
              <a:buFont typeface="Wingdings" pitchFamily="2" charset="2"/>
              <a:buNone/>
            </a:pPr>
            <a:r>
              <a:rPr lang="en-US" sz="1100">
                <a:solidFill>
                  <a:srgbClr val="FFFFFF"/>
                </a:solidFill>
                <a:latin typeface="Courier New" pitchFamily="49" charset="0"/>
              </a:rPr>
              <a:t>/T=0/minkowski/Points/StandardCartesianChart3D/ADMBASE::METRIC/gzz Dataset {43, 37, 19}</a:t>
            </a:r>
          </a:p>
          <a:p>
            <a:pPr eaLnBrk="1" hangingPunct="1">
              <a:lnSpc>
                <a:spcPct val="90000"/>
              </a:lnSpc>
              <a:spcBef>
                <a:spcPct val="50000"/>
              </a:spcBef>
              <a:buClr>
                <a:srgbClr val="3366FF"/>
              </a:buClr>
              <a:buSzPct val="80000"/>
              <a:buFont typeface="Wingdings" pitchFamily="2" charset="2"/>
              <a:buNone/>
            </a:pPr>
            <a:endParaRPr lang="en-US" sz="1100">
              <a:solidFill>
                <a:srgbClr val="FFFFFF"/>
              </a:solidFill>
              <a:latin typeface="Courier New" pitchFamily="49" charset="0"/>
            </a:endParaRPr>
          </a:p>
          <a:p>
            <a:pPr>
              <a:lnSpc>
                <a:spcPct val="100000"/>
              </a:lnSpc>
              <a:buClrTx/>
              <a:buSzTx/>
              <a:buFontTx/>
              <a:buNone/>
            </a:pPr>
            <a:r>
              <a:rPr lang="en-US" sz="1100">
                <a:solidFill>
                  <a:srgbClr val="FFFFFF"/>
                </a:solidFill>
                <a:latin typeface="Courier New" pitchFamily="49" charset="0"/>
              </a:rPr>
              <a:t>/</a:t>
            </a:r>
            <a:r>
              <a:rPr lang="en-US" sz="1100">
                <a:solidFill>
                  <a:schemeClr val="tx2"/>
                </a:solidFill>
                <a:latin typeface="Courier New" pitchFamily="49" charset="0"/>
              </a:rPr>
              <a:t>T=0/minkowski/Points/SphericalChart3D</a:t>
            </a:r>
            <a:r>
              <a:rPr lang="en-US" sz="1100">
                <a:solidFill>
                  <a:srgbClr val="FFFFFF"/>
                </a:solidFill>
                <a:latin typeface="Courier New" pitchFamily="49" charset="0"/>
              </a:rPr>
              <a:t> Group</a:t>
            </a:r>
          </a:p>
          <a:p>
            <a:pPr>
              <a:lnSpc>
                <a:spcPct val="100000"/>
              </a:lnSpc>
              <a:buClrTx/>
              <a:buSzTx/>
              <a:buFontTx/>
              <a:buNone/>
            </a:pPr>
            <a:r>
              <a:rPr lang="en-US" sz="1100" b="1">
                <a:solidFill>
                  <a:schemeClr val="tx1"/>
                </a:solidFill>
                <a:latin typeface="Courier New" pitchFamily="49" charset="0"/>
              </a:rPr>
              <a:t>/T=0/minkowski/Points/SphericalChart3D/Positions</a:t>
            </a:r>
            <a:r>
              <a:rPr lang="en-US" sz="1100">
                <a:solidFill>
                  <a:srgbClr val="FFFFFF"/>
                </a:solidFill>
                <a:latin typeface="Courier New" pitchFamily="49" charset="0"/>
              </a:rPr>
              <a:t> Dataset {43, 37, 19}</a:t>
            </a:r>
          </a:p>
          <a:p>
            <a:pPr>
              <a:lnSpc>
                <a:spcPct val="100000"/>
              </a:lnSpc>
              <a:buClrTx/>
              <a:buSzTx/>
              <a:buFontTx/>
              <a:buNone/>
            </a:pPr>
            <a:r>
              <a:rPr lang="en-US" sz="1100">
                <a:solidFill>
                  <a:srgbClr val="FFFFFF"/>
                </a:solidFill>
                <a:latin typeface="Courier New" pitchFamily="49" charset="0"/>
              </a:rPr>
              <a:t>/T=0/minkowski/Points/</a:t>
            </a:r>
            <a:r>
              <a:rPr lang="en-US" sz="1100">
                <a:solidFill>
                  <a:schemeClr val="tx2"/>
                </a:solidFill>
                <a:latin typeface="Courier New" pitchFamily="49" charset="0"/>
              </a:rPr>
              <a:t>SphericalChart3D</a:t>
            </a:r>
            <a:r>
              <a:rPr lang="en-US" sz="1100">
                <a:solidFill>
                  <a:srgbClr val="FFFFFF"/>
                </a:solidFill>
                <a:latin typeface="Courier New" pitchFamily="49" charset="0"/>
              </a:rPr>
              <a:t>/ADMBASE::METRIC Group</a:t>
            </a:r>
          </a:p>
          <a:p>
            <a:pPr>
              <a:lnSpc>
                <a:spcPct val="100000"/>
              </a:lnSpc>
              <a:buClrTx/>
              <a:buSzTx/>
              <a:buFontTx/>
              <a:buNone/>
            </a:pPr>
            <a:r>
              <a:rPr lang="en-US" sz="1100">
                <a:solidFill>
                  <a:srgbClr val="FFFFFF"/>
                </a:solidFill>
                <a:latin typeface="Courier New" pitchFamily="49" charset="0"/>
              </a:rPr>
              <a:t>/T=0/minkowski/Points/</a:t>
            </a:r>
            <a:r>
              <a:rPr lang="en-US" sz="1100">
                <a:solidFill>
                  <a:schemeClr val="tx2"/>
                </a:solidFill>
                <a:latin typeface="Courier New" pitchFamily="49" charset="0"/>
              </a:rPr>
              <a:t>SphericalChart3D</a:t>
            </a:r>
            <a:r>
              <a:rPr lang="en-US" sz="1100">
                <a:solidFill>
                  <a:srgbClr val="FFFFFF"/>
                </a:solidFill>
                <a:latin typeface="Courier New" pitchFamily="49" charset="0"/>
              </a:rPr>
              <a:t>/ADMBASE::METRIC/grr Dataset {43, 37, 19}</a:t>
            </a:r>
          </a:p>
          <a:p>
            <a:pPr>
              <a:lnSpc>
                <a:spcPct val="100000"/>
              </a:lnSpc>
              <a:buClrTx/>
              <a:buSzTx/>
              <a:buFontTx/>
              <a:buNone/>
            </a:pPr>
            <a:r>
              <a:rPr lang="en-US" sz="1100">
                <a:solidFill>
                  <a:srgbClr val="FFFFFF"/>
                </a:solidFill>
                <a:latin typeface="Courier New" pitchFamily="49" charset="0"/>
              </a:rPr>
              <a:t>/T=0/minkowski/Points/</a:t>
            </a:r>
            <a:r>
              <a:rPr lang="en-US" sz="1100">
                <a:solidFill>
                  <a:schemeClr val="tx2"/>
                </a:solidFill>
                <a:latin typeface="Courier New" pitchFamily="49" charset="0"/>
              </a:rPr>
              <a:t>SphericalChart3D</a:t>
            </a:r>
            <a:r>
              <a:rPr lang="en-US" sz="1100">
                <a:solidFill>
                  <a:srgbClr val="FFFFFF"/>
                </a:solidFill>
                <a:latin typeface="Courier New" pitchFamily="49" charset="0"/>
              </a:rPr>
              <a:t>/ADMBASE::METRIC/grp Dataset {43, 37, 19}</a:t>
            </a:r>
          </a:p>
          <a:p>
            <a:pPr>
              <a:lnSpc>
                <a:spcPct val="100000"/>
              </a:lnSpc>
              <a:buClrTx/>
              <a:buSzTx/>
              <a:buFontTx/>
              <a:buNone/>
            </a:pPr>
            <a:r>
              <a:rPr lang="en-US" sz="1100">
                <a:solidFill>
                  <a:srgbClr val="FFFFFF"/>
                </a:solidFill>
                <a:latin typeface="Courier New" pitchFamily="49" charset="0"/>
              </a:rPr>
              <a:t>/T=0/minkowski/Points/</a:t>
            </a:r>
            <a:r>
              <a:rPr lang="en-US" sz="1100">
                <a:solidFill>
                  <a:schemeClr val="tx2"/>
                </a:solidFill>
                <a:latin typeface="Courier New" pitchFamily="49" charset="0"/>
              </a:rPr>
              <a:t>SphericalChart3D</a:t>
            </a:r>
            <a:r>
              <a:rPr lang="en-US" sz="1100">
                <a:solidFill>
                  <a:srgbClr val="FFFFFF"/>
                </a:solidFill>
                <a:latin typeface="Courier New" pitchFamily="49" charset="0"/>
              </a:rPr>
              <a:t>/ADMBASE::METRIC/grh Dataset {43, 37, 19}</a:t>
            </a:r>
          </a:p>
          <a:p>
            <a:pPr>
              <a:lnSpc>
                <a:spcPct val="100000"/>
              </a:lnSpc>
              <a:buClrTx/>
              <a:buSzTx/>
              <a:buFontTx/>
              <a:buNone/>
            </a:pPr>
            <a:r>
              <a:rPr lang="en-US" sz="1100">
                <a:solidFill>
                  <a:srgbClr val="FFFFFF"/>
                </a:solidFill>
                <a:latin typeface="Courier New" pitchFamily="49" charset="0"/>
              </a:rPr>
              <a:t>/T=0/minkowski/Points/</a:t>
            </a:r>
            <a:r>
              <a:rPr lang="en-US" sz="1100">
                <a:solidFill>
                  <a:schemeClr val="tx2"/>
                </a:solidFill>
                <a:latin typeface="Courier New" pitchFamily="49" charset="0"/>
              </a:rPr>
              <a:t>SphericalChart3D</a:t>
            </a:r>
            <a:r>
              <a:rPr lang="en-US" sz="1100">
                <a:solidFill>
                  <a:srgbClr val="FFFFFF"/>
                </a:solidFill>
                <a:latin typeface="Courier New" pitchFamily="49" charset="0"/>
              </a:rPr>
              <a:t>/ADMBASE::METRIC/gpp Dataset {43, 37, 19}</a:t>
            </a:r>
          </a:p>
          <a:p>
            <a:pPr>
              <a:lnSpc>
                <a:spcPct val="100000"/>
              </a:lnSpc>
              <a:buClrTx/>
              <a:buSzTx/>
              <a:buFontTx/>
              <a:buNone/>
            </a:pPr>
            <a:r>
              <a:rPr lang="en-US" sz="1100">
                <a:solidFill>
                  <a:srgbClr val="FFFFFF"/>
                </a:solidFill>
                <a:latin typeface="Courier New" pitchFamily="49" charset="0"/>
              </a:rPr>
              <a:t>/T=0/minkowski/Points/</a:t>
            </a:r>
            <a:r>
              <a:rPr lang="en-US" sz="1100">
                <a:solidFill>
                  <a:schemeClr val="tx2"/>
                </a:solidFill>
                <a:latin typeface="Courier New" pitchFamily="49" charset="0"/>
              </a:rPr>
              <a:t>SphericalChart3D</a:t>
            </a:r>
            <a:r>
              <a:rPr lang="en-US" sz="1100">
                <a:solidFill>
                  <a:srgbClr val="FFFFFF"/>
                </a:solidFill>
                <a:latin typeface="Courier New" pitchFamily="49" charset="0"/>
              </a:rPr>
              <a:t>/ADMBASE::METRIC/gph Dataset {43, 37, 19}</a:t>
            </a:r>
          </a:p>
          <a:p>
            <a:pPr>
              <a:lnSpc>
                <a:spcPct val="100000"/>
              </a:lnSpc>
              <a:buClrTx/>
              <a:buSzTx/>
              <a:buFontTx/>
              <a:buNone/>
            </a:pPr>
            <a:r>
              <a:rPr lang="en-US" sz="1100">
                <a:solidFill>
                  <a:srgbClr val="FFFFFF"/>
                </a:solidFill>
                <a:latin typeface="Courier New" pitchFamily="49" charset="0"/>
              </a:rPr>
              <a:t>/T=0/minkowski/Points/</a:t>
            </a:r>
            <a:r>
              <a:rPr lang="en-US" sz="1100">
                <a:solidFill>
                  <a:schemeClr val="tx2"/>
                </a:solidFill>
                <a:latin typeface="Courier New" pitchFamily="49" charset="0"/>
              </a:rPr>
              <a:t>SphericalChart3D</a:t>
            </a:r>
            <a:r>
              <a:rPr lang="en-US" sz="1100">
                <a:solidFill>
                  <a:srgbClr val="FFFFFF"/>
                </a:solidFill>
                <a:latin typeface="Courier New" pitchFamily="49" charset="0"/>
              </a:rPr>
              <a:t>/ADMBASE::METRIC/ghh Dataset {43, 37, 19}</a:t>
            </a:r>
          </a:p>
          <a:p>
            <a:pPr eaLnBrk="1" hangingPunct="1">
              <a:lnSpc>
                <a:spcPct val="90000"/>
              </a:lnSpc>
              <a:spcBef>
                <a:spcPct val="50000"/>
              </a:spcBef>
              <a:buClr>
                <a:srgbClr val="3366FF"/>
              </a:buClr>
              <a:buSzPct val="80000"/>
              <a:buFont typeface="Wingdings" pitchFamily="2" charset="2"/>
              <a:buNone/>
            </a:pPr>
            <a:endParaRPr lang="en-US" sz="1100">
              <a:solidFill>
                <a:srgbClr val="FFFFFF"/>
              </a:solidFill>
              <a:latin typeface="Courier New" pitchFamily="49" charset="0"/>
            </a:endParaRPr>
          </a:p>
        </p:txBody>
      </p:sp>
    </p:spTree>
    <p:extLst>
      <p:ext uri="{BB962C8B-B14F-4D97-AF65-F5344CB8AC3E}">
        <p14:creationId xmlns:p14="http://schemas.microsoft.com/office/powerpoint/2010/main" val="12061871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a:xfrm>
            <a:off x="616321" y="300992"/>
            <a:ext cx="7964640" cy="1463194"/>
          </a:xfrm>
        </p:spPr>
        <p:txBody>
          <a:bodyPr tIns="41473" bIns="41473"/>
          <a:lstStyle/>
          <a:p>
            <a:r>
              <a:rPr lang="en-US" sz="3300"/>
              <a:t>/Time/Grid/Top/Rep/Field/</a:t>
            </a:r>
            <a:r>
              <a:rPr lang="en-US" sz="3300">
                <a:solidFill>
                  <a:srgbClr val="FF0066"/>
                </a:solidFill>
              </a:rPr>
              <a:t>Fragment</a:t>
            </a:r>
          </a:p>
        </p:txBody>
      </p:sp>
      <p:sp>
        <p:nvSpPr>
          <p:cNvPr id="143363" name="Rectangle 3"/>
          <p:cNvSpPr>
            <a:spLocks noGrp="1" noChangeArrowheads="1"/>
          </p:cNvSpPr>
          <p:nvPr>
            <p:ph type="body" idx="1"/>
          </p:nvPr>
        </p:nvSpPr>
        <p:spPr/>
        <p:txBody>
          <a:bodyPr lIns="82945" tIns="41473" rIns="82945" bIns="41473"/>
          <a:lstStyle/>
          <a:p>
            <a:r>
              <a:rPr lang="en-US" sz="2800"/>
              <a:t>Internal </a:t>
            </a:r>
            <a:r>
              <a:rPr lang="en-US" sz="2800" u="sng"/>
              <a:t>memory layout</a:t>
            </a:r>
            <a:r>
              <a:rPr lang="en-US" sz="2800"/>
              <a:t> of a field</a:t>
            </a:r>
          </a:p>
          <a:p>
            <a:r>
              <a:rPr lang="en-US" sz="2800"/>
              <a:t>Field may be stored </a:t>
            </a:r>
          </a:p>
          <a:p>
            <a:pPr lvl="1"/>
            <a:r>
              <a:rPr lang="en-US" sz="2400"/>
              <a:t>as contiguous block</a:t>
            </a:r>
          </a:p>
          <a:p>
            <a:pPr lvl="1"/>
            <a:r>
              <a:rPr lang="en-US" sz="2400"/>
              <a:t>as multiple sub-blocks (e.g. from domain decomposition)</a:t>
            </a:r>
          </a:p>
          <a:p>
            <a:r>
              <a:rPr lang="en-US" sz="2800"/>
              <a:t>Layout information may be shared among fragments</a:t>
            </a:r>
          </a:p>
          <a:p>
            <a:pPr lvl="1"/>
            <a:r>
              <a:rPr lang="en-US" sz="2400"/>
              <a:t>Coordinate location/boundaries of each fragment</a:t>
            </a:r>
          </a:p>
        </p:txBody>
      </p:sp>
    </p:spTree>
    <p:extLst>
      <p:ext uri="{BB962C8B-B14F-4D97-AF65-F5344CB8AC3E}">
        <p14:creationId xmlns:p14="http://schemas.microsoft.com/office/powerpoint/2010/main" val="751715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 in </a:t>
            </a:r>
            <a:r>
              <a:rPr lang="en-US" dirty="0" err="1" smtClean="0"/>
              <a:t>SciViz</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15950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DC876957-0BCA-CA4F-B18A-1C61852BAA2D}" type="slidenum">
              <a:rPr lang="en-US" smtClean="0"/>
              <a:pPr/>
              <a:t>8</a:t>
            </a:fld>
            <a:endParaRPr lang="en-US"/>
          </a:p>
        </p:txBody>
      </p:sp>
    </p:spTree>
    <p:extLst>
      <p:ext uri="{BB962C8B-B14F-4D97-AF65-F5344CB8AC3E}">
        <p14:creationId xmlns:p14="http://schemas.microsoft.com/office/powerpoint/2010/main" val="23082457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Howto</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Specify relative information</a:t>
            </a:r>
          </a:p>
          <a:p>
            <a:pPr lvl="1"/>
            <a:r>
              <a:rPr lang="en-US" dirty="0" smtClean="0"/>
              <a:t>Vertices per triangle, triangles per vertex, vertices per edge, edges per vertex, ..</a:t>
            </a:r>
          </a:p>
          <a:p>
            <a:r>
              <a:rPr lang="en-US" dirty="0" smtClean="0"/>
              <a:t>Specify hierarchical meshes</a:t>
            </a:r>
          </a:p>
          <a:p>
            <a:r>
              <a:rPr lang="en-US" dirty="0" smtClean="0"/>
              <a:t>Specify interpolation weights between grids</a:t>
            </a:r>
          </a:p>
          <a:p>
            <a:r>
              <a:rPr lang="en-US" dirty="0" smtClean="0"/>
              <a:t>Define clusters of cells, edges, …</a:t>
            </a:r>
          </a:p>
          <a:p>
            <a:r>
              <a:rPr lang="en-US" dirty="0" smtClean="0"/>
              <a:t>Trace time-dependent changes</a:t>
            </a:r>
          </a:p>
          <a:p>
            <a:r>
              <a:rPr lang="en-US" dirty="0" smtClean="0"/>
              <a:t>Specify partially time-independent data</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80</a:t>
            </a:fld>
            <a:endParaRPr lang="de-DE"/>
          </a:p>
        </p:txBody>
      </p:sp>
    </p:spTree>
    <p:extLst>
      <p:ext uri="{BB962C8B-B14F-4D97-AF65-F5344CB8AC3E}">
        <p14:creationId xmlns:p14="http://schemas.microsoft.com/office/powerpoint/2010/main" val="30773989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“Index Depth”</a:t>
            </a:r>
            <a:endParaRPr lang="en-US" dirty="0"/>
          </a:p>
        </p:txBody>
      </p:sp>
      <p:sp>
        <p:nvSpPr>
          <p:cNvPr id="3" name="Content Placeholder 2"/>
          <p:cNvSpPr>
            <a:spLocks noGrp="1"/>
          </p:cNvSpPr>
          <p:nvPr>
            <p:ph idx="1"/>
          </p:nvPr>
        </p:nvSpPr>
        <p:spPr>
          <a:xfrm>
            <a:off x="457200" y="1600200"/>
            <a:ext cx="7931224" cy="4525963"/>
          </a:xfrm>
        </p:spPr>
        <p:txBody>
          <a:bodyPr>
            <a:normAutofit fontScale="85000" lnSpcReduction="20000"/>
          </a:bodyPr>
          <a:lstStyle/>
          <a:p>
            <a:r>
              <a:rPr lang="en-US" dirty="0" smtClean="0"/>
              <a:t>An integer property of an index space (Skeleton object), similar to dimensionality</a:t>
            </a:r>
          </a:p>
          <a:p>
            <a:pPr lvl="1"/>
            <a:r>
              <a:rPr lang="en-US" dirty="0" smtClean="0"/>
              <a:t>Dimensionality: intrinsic property</a:t>
            </a:r>
          </a:p>
          <a:p>
            <a:pPr lvl="1"/>
            <a:r>
              <a:rPr lang="en-US" dirty="0" smtClean="0"/>
              <a:t>Index depth: extrinsic property</a:t>
            </a:r>
          </a:p>
          <a:p>
            <a:r>
              <a:rPr lang="en-US" dirty="0" smtClean="0"/>
              <a:t>Describes “how far” the index space is from the primary (mandatory) Vertex information of a Grid:</a:t>
            </a:r>
          </a:p>
          <a:p>
            <a:pPr lvl="1"/>
            <a:r>
              <a:rPr lang="en-US" dirty="0" smtClean="0"/>
              <a:t>0 </a:t>
            </a:r>
            <a:r>
              <a:rPr lang="en-US" dirty="0" smtClean="0">
                <a:sym typeface="Wingdings" pitchFamily="2" charset="2"/>
              </a:rPr>
              <a:t> </a:t>
            </a:r>
            <a:r>
              <a:rPr lang="en-US" dirty="0" smtClean="0"/>
              <a:t>Vertices</a:t>
            </a:r>
          </a:p>
          <a:p>
            <a:pPr lvl="1"/>
            <a:r>
              <a:rPr lang="en-US" dirty="0" smtClean="0"/>
              <a:t>1 </a:t>
            </a:r>
            <a:r>
              <a:rPr lang="en-US" dirty="0" smtClean="0">
                <a:sym typeface="Wingdings" pitchFamily="2" charset="2"/>
              </a:rPr>
              <a:t></a:t>
            </a:r>
            <a:r>
              <a:rPr lang="en-US" dirty="0" smtClean="0"/>
              <a:t> Edges, Faces, Tetrahedrons, …</a:t>
            </a:r>
          </a:p>
          <a:p>
            <a:pPr lvl="1"/>
            <a:r>
              <a:rPr lang="en-US" dirty="0" smtClean="0"/>
              <a:t>2 </a:t>
            </a:r>
            <a:r>
              <a:rPr lang="en-US" dirty="0" smtClean="0">
                <a:sym typeface="Wingdings" pitchFamily="2" charset="2"/>
              </a:rPr>
              <a:t> </a:t>
            </a:r>
            <a:r>
              <a:rPr lang="en-US" dirty="0" smtClean="0"/>
              <a:t>Groups of edges, faces, tetrahedrons</a:t>
            </a:r>
          </a:p>
          <a:p>
            <a:pPr lvl="1"/>
            <a:r>
              <a:rPr lang="en-US" dirty="0" smtClean="0"/>
              <a:t>3 </a:t>
            </a:r>
            <a:r>
              <a:rPr lang="en-US" dirty="0" smtClean="0">
                <a:sym typeface="Wingdings" pitchFamily="2" charset="2"/>
              </a:rPr>
              <a:t> </a:t>
            </a:r>
            <a:r>
              <a:rPr lang="en-US" dirty="0" smtClean="0"/>
              <a:t>Groups of elements of index depth 2</a:t>
            </a:r>
          </a:p>
          <a:p>
            <a:pPr lvl="1"/>
            <a:r>
              <a:rPr lang="en-US" dirty="0" smtClean="0"/>
              <a:t>4 </a:t>
            </a:r>
            <a:r>
              <a:rPr lang="en-US" dirty="0" smtClean="0">
                <a:sym typeface="Wingdings" pitchFamily="2" charset="2"/>
              </a:rPr>
              <a:t> </a:t>
            </a:r>
            <a:r>
              <a:rPr lang="en-US" dirty="0" smtClean="0"/>
              <a:t>Groups of 3-elements </a:t>
            </a:r>
          </a:p>
          <a:p>
            <a:pPr lvl="1"/>
            <a:r>
              <a:rPr lang="en-US" dirty="0" smtClean="0"/>
              <a:t>…</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81</a:t>
            </a:fld>
            <a:endParaRPr lang="de-DE"/>
          </a:p>
        </p:txBody>
      </p:sp>
    </p:spTree>
    <p:extLst>
      <p:ext uri="{BB962C8B-B14F-4D97-AF65-F5344CB8AC3E}">
        <p14:creationId xmlns:p14="http://schemas.microsoft.com/office/powerpoint/2010/main" val="40964766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p:txBody>
          <a:bodyPr tIns="41473" bIns="41473"/>
          <a:lstStyle/>
          <a:p>
            <a:r>
              <a:rPr lang="en-US"/>
              <a:t>Relative Representations</a:t>
            </a:r>
          </a:p>
        </p:txBody>
      </p:sp>
      <p:sp>
        <p:nvSpPr>
          <p:cNvPr id="183300" name="Text Box 4"/>
          <p:cNvSpPr txBox="1">
            <a:spLocks noChangeArrowheads="1"/>
          </p:cNvSpPr>
          <p:nvPr/>
        </p:nvSpPr>
        <p:spPr bwMode="auto">
          <a:xfrm>
            <a:off x="457920" y="2253837"/>
            <a:ext cx="8076960" cy="181804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a:lnSpc>
                <a:spcPct val="100000"/>
              </a:lnSpc>
              <a:buClrTx/>
              <a:buSzTx/>
              <a:buFontTx/>
              <a:buNone/>
            </a:pPr>
            <a:r>
              <a:rPr lang="en-US" sz="1400" dirty="0">
                <a:solidFill>
                  <a:schemeClr val="tx2"/>
                </a:solidFill>
                <a:latin typeface="Courier New" pitchFamily="49" charset="0"/>
              </a:rPr>
              <a:t>/T=1                     Group</a:t>
            </a:r>
          </a:p>
          <a:p>
            <a:pPr>
              <a:lnSpc>
                <a:spcPct val="100000"/>
              </a:lnSpc>
              <a:buClrTx/>
              <a:buSzTx/>
              <a:buFontTx/>
              <a:buNone/>
            </a:pPr>
            <a:r>
              <a:rPr lang="en-US" sz="1400" dirty="0">
                <a:solidFill>
                  <a:schemeClr val="tx2"/>
                </a:solidFill>
                <a:latin typeface="Courier New" pitchFamily="49" charset="0"/>
              </a:rPr>
              <a:t>/T=1/</a:t>
            </a:r>
            <a:r>
              <a:rPr lang="en-US" sz="1400" dirty="0" err="1">
                <a:solidFill>
                  <a:schemeClr val="tx2"/>
                </a:solidFill>
                <a:latin typeface="Courier New" pitchFamily="49" charset="0"/>
              </a:rPr>
              <a:t>adcirc</a:t>
            </a:r>
            <a:r>
              <a:rPr lang="en-US" sz="1400" dirty="0">
                <a:solidFill>
                  <a:schemeClr val="tx2"/>
                </a:solidFill>
                <a:latin typeface="Courier New" pitchFamily="49" charset="0"/>
              </a:rPr>
              <a:t>              Group</a:t>
            </a:r>
          </a:p>
          <a:p>
            <a:pPr>
              <a:lnSpc>
                <a:spcPct val="100000"/>
              </a:lnSpc>
              <a:buClrTx/>
              <a:buSzTx/>
              <a:buFontTx/>
              <a:buNone/>
            </a:pPr>
            <a:r>
              <a:rPr lang="en-US" sz="1400" dirty="0">
                <a:solidFill>
                  <a:schemeClr val="tx2"/>
                </a:solidFill>
                <a:latin typeface="Courier New" pitchFamily="49" charset="0"/>
              </a:rPr>
              <a:t>/T=1/</a:t>
            </a:r>
            <a:r>
              <a:rPr lang="en-US" sz="1400" dirty="0" err="1">
                <a:solidFill>
                  <a:schemeClr val="tx2"/>
                </a:solidFill>
                <a:latin typeface="Courier New" pitchFamily="49" charset="0"/>
              </a:rPr>
              <a:t>adcirc</a:t>
            </a:r>
            <a:r>
              <a:rPr lang="en-US" sz="1400" dirty="0">
                <a:solidFill>
                  <a:schemeClr val="tx2"/>
                </a:solidFill>
                <a:latin typeface="Courier New" pitchFamily="49" charset="0"/>
              </a:rPr>
              <a:t>/</a:t>
            </a:r>
            <a:r>
              <a:rPr lang="en-US" sz="1400" dirty="0">
                <a:solidFill>
                  <a:srgbClr val="92D050"/>
                </a:solidFill>
                <a:latin typeface="Courier New" pitchFamily="49" charset="0"/>
              </a:rPr>
              <a:t>Points</a:t>
            </a:r>
            <a:r>
              <a:rPr lang="en-US" sz="1400" dirty="0">
                <a:solidFill>
                  <a:schemeClr val="tx2"/>
                </a:solidFill>
                <a:latin typeface="Courier New" pitchFamily="49" charset="0"/>
              </a:rPr>
              <a:t>       Group</a:t>
            </a:r>
          </a:p>
          <a:p>
            <a:pPr>
              <a:lnSpc>
                <a:spcPct val="100000"/>
              </a:lnSpc>
              <a:buClrTx/>
              <a:buSzTx/>
              <a:buFontTx/>
              <a:buNone/>
            </a:pPr>
            <a:r>
              <a:rPr lang="en-US" sz="1400" dirty="0">
                <a:solidFill>
                  <a:schemeClr val="tx2"/>
                </a:solidFill>
                <a:latin typeface="Courier New" pitchFamily="49" charset="0"/>
              </a:rPr>
              <a:t>/T=1/</a:t>
            </a:r>
            <a:r>
              <a:rPr lang="en-US" sz="1400" dirty="0" err="1">
                <a:solidFill>
                  <a:schemeClr val="tx2"/>
                </a:solidFill>
                <a:latin typeface="Courier New" pitchFamily="49" charset="0"/>
              </a:rPr>
              <a:t>adcirc</a:t>
            </a:r>
            <a:r>
              <a:rPr lang="en-US" sz="1400" dirty="0">
                <a:solidFill>
                  <a:schemeClr val="tx2"/>
                </a:solidFill>
                <a:latin typeface="Courier New" pitchFamily="49" charset="0"/>
              </a:rPr>
              <a:t>/</a:t>
            </a:r>
            <a:r>
              <a:rPr lang="en-US" sz="1400" dirty="0">
                <a:solidFill>
                  <a:srgbClr val="92D050"/>
                </a:solidFill>
                <a:latin typeface="Courier New" pitchFamily="49" charset="0"/>
              </a:rPr>
              <a:t>Points</a:t>
            </a:r>
            <a:r>
              <a:rPr lang="en-US" sz="1400" dirty="0">
                <a:solidFill>
                  <a:schemeClr val="tx2"/>
                </a:solidFill>
                <a:latin typeface="Courier New" pitchFamily="49" charset="0"/>
              </a:rPr>
              <a:t>/StandardCartesianChart3D Group</a:t>
            </a:r>
          </a:p>
          <a:p>
            <a:pPr>
              <a:lnSpc>
                <a:spcPct val="100000"/>
              </a:lnSpc>
              <a:buClrTx/>
              <a:buSzTx/>
              <a:buFontTx/>
              <a:buNone/>
            </a:pPr>
            <a:r>
              <a:rPr lang="en-US" sz="1400" dirty="0">
                <a:solidFill>
                  <a:schemeClr val="tx2"/>
                </a:solidFill>
                <a:latin typeface="Courier New" pitchFamily="49" charset="0"/>
              </a:rPr>
              <a:t>/T=1/</a:t>
            </a:r>
            <a:r>
              <a:rPr lang="en-US" sz="1400" dirty="0" err="1">
                <a:solidFill>
                  <a:schemeClr val="tx2"/>
                </a:solidFill>
                <a:latin typeface="Courier New" pitchFamily="49" charset="0"/>
              </a:rPr>
              <a:t>adcirc</a:t>
            </a:r>
            <a:r>
              <a:rPr lang="en-US" sz="1400" dirty="0">
                <a:solidFill>
                  <a:schemeClr val="tx2"/>
                </a:solidFill>
                <a:latin typeface="Courier New" pitchFamily="49" charset="0"/>
              </a:rPr>
              <a:t>/</a:t>
            </a:r>
            <a:r>
              <a:rPr lang="en-US" sz="1400" dirty="0">
                <a:solidFill>
                  <a:srgbClr val="92D050"/>
                </a:solidFill>
                <a:latin typeface="Courier New" pitchFamily="49" charset="0"/>
              </a:rPr>
              <a:t>Points</a:t>
            </a:r>
            <a:r>
              <a:rPr lang="en-US" sz="1400" dirty="0">
                <a:solidFill>
                  <a:schemeClr val="tx2"/>
                </a:solidFill>
                <a:latin typeface="Courier New" pitchFamily="49" charset="0"/>
              </a:rPr>
              <a:t>/StandardCartesianChart3D/Positions Dataset {314442}</a:t>
            </a:r>
          </a:p>
          <a:p>
            <a:pPr>
              <a:lnSpc>
                <a:spcPct val="100000"/>
              </a:lnSpc>
              <a:buClrTx/>
              <a:buSzTx/>
              <a:buFontTx/>
              <a:buNone/>
            </a:pPr>
            <a:r>
              <a:rPr lang="en-US" sz="1400" dirty="0">
                <a:solidFill>
                  <a:schemeClr val="tx2"/>
                </a:solidFill>
                <a:latin typeface="Courier New" pitchFamily="49" charset="0"/>
              </a:rPr>
              <a:t>/T=1/</a:t>
            </a:r>
            <a:r>
              <a:rPr lang="en-US" sz="1400" dirty="0" err="1">
                <a:solidFill>
                  <a:schemeClr val="tx2"/>
                </a:solidFill>
                <a:latin typeface="Courier New" pitchFamily="49" charset="0"/>
              </a:rPr>
              <a:t>adcirc</a:t>
            </a:r>
            <a:r>
              <a:rPr lang="en-US" sz="1400" dirty="0">
                <a:solidFill>
                  <a:schemeClr val="tx2"/>
                </a:solidFill>
                <a:latin typeface="Courier New" pitchFamily="49" charset="0"/>
              </a:rPr>
              <a:t>/</a:t>
            </a:r>
            <a:r>
              <a:rPr lang="en-US" sz="1400" dirty="0">
                <a:solidFill>
                  <a:srgbClr val="00B0F0"/>
                </a:solidFill>
                <a:latin typeface="Courier New" pitchFamily="49" charset="0"/>
              </a:rPr>
              <a:t>Connectivity</a:t>
            </a:r>
            <a:r>
              <a:rPr lang="en-US" sz="1400" dirty="0">
                <a:solidFill>
                  <a:schemeClr val="tx2"/>
                </a:solidFill>
                <a:latin typeface="Courier New" pitchFamily="49" charset="0"/>
              </a:rPr>
              <a:t> Group</a:t>
            </a:r>
          </a:p>
          <a:p>
            <a:pPr>
              <a:lnSpc>
                <a:spcPct val="100000"/>
              </a:lnSpc>
              <a:buClrTx/>
              <a:buSzTx/>
              <a:buFontTx/>
              <a:buNone/>
            </a:pPr>
            <a:r>
              <a:rPr lang="en-US" sz="1400" dirty="0">
                <a:solidFill>
                  <a:schemeClr val="tx2"/>
                </a:solidFill>
                <a:latin typeface="Courier New" pitchFamily="49" charset="0"/>
              </a:rPr>
              <a:t>/T=1/</a:t>
            </a:r>
            <a:r>
              <a:rPr lang="en-US" sz="1400" dirty="0" err="1">
                <a:solidFill>
                  <a:schemeClr val="tx2"/>
                </a:solidFill>
                <a:latin typeface="Courier New" pitchFamily="49" charset="0"/>
              </a:rPr>
              <a:t>adcirc</a:t>
            </a:r>
            <a:r>
              <a:rPr lang="en-US" sz="1400" dirty="0">
                <a:solidFill>
                  <a:schemeClr val="tx2"/>
                </a:solidFill>
                <a:latin typeface="Courier New" pitchFamily="49" charset="0"/>
              </a:rPr>
              <a:t>/</a:t>
            </a:r>
            <a:r>
              <a:rPr lang="en-US" sz="1400" b="1" dirty="0">
                <a:solidFill>
                  <a:srgbClr val="00B0F0"/>
                </a:solidFill>
                <a:latin typeface="Courier New" pitchFamily="49" charset="0"/>
              </a:rPr>
              <a:t>Connectivity</a:t>
            </a:r>
            <a:r>
              <a:rPr lang="en-US" sz="1400" b="1" dirty="0">
                <a:solidFill>
                  <a:schemeClr val="tx1"/>
                </a:solidFill>
                <a:latin typeface="Courier New" pitchFamily="49" charset="0"/>
              </a:rPr>
              <a:t>/</a:t>
            </a:r>
            <a:r>
              <a:rPr lang="en-US" sz="1400" b="1" dirty="0">
                <a:solidFill>
                  <a:srgbClr val="92D050"/>
                </a:solidFill>
                <a:latin typeface="Courier New" pitchFamily="49" charset="0"/>
              </a:rPr>
              <a:t>Points</a:t>
            </a:r>
            <a:r>
              <a:rPr lang="en-US" sz="1400" dirty="0">
                <a:solidFill>
                  <a:schemeClr val="tx2"/>
                </a:solidFill>
                <a:latin typeface="Courier New" pitchFamily="49" charset="0"/>
              </a:rPr>
              <a:t> Group</a:t>
            </a:r>
          </a:p>
          <a:p>
            <a:pPr>
              <a:lnSpc>
                <a:spcPct val="100000"/>
              </a:lnSpc>
              <a:buClrTx/>
              <a:buSzTx/>
              <a:buFontTx/>
              <a:buNone/>
            </a:pPr>
            <a:r>
              <a:rPr lang="en-US" sz="1400" dirty="0">
                <a:solidFill>
                  <a:schemeClr val="tx2"/>
                </a:solidFill>
                <a:latin typeface="Courier New" pitchFamily="49" charset="0"/>
              </a:rPr>
              <a:t>/T=1/</a:t>
            </a:r>
            <a:r>
              <a:rPr lang="en-US" sz="1400" dirty="0" err="1">
                <a:solidFill>
                  <a:schemeClr val="tx2"/>
                </a:solidFill>
                <a:latin typeface="Courier New" pitchFamily="49" charset="0"/>
              </a:rPr>
              <a:t>adcirc</a:t>
            </a:r>
            <a:r>
              <a:rPr lang="en-US" sz="1400" dirty="0">
                <a:solidFill>
                  <a:schemeClr val="tx2"/>
                </a:solidFill>
                <a:latin typeface="Courier New" pitchFamily="49" charset="0"/>
              </a:rPr>
              <a:t>/</a:t>
            </a:r>
            <a:r>
              <a:rPr lang="en-US" sz="1400" dirty="0">
                <a:solidFill>
                  <a:srgbClr val="00B0F0"/>
                </a:solidFill>
                <a:latin typeface="Courier New" pitchFamily="49" charset="0"/>
              </a:rPr>
              <a:t>Connectivity</a:t>
            </a:r>
            <a:r>
              <a:rPr lang="en-US" sz="1400" dirty="0">
                <a:solidFill>
                  <a:schemeClr val="tx2"/>
                </a:solidFill>
                <a:latin typeface="Courier New" pitchFamily="49" charset="0"/>
              </a:rPr>
              <a:t>/</a:t>
            </a:r>
            <a:r>
              <a:rPr lang="en-US" sz="1400" dirty="0">
                <a:solidFill>
                  <a:srgbClr val="92D050"/>
                </a:solidFill>
                <a:latin typeface="Courier New" pitchFamily="49" charset="0"/>
              </a:rPr>
              <a:t>Points</a:t>
            </a:r>
            <a:r>
              <a:rPr lang="en-US" sz="1400" dirty="0">
                <a:solidFill>
                  <a:schemeClr val="tx2"/>
                </a:solidFill>
                <a:latin typeface="Courier New" pitchFamily="49" charset="0"/>
              </a:rPr>
              <a:t>/Positions Dataset {600331}</a:t>
            </a:r>
          </a:p>
        </p:txBody>
      </p:sp>
      <p:sp>
        <p:nvSpPr>
          <p:cNvPr id="183301" name="Text Box 5"/>
          <p:cNvSpPr txBox="1">
            <a:spLocks noChangeArrowheads="1"/>
          </p:cNvSpPr>
          <p:nvPr/>
        </p:nvSpPr>
        <p:spPr bwMode="auto">
          <a:xfrm>
            <a:off x="493920" y="1700819"/>
            <a:ext cx="75344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12813">
              <a:lnSpc>
                <a:spcPct val="93000"/>
              </a:lnSpc>
              <a:buClr>
                <a:srgbClr val="000000"/>
              </a:buClr>
              <a:buSzPct val="45000"/>
              <a:buFont typeface="StarSymbol" charset="0"/>
              <a:defRPr>
                <a:solidFill>
                  <a:srgbClr val="000000"/>
                </a:solidFill>
                <a:latin typeface="Arial" charset="0"/>
              </a:defRPr>
            </a:lvl1pPr>
            <a:lvl2pPr defTabSz="912813">
              <a:lnSpc>
                <a:spcPct val="93000"/>
              </a:lnSpc>
              <a:buClr>
                <a:srgbClr val="000000"/>
              </a:buClr>
              <a:buSzPct val="45000"/>
              <a:buFont typeface="StarSymbol" charset="0"/>
              <a:defRPr>
                <a:solidFill>
                  <a:srgbClr val="000000"/>
                </a:solidFill>
                <a:latin typeface="Arial" charset="0"/>
              </a:defRPr>
            </a:lvl2pPr>
            <a:lvl3pPr defTabSz="912813">
              <a:lnSpc>
                <a:spcPct val="93000"/>
              </a:lnSpc>
              <a:buClr>
                <a:srgbClr val="000000"/>
              </a:buClr>
              <a:buSzPct val="45000"/>
              <a:buFont typeface="StarSymbol" charset="0"/>
              <a:defRPr>
                <a:solidFill>
                  <a:srgbClr val="000000"/>
                </a:solidFill>
                <a:latin typeface="Arial" charset="0"/>
              </a:defRPr>
            </a:lvl3pPr>
            <a:lvl4pPr marL="862013" indent="-214313" defTabSz="912813">
              <a:lnSpc>
                <a:spcPct val="93000"/>
              </a:lnSpc>
              <a:buClr>
                <a:srgbClr val="000000"/>
              </a:buClr>
              <a:buSzPct val="45000"/>
              <a:buFont typeface="StarSymbol" charset="0"/>
              <a:defRPr>
                <a:solidFill>
                  <a:srgbClr val="000000"/>
                </a:solidFill>
                <a:latin typeface="Arial" charset="0"/>
              </a:defRPr>
            </a:lvl4pPr>
            <a:lvl5pPr indent="-217488" defTabSz="912813">
              <a:lnSpc>
                <a:spcPct val="93000"/>
              </a:lnSpc>
              <a:buClr>
                <a:srgbClr val="000000"/>
              </a:buClr>
              <a:buSzPct val="45000"/>
              <a:buFont typeface="StarSymbol" charset="0"/>
              <a:defRPr>
                <a:solidFill>
                  <a:srgbClr val="000000"/>
                </a:solidFill>
                <a:latin typeface="Arial" charset="0"/>
              </a:defRPr>
            </a:lvl5pPr>
            <a:lvl6pPr marL="15367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19939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24511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29083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a:lnSpc>
                <a:spcPct val="100000"/>
              </a:lnSpc>
              <a:buClrTx/>
              <a:buSzTx/>
              <a:buFontTx/>
              <a:buNone/>
            </a:pPr>
            <a:r>
              <a:rPr lang="en-US" b="1" dirty="0">
                <a:solidFill>
                  <a:schemeClr val="tx1"/>
                </a:solidFill>
                <a:latin typeface="Arial Black" pitchFamily="34" charset="0"/>
              </a:rPr>
              <a:t>Triangular Surface: 600331 Triangles, </a:t>
            </a:r>
            <a:r>
              <a:rPr lang="en-US" b="1" dirty="0">
                <a:solidFill>
                  <a:schemeClr val="tx1"/>
                </a:solidFill>
                <a:latin typeface="Arial Black" pitchFamily="34" charset="0"/>
              </a:rPr>
              <a:t>3</a:t>
            </a:r>
            <a:r>
              <a:rPr lang="en-US" b="1" dirty="0" smtClean="0">
                <a:solidFill>
                  <a:schemeClr val="tx1"/>
                </a:solidFill>
                <a:latin typeface="Arial Black" pitchFamily="34" charset="0"/>
              </a:rPr>
              <a:t>14442 </a:t>
            </a:r>
            <a:r>
              <a:rPr lang="en-US" b="1" dirty="0">
                <a:solidFill>
                  <a:schemeClr val="tx1"/>
                </a:solidFill>
                <a:latin typeface="Arial Black" pitchFamily="34" charset="0"/>
              </a:rPr>
              <a:t>Points</a:t>
            </a:r>
          </a:p>
        </p:txBody>
      </p:sp>
      <p:sp>
        <p:nvSpPr>
          <p:cNvPr id="183309" name="AutoShape 13"/>
          <p:cNvSpPr>
            <a:spLocks noChangeAspect="1" noChangeArrowheads="1"/>
          </p:cNvSpPr>
          <p:nvPr/>
        </p:nvSpPr>
        <p:spPr bwMode="auto">
          <a:xfrm>
            <a:off x="2327392" y="4653136"/>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183310" name="AutoShape 14"/>
          <p:cNvSpPr>
            <a:spLocks noChangeArrowheads="1"/>
          </p:cNvSpPr>
          <p:nvPr/>
        </p:nvSpPr>
        <p:spPr bwMode="auto">
          <a:xfrm rot="1530824" flipH="1">
            <a:off x="5678048" y="5194761"/>
            <a:ext cx="766160" cy="823496"/>
          </a:xfrm>
          <a:prstGeom prst="rtTriangle">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cxnSp>
        <p:nvCxnSpPr>
          <p:cNvPr id="183311" name="AutoShape 15"/>
          <p:cNvCxnSpPr>
            <a:cxnSpLocks noChangeShapeType="1"/>
            <a:stCxn id="183310" idx="0"/>
            <a:endCxn id="27" idx="7"/>
          </p:cNvCxnSpPr>
          <p:nvPr/>
        </p:nvCxnSpPr>
        <p:spPr bwMode="auto">
          <a:xfrm rot="16200000" flipV="1">
            <a:off x="4587638" y="3403353"/>
            <a:ext cx="273821" cy="3719308"/>
          </a:xfrm>
          <a:prstGeom prst="curvedConnector3">
            <a:avLst>
              <a:gd name="adj1" fmla="val 193853"/>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12" name="AutoShape 16"/>
          <p:cNvCxnSpPr>
            <a:cxnSpLocks noChangeShapeType="1"/>
            <a:stCxn id="183310" idx="2"/>
            <a:endCxn id="26" idx="4"/>
          </p:cNvCxnSpPr>
          <p:nvPr/>
        </p:nvCxnSpPr>
        <p:spPr bwMode="auto">
          <a:xfrm rot="5400000" flipH="1">
            <a:off x="3934832" y="3848440"/>
            <a:ext cx="439673" cy="4149662"/>
          </a:xfrm>
          <a:prstGeom prst="curvedConnector3">
            <a:avLst>
              <a:gd name="adj1" fmla="val -23597"/>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313" name="AutoShape 17"/>
          <p:cNvCxnSpPr>
            <a:cxnSpLocks noChangeShapeType="1"/>
            <a:stCxn id="183310" idx="4"/>
            <a:endCxn id="25" idx="5"/>
          </p:cNvCxnSpPr>
          <p:nvPr/>
        </p:nvCxnSpPr>
        <p:spPr bwMode="auto">
          <a:xfrm rot="5400000" flipH="1">
            <a:off x="4144710" y="4419757"/>
            <a:ext cx="13404" cy="2773285"/>
          </a:xfrm>
          <a:prstGeom prst="curvedConnector3">
            <a:avLst>
              <a:gd name="adj1" fmla="val -204219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AutoShape 13"/>
          <p:cNvSpPr>
            <a:spLocks noChangeAspect="1" noChangeArrowheads="1"/>
          </p:cNvSpPr>
          <p:nvPr/>
        </p:nvSpPr>
        <p:spPr bwMode="auto">
          <a:xfrm>
            <a:off x="3203848" y="5422259"/>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24" name="AutoShape 13"/>
          <p:cNvSpPr>
            <a:spLocks noChangeAspect="1" noChangeArrowheads="1"/>
          </p:cNvSpPr>
          <p:nvPr/>
        </p:nvSpPr>
        <p:spPr bwMode="auto">
          <a:xfrm>
            <a:off x="1375530" y="5325334"/>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25" name="AutoShape 13"/>
          <p:cNvSpPr>
            <a:spLocks noChangeAspect="1" noChangeArrowheads="1"/>
          </p:cNvSpPr>
          <p:nvPr/>
        </p:nvSpPr>
        <p:spPr bwMode="auto">
          <a:xfrm>
            <a:off x="2593844" y="5634235"/>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26" name="AutoShape 13"/>
          <p:cNvSpPr>
            <a:spLocks noChangeAspect="1" noChangeArrowheads="1"/>
          </p:cNvSpPr>
          <p:nvPr/>
        </p:nvSpPr>
        <p:spPr bwMode="auto">
          <a:xfrm>
            <a:off x="1979712" y="5509583"/>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27" name="AutoShape 13"/>
          <p:cNvSpPr>
            <a:spLocks noChangeAspect="1" noChangeArrowheads="1"/>
          </p:cNvSpPr>
          <p:nvPr/>
        </p:nvSpPr>
        <p:spPr bwMode="auto">
          <a:xfrm>
            <a:off x="2693969" y="5097707"/>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28" name="AutoShape 13"/>
          <p:cNvSpPr>
            <a:spLocks noChangeAspect="1" noChangeArrowheads="1"/>
          </p:cNvSpPr>
          <p:nvPr/>
        </p:nvSpPr>
        <p:spPr bwMode="auto">
          <a:xfrm>
            <a:off x="1821491" y="4932245"/>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29" name="AutoShape 13"/>
          <p:cNvSpPr>
            <a:spLocks noChangeAspect="1" noChangeArrowheads="1"/>
          </p:cNvSpPr>
          <p:nvPr/>
        </p:nvSpPr>
        <p:spPr bwMode="auto">
          <a:xfrm>
            <a:off x="1821491" y="6067184"/>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2" name="Oval 1"/>
          <p:cNvSpPr/>
          <p:nvPr/>
        </p:nvSpPr>
        <p:spPr>
          <a:xfrm>
            <a:off x="4274726" y="2117968"/>
            <a:ext cx="2615104" cy="527091"/>
          </a:xfrm>
          <a:prstGeom prst="ellipse">
            <a:avLst/>
          </a:prstGeom>
          <a:solidFill>
            <a:srgbClr val="00B050"/>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Index Depth = 0</a:t>
            </a:r>
            <a:endParaRPr lang="en-US" dirty="0"/>
          </a:p>
        </p:txBody>
      </p:sp>
      <p:sp>
        <p:nvSpPr>
          <p:cNvPr id="18" name="Oval 17"/>
          <p:cNvSpPr/>
          <p:nvPr/>
        </p:nvSpPr>
        <p:spPr>
          <a:xfrm>
            <a:off x="4994651" y="4194370"/>
            <a:ext cx="2615104" cy="527091"/>
          </a:xfrm>
          <a:prstGeom prst="ellipse">
            <a:avLst/>
          </a:prstGeom>
          <a:gradFill>
            <a:gsLst>
              <a:gs pos="0">
                <a:srgbClr val="5E9EFF"/>
              </a:gs>
              <a:gs pos="39999">
                <a:srgbClr val="85C2FF"/>
              </a:gs>
              <a:gs pos="70000">
                <a:srgbClr val="C4D6EB"/>
              </a:gs>
              <a:gs pos="100000">
                <a:srgbClr val="FFEBFA"/>
              </a:gs>
            </a:gsLst>
            <a:lin ang="5400000" scaled="0"/>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Index Depth = 1</a:t>
            </a:r>
            <a:endParaRPr lang="en-US" dirty="0"/>
          </a:p>
        </p:txBody>
      </p:sp>
      <p:sp>
        <p:nvSpPr>
          <p:cNvPr id="3" name="Left Arrow 2"/>
          <p:cNvSpPr/>
          <p:nvPr/>
        </p:nvSpPr>
        <p:spPr>
          <a:xfrm rot="20721280">
            <a:off x="2603116" y="2481397"/>
            <a:ext cx="1670624" cy="288032"/>
          </a:xfrm>
          <a:prstGeom prst="leftArrow">
            <a:avLst/>
          </a:prstGeom>
          <a:solidFill>
            <a:srgbClr val="00B050">
              <a:alpha val="50000"/>
            </a:srgb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rot="686629">
            <a:off x="3068201" y="4093968"/>
            <a:ext cx="2032586" cy="288032"/>
          </a:xfrm>
          <a:prstGeom prst="leftArrow">
            <a:avLst/>
          </a:prstGeom>
          <a:solidFill>
            <a:srgbClr val="00B0F0">
              <a:alpha val="36000"/>
            </a:srgbClr>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1900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tIns="41473" bIns="41473"/>
          <a:lstStyle/>
          <a:p>
            <a:r>
              <a:rPr lang="en-US"/>
              <a:t>Relative Representations</a:t>
            </a:r>
          </a:p>
        </p:txBody>
      </p:sp>
      <p:sp>
        <p:nvSpPr>
          <p:cNvPr id="191491" name="Text Box 3"/>
          <p:cNvSpPr txBox="1">
            <a:spLocks noChangeArrowheads="1"/>
          </p:cNvSpPr>
          <p:nvPr/>
        </p:nvSpPr>
        <p:spPr bwMode="auto">
          <a:xfrm>
            <a:off x="457920" y="2184710"/>
            <a:ext cx="8076960" cy="209504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a:lnSpc>
                <a:spcPct val="100000"/>
              </a:lnSpc>
              <a:buClrTx/>
              <a:buSzTx/>
              <a:buFontTx/>
              <a:buNone/>
            </a:pPr>
            <a:r>
              <a:rPr lang="en-US" sz="1300" dirty="0">
                <a:solidFill>
                  <a:schemeClr val="tx2"/>
                </a:solidFill>
                <a:latin typeface="Courier New" pitchFamily="49" charset="0"/>
              </a:rPr>
              <a:t>/T=1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dirty="0">
                <a:solidFill>
                  <a:schemeClr val="tx2"/>
                </a:solidFill>
                <a:latin typeface="Courier New" pitchFamily="49" charset="0"/>
              </a:rPr>
              <a:t>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dirty="0">
                <a:solidFill>
                  <a:schemeClr val="tx2"/>
                </a:solidFill>
                <a:latin typeface="Courier New" pitchFamily="49" charset="0"/>
              </a:rPr>
              <a:t>/StandardCartesianChart3D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dirty="0">
                <a:solidFill>
                  <a:schemeClr val="tx2"/>
                </a:solidFill>
                <a:latin typeface="Courier New" pitchFamily="49" charset="0"/>
              </a:rPr>
              <a:t>/StandardCartesianChart3D/Positions Dataset {314442}</a:t>
            </a:r>
          </a:p>
          <a:p>
            <a:pPr>
              <a:lnSpc>
                <a:spcPct val="100000"/>
              </a:lnSpc>
              <a:buClrTx/>
              <a:buSzTx/>
              <a:buFontTx/>
              <a:buNone/>
            </a:pPr>
            <a:r>
              <a:rPr lang="en-US" sz="1300" dirty="0">
                <a:solidFill>
                  <a:schemeClr val="tx2"/>
                </a:solidFill>
                <a:latin typeface="Arial Black" pitchFamily="34" charset="0"/>
              </a:rPr>
              <a:t>/T=1/</a:t>
            </a:r>
            <a:r>
              <a:rPr lang="en-US" sz="1300" dirty="0" err="1">
                <a:solidFill>
                  <a:schemeClr val="tx2"/>
                </a:solidFill>
                <a:latin typeface="Arial Black" pitchFamily="34" charset="0"/>
              </a:rPr>
              <a:t>adcirc</a:t>
            </a:r>
            <a:r>
              <a:rPr lang="en-US" sz="1300" dirty="0">
                <a:solidFill>
                  <a:schemeClr val="tx2"/>
                </a:solidFill>
                <a:latin typeface="Arial Black" pitchFamily="34" charset="0"/>
              </a:rPr>
              <a:t>/</a:t>
            </a:r>
            <a:r>
              <a:rPr lang="en-US" sz="1300" dirty="0">
                <a:solidFill>
                  <a:srgbClr val="92D050"/>
                </a:solidFill>
                <a:latin typeface="Arial Black" pitchFamily="34" charset="0"/>
              </a:rPr>
              <a:t>Points</a:t>
            </a:r>
            <a:r>
              <a:rPr lang="en-US" sz="1300" dirty="0">
                <a:solidFill>
                  <a:schemeClr val="tx2"/>
                </a:solidFill>
                <a:latin typeface="Arial Black" pitchFamily="34" charset="0"/>
              </a:rPr>
              <a:t>/</a:t>
            </a:r>
            <a:r>
              <a:rPr lang="en-US" sz="1300" dirty="0">
                <a:solidFill>
                  <a:srgbClr val="00B0F0"/>
                </a:solidFill>
                <a:latin typeface="Arial Black" pitchFamily="34" charset="0"/>
              </a:rPr>
              <a:t>Connectivity</a:t>
            </a:r>
            <a:r>
              <a:rPr lang="en-US" sz="1300" dirty="0">
                <a:solidFill>
                  <a:schemeClr val="tx2"/>
                </a:solidFill>
                <a:latin typeface="Arial Black" pitchFamily="34" charset="0"/>
              </a:rPr>
              <a:t>/Positions Dataset {314442}</a:t>
            </a:r>
          </a:p>
          <a:p>
            <a:pPr>
              <a:lnSpc>
                <a:spcPct val="100000"/>
              </a:lnSpc>
              <a:buClrTx/>
              <a:buSzTx/>
              <a:buFontTx/>
              <a:buNone/>
            </a:pPr>
            <a:endParaRPr lang="en-US" sz="1300" dirty="0">
              <a:solidFill>
                <a:schemeClr val="tx2"/>
              </a:solidFill>
              <a:latin typeface="Courier New" pitchFamily="49" charset="0"/>
            </a:endParaRP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00B0F0"/>
                </a:solidFill>
                <a:latin typeface="Courier New" pitchFamily="49" charset="0"/>
              </a:rPr>
              <a:t>Connectivity</a:t>
            </a:r>
            <a:r>
              <a:rPr lang="en-US" sz="1300" dirty="0">
                <a:solidFill>
                  <a:schemeClr val="tx2"/>
                </a:solidFill>
                <a:latin typeface="Courier New" pitchFamily="49" charset="0"/>
              </a:rPr>
              <a:t>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b="1" dirty="0">
                <a:solidFill>
                  <a:srgbClr val="00B0F0"/>
                </a:solidFill>
                <a:latin typeface="Courier New" pitchFamily="49" charset="0"/>
              </a:rPr>
              <a:t>Connectivity</a:t>
            </a:r>
            <a:r>
              <a:rPr lang="en-US" sz="1300" b="1" dirty="0">
                <a:solidFill>
                  <a:schemeClr val="tx2"/>
                </a:solidFill>
                <a:latin typeface="Courier New" pitchFamily="49" charset="0"/>
              </a:rPr>
              <a:t>/</a:t>
            </a:r>
            <a:r>
              <a:rPr lang="en-US" sz="1300" b="1" dirty="0">
                <a:solidFill>
                  <a:srgbClr val="92D050"/>
                </a:solidFill>
                <a:latin typeface="Courier New" pitchFamily="49" charset="0"/>
              </a:rPr>
              <a:t>Points</a:t>
            </a:r>
            <a:r>
              <a:rPr lang="en-US" sz="1300" dirty="0">
                <a:solidFill>
                  <a:schemeClr val="tx2"/>
                </a:solidFill>
                <a:latin typeface="Courier New" pitchFamily="49" charset="0"/>
              </a:rPr>
              <a:t>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00B0F0"/>
                </a:solidFill>
                <a:latin typeface="Courier New" pitchFamily="49" charset="0"/>
              </a:rPr>
              <a:t>Connectivity</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dirty="0">
                <a:solidFill>
                  <a:schemeClr val="tx2"/>
                </a:solidFill>
                <a:latin typeface="Courier New" pitchFamily="49" charset="0"/>
              </a:rPr>
              <a:t>/Positions Dataset {600331}</a:t>
            </a:r>
          </a:p>
        </p:txBody>
      </p:sp>
      <p:sp>
        <p:nvSpPr>
          <p:cNvPr id="191492" name="Text Box 4"/>
          <p:cNvSpPr txBox="1">
            <a:spLocks noChangeArrowheads="1"/>
          </p:cNvSpPr>
          <p:nvPr/>
        </p:nvSpPr>
        <p:spPr bwMode="auto">
          <a:xfrm>
            <a:off x="493920" y="1700819"/>
            <a:ext cx="63590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lnSpc>
                <a:spcPct val="93000"/>
              </a:lnSpc>
              <a:buClr>
                <a:srgbClr val="000000"/>
              </a:buClr>
              <a:buSzPct val="45000"/>
              <a:buFont typeface="StarSymbol" charset="0"/>
              <a:defRPr>
                <a:solidFill>
                  <a:srgbClr val="000000"/>
                </a:solidFill>
                <a:latin typeface="Arial" charset="0"/>
              </a:defRPr>
            </a:lvl1pPr>
            <a:lvl2pPr defTabSz="912813">
              <a:lnSpc>
                <a:spcPct val="93000"/>
              </a:lnSpc>
              <a:buClr>
                <a:srgbClr val="000000"/>
              </a:buClr>
              <a:buSzPct val="45000"/>
              <a:buFont typeface="StarSymbol" charset="0"/>
              <a:defRPr>
                <a:solidFill>
                  <a:srgbClr val="000000"/>
                </a:solidFill>
                <a:latin typeface="Arial" charset="0"/>
              </a:defRPr>
            </a:lvl2pPr>
            <a:lvl3pPr defTabSz="912813">
              <a:lnSpc>
                <a:spcPct val="93000"/>
              </a:lnSpc>
              <a:buClr>
                <a:srgbClr val="000000"/>
              </a:buClr>
              <a:buSzPct val="45000"/>
              <a:buFont typeface="StarSymbol" charset="0"/>
              <a:defRPr>
                <a:solidFill>
                  <a:srgbClr val="000000"/>
                </a:solidFill>
                <a:latin typeface="Arial" charset="0"/>
              </a:defRPr>
            </a:lvl3pPr>
            <a:lvl4pPr marL="862013" indent="-214313" defTabSz="912813">
              <a:lnSpc>
                <a:spcPct val="93000"/>
              </a:lnSpc>
              <a:buClr>
                <a:srgbClr val="000000"/>
              </a:buClr>
              <a:buSzPct val="45000"/>
              <a:buFont typeface="StarSymbol" charset="0"/>
              <a:defRPr>
                <a:solidFill>
                  <a:srgbClr val="000000"/>
                </a:solidFill>
                <a:latin typeface="Arial" charset="0"/>
              </a:defRPr>
            </a:lvl4pPr>
            <a:lvl5pPr indent="-217488" defTabSz="912813">
              <a:lnSpc>
                <a:spcPct val="93000"/>
              </a:lnSpc>
              <a:buClr>
                <a:srgbClr val="000000"/>
              </a:buClr>
              <a:buSzPct val="45000"/>
              <a:buFont typeface="StarSymbol" charset="0"/>
              <a:defRPr>
                <a:solidFill>
                  <a:srgbClr val="000000"/>
                </a:solidFill>
                <a:latin typeface="Arial" charset="0"/>
              </a:defRPr>
            </a:lvl5pPr>
            <a:lvl6pPr marL="15367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19939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24511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29083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a:lnSpc>
                <a:spcPct val="100000"/>
              </a:lnSpc>
              <a:buClrTx/>
              <a:buSzTx/>
              <a:buFontTx/>
              <a:buNone/>
            </a:pPr>
            <a:r>
              <a:rPr lang="en-US" b="1">
                <a:solidFill>
                  <a:schemeClr val="tx1"/>
                </a:solidFill>
                <a:latin typeface="Arial Black" pitchFamily="34" charset="0"/>
              </a:rPr>
              <a:t>Inverse Information: Triangles per Vertex</a:t>
            </a:r>
          </a:p>
        </p:txBody>
      </p:sp>
      <p:sp>
        <p:nvSpPr>
          <p:cNvPr id="191500" name="AutoShape 12"/>
          <p:cNvSpPr>
            <a:spLocks noChangeArrowheads="1"/>
          </p:cNvSpPr>
          <p:nvPr/>
        </p:nvSpPr>
        <p:spPr bwMode="auto">
          <a:xfrm>
            <a:off x="5954401" y="4759452"/>
            <a:ext cx="1245600" cy="823496"/>
          </a:xfrm>
          <a:prstGeom prst="rtTriangle">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191504" name="AutoShape 16"/>
          <p:cNvSpPr>
            <a:spLocks noChangeArrowheads="1"/>
          </p:cNvSpPr>
          <p:nvPr/>
        </p:nvSpPr>
        <p:spPr bwMode="auto">
          <a:xfrm flipV="1">
            <a:off x="5954401" y="5621584"/>
            <a:ext cx="1245600" cy="823496"/>
          </a:xfrm>
          <a:prstGeom prst="rtTriangle">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191505" name="AutoShape 17"/>
          <p:cNvSpPr>
            <a:spLocks noChangeArrowheads="1"/>
          </p:cNvSpPr>
          <p:nvPr/>
        </p:nvSpPr>
        <p:spPr bwMode="auto">
          <a:xfrm flipH="1">
            <a:off x="5074136" y="4759452"/>
            <a:ext cx="829440" cy="823496"/>
          </a:xfrm>
          <a:prstGeom prst="rtTriangle">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sp>
        <p:nvSpPr>
          <p:cNvPr id="191506" name="AutoShape 18"/>
          <p:cNvSpPr>
            <a:spLocks noChangeArrowheads="1"/>
          </p:cNvSpPr>
          <p:nvPr/>
        </p:nvSpPr>
        <p:spPr bwMode="auto">
          <a:xfrm flipH="1" flipV="1">
            <a:off x="5076056" y="5629840"/>
            <a:ext cx="829440" cy="823496"/>
          </a:xfrm>
          <a:prstGeom prst="rtTriangle">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a:p>
        </p:txBody>
      </p:sp>
      <p:cxnSp>
        <p:nvCxnSpPr>
          <p:cNvPr id="191507" name="AutoShape 19"/>
          <p:cNvCxnSpPr>
            <a:cxnSpLocks noChangeShapeType="1"/>
            <a:stCxn id="32" idx="6"/>
            <a:endCxn id="191505" idx="5"/>
          </p:cNvCxnSpPr>
          <p:nvPr/>
        </p:nvCxnSpPr>
        <p:spPr bwMode="auto">
          <a:xfrm flipV="1">
            <a:off x="2179963" y="5171200"/>
            <a:ext cx="3308893" cy="147277"/>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09" name="AutoShape 21"/>
          <p:cNvCxnSpPr>
            <a:cxnSpLocks noChangeShapeType="1"/>
            <a:stCxn id="32" idx="5"/>
            <a:endCxn id="191506" idx="5"/>
          </p:cNvCxnSpPr>
          <p:nvPr/>
        </p:nvCxnSpPr>
        <p:spPr bwMode="auto">
          <a:xfrm rot="16200000" flipH="1">
            <a:off x="3493419" y="4044230"/>
            <a:ext cx="654575" cy="3340139"/>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0" name="AutoShape 22"/>
          <p:cNvCxnSpPr>
            <a:cxnSpLocks noChangeShapeType="1"/>
            <a:stCxn id="32" idx="0"/>
            <a:endCxn id="191500" idx="5"/>
          </p:cNvCxnSpPr>
          <p:nvPr/>
        </p:nvCxnSpPr>
        <p:spPr bwMode="auto">
          <a:xfrm rot="5400000" flipH="1" flipV="1">
            <a:off x="4303344" y="2947695"/>
            <a:ext cx="50351" cy="4497363"/>
          </a:xfrm>
          <a:prstGeom prst="curvedConnector4">
            <a:avLst>
              <a:gd name="adj1" fmla="val 1371768"/>
              <a:gd name="adj2" fmla="val 11893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511" name="AutoShape 23"/>
          <p:cNvCxnSpPr>
            <a:cxnSpLocks noChangeShapeType="1"/>
            <a:stCxn id="32" idx="7"/>
            <a:endCxn id="191504" idx="3"/>
          </p:cNvCxnSpPr>
          <p:nvPr/>
        </p:nvCxnSpPr>
        <p:spPr bwMode="auto">
          <a:xfrm rot="16200000" flipH="1">
            <a:off x="4178097" y="3222480"/>
            <a:ext cx="371644" cy="4426564"/>
          </a:xfrm>
          <a:prstGeom prst="curvedConnector3">
            <a:avLst>
              <a:gd name="adj1" fmla="val -69149"/>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AutoShape 13"/>
          <p:cNvSpPr>
            <a:spLocks noChangeAspect="1" noChangeArrowheads="1"/>
          </p:cNvSpPr>
          <p:nvPr/>
        </p:nvSpPr>
        <p:spPr bwMode="auto">
          <a:xfrm>
            <a:off x="2327392" y="4365104"/>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29" name="AutoShape 13"/>
          <p:cNvSpPr>
            <a:spLocks noChangeAspect="1" noChangeArrowheads="1"/>
          </p:cNvSpPr>
          <p:nvPr/>
        </p:nvSpPr>
        <p:spPr bwMode="auto">
          <a:xfrm>
            <a:off x="3203848" y="5134227"/>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30" name="AutoShape 13"/>
          <p:cNvSpPr>
            <a:spLocks noChangeAspect="1" noChangeArrowheads="1"/>
          </p:cNvSpPr>
          <p:nvPr/>
        </p:nvSpPr>
        <p:spPr bwMode="auto">
          <a:xfrm>
            <a:off x="1375530" y="5037302"/>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31" name="AutoShape 13"/>
          <p:cNvSpPr>
            <a:spLocks noChangeAspect="1" noChangeArrowheads="1"/>
          </p:cNvSpPr>
          <p:nvPr/>
        </p:nvSpPr>
        <p:spPr bwMode="auto">
          <a:xfrm>
            <a:off x="2593844" y="5346203"/>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32" name="AutoShape 13"/>
          <p:cNvSpPr>
            <a:spLocks noChangeAspect="1" noChangeArrowheads="1"/>
          </p:cNvSpPr>
          <p:nvPr/>
        </p:nvSpPr>
        <p:spPr bwMode="auto">
          <a:xfrm>
            <a:off x="1979712" y="5221551"/>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33" name="AutoShape 13"/>
          <p:cNvSpPr>
            <a:spLocks noChangeAspect="1" noChangeArrowheads="1"/>
          </p:cNvSpPr>
          <p:nvPr/>
        </p:nvSpPr>
        <p:spPr bwMode="auto">
          <a:xfrm>
            <a:off x="2693969" y="4809675"/>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34" name="AutoShape 13"/>
          <p:cNvSpPr>
            <a:spLocks noChangeAspect="1" noChangeArrowheads="1"/>
          </p:cNvSpPr>
          <p:nvPr/>
        </p:nvSpPr>
        <p:spPr bwMode="auto">
          <a:xfrm>
            <a:off x="1821491" y="4644213"/>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
        <p:nvSpPr>
          <p:cNvPr id="35" name="AutoShape 13"/>
          <p:cNvSpPr>
            <a:spLocks noChangeAspect="1" noChangeArrowheads="1"/>
          </p:cNvSpPr>
          <p:nvPr/>
        </p:nvSpPr>
        <p:spPr bwMode="auto">
          <a:xfrm>
            <a:off x="1821491" y="5779152"/>
            <a:ext cx="200251" cy="193851"/>
          </a:xfrm>
          <a:prstGeom prst="flowChartConnector">
            <a:avLst/>
          </a:prstGeom>
          <a:blipFill dpi="0" rotWithShape="1">
            <a:blip r:embed="rId3">
              <a:alphaModFix amt="99000"/>
            </a:blip>
            <a:srcRect/>
            <a:stretch>
              <a:fillRect/>
            </a:stretch>
          </a:blip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en-US"/>
          </a:p>
        </p:txBody>
      </p:sp>
    </p:spTree>
    <p:extLst>
      <p:ext uri="{BB962C8B-B14F-4D97-AF65-F5344CB8AC3E}">
        <p14:creationId xmlns:p14="http://schemas.microsoft.com/office/powerpoint/2010/main" val="38321210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a:xfrm>
            <a:off x="457200" y="274638"/>
            <a:ext cx="8579296" cy="1143000"/>
          </a:xfrm>
        </p:spPr>
        <p:txBody>
          <a:bodyPr tIns="41473" bIns="41473">
            <a:normAutofit fontScale="90000"/>
          </a:bodyPr>
          <a:lstStyle/>
          <a:p>
            <a:r>
              <a:rPr lang="en-US" dirty="0" smtClean="0"/>
              <a:t>Fields on Relative Representations</a:t>
            </a:r>
            <a:endParaRPr lang="en-US" dirty="0"/>
          </a:p>
        </p:txBody>
      </p:sp>
      <p:sp>
        <p:nvSpPr>
          <p:cNvPr id="189443" name="Text Box 3"/>
          <p:cNvSpPr txBox="1">
            <a:spLocks noChangeArrowheads="1"/>
          </p:cNvSpPr>
          <p:nvPr/>
        </p:nvSpPr>
        <p:spPr bwMode="auto">
          <a:xfrm>
            <a:off x="457920" y="3356992"/>
            <a:ext cx="8076960" cy="195962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a:lnSpc>
                <a:spcPct val="100000"/>
              </a:lnSpc>
              <a:buClrTx/>
              <a:buSzTx/>
              <a:buFontTx/>
              <a:buNone/>
            </a:pPr>
            <a:r>
              <a:rPr lang="en-US" sz="1100" dirty="0">
                <a:solidFill>
                  <a:schemeClr val="tx2"/>
                </a:solidFill>
                <a:latin typeface="Courier New" pitchFamily="49" charset="0"/>
              </a:rPr>
              <a:t>/T=1                     Group</a:t>
            </a:r>
          </a:p>
          <a:p>
            <a:pPr>
              <a:lnSpc>
                <a:spcPct val="100000"/>
              </a:lnSpc>
              <a:buClrTx/>
              <a:buSzTx/>
              <a:buFontTx/>
              <a:buNone/>
            </a:pPr>
            <a:r>
              <a:rPr lang="en-US" sz="1100" dirty="0">
                <a:solidFill>
                  <a:schemeClr val="tx2"/>
                </a:solidFill>
                <a:latin typeface="Courier New" pitchFamily="49" charset="0"/>
              </a:rPr>
              <a:t>/T=1/</a:t>
            </a:r>
            <a:r>
              <a:rPr lang="en-US" sz="1100" dirty="0" err="1">
                <a:solidFill>
                  <a:schemeClr val="tx2"/>
                </a:solidFill>
                <a:latin typeface="Courier New" pitchFamily="49" charset="0"/>
              </a:rPr>
              <a:t>adcirc</a:t>
            </a:r>
            <a:r>
              <a:rPr lang="en-US" sz="1100" dirty="0">
                <a:solidFill>
                  <a:schemeClr val="tx2"/>
                </a:solidFill>
                <a:latin typeface="Courier New" pitchFamily="49" charset="0"/>
              </a:rPr>
              <a:t>/Connectivity Group</a:t>
            </a:r>
          </a:p>
          <a:p>
            <a:pPr>
              <a:lnSpc>
                <a:spcPct val="100000"/>
              </a:lnSpc>
              <a:buClrTx/>
              <a:buSzTx/>
              <a:buFontTx/>
              <a:buNone/>
            </a:pPr>
            <a:r>
              <a:rPr lang="en-US" sz="1100" dirty="0">
                <a:solidFill>
                  <a:schemeClr val="tx2"/>
                </a:solidFill>
                <a:latin typeface="Courier New" pitchFamily="49" charset="0"/>
              </a:rPr>
              <a:t>/T=1/</a:t>
            </a:r>
            <a:r>
              <a:rPr lang="en-US" sz="1100" dirty="0" err="1">
                <a:solidFill>
                  <a:schemeClr val="tx2"/>
                </a:solidFill>
                <a:latin typeface="Courier New" pitchFamily="49" charset="0"/>
              </a:rPr>
              <a:t>adcirc</a:t>
            </a:r>
            <a:r>
              <a:rPr lang="en-US" sz="1100" dirty="0">
                <a:solidFill>
                  <a:schemeClr val="tx2"/>
                </a:solidFill>
                <a:latin typeface="Courier New" pitchFamily="49" charset="0"/>
              </a:rPr>
              <a:t>/Connectivity/Points Group</a:t>
            </a:r>
          </a:p>
          <a:p>
            <a:pPr>
              <a:lnSpc>
                <a:spcPct val="100000"/>
              </a:lnSpc>
              <a:buClrTx/>
              <a:buSzTx/>
              <a:buFontTx/>
              <a:buNone/>
            </a:pPr>
            <a:r>
              <a:rPr lang="en-US" sz="1100" dirty="0">
                <a:solidFill>
                  <a:schemeClr val="tx2"/>
                </a:solidFill>
                <a:latin typeface="Courier New" pitchFamily="49" charset="0"/>
              </a:rPr>
              <a:t>/T=1/</a:t>
            </a:r>
            <a:r>
              <a:rPr lang="en-US" sz="1100" dirty="0" err="1">
                <a:solidFill>
                  <a:schemeClr val="tx2"/>
                </a:solidFill>
                <a:latin typeface="Courier New" pitchFamily="49" charset="0"/>
              </a:rPr>
              <a:t>adcirc</a:t>
            </a:r>
            <a:r>
              <a:rPr lang="en-US" sz="1100" dirty="0">
                <a:solidFill>
                  <a:schemeClr val="tx2"/>
                </a:solidFill>
                <a:latin typeface="Courier New" pitchFamily="49" charset="0"/>
              </a:rPr>
              <a:t>/Connectivity/Points/Positions Dataset {600331}</a:t>
            </a:r>
          </a:p>
          <a:p>
            <a:pPr>
              <a:lnSpc>
                <a:spcPct val="100000"/>
              </a:lnSpc>
              <a:buClrTx/>
              <a:buSzTx/>
              <a:buFontTx/>
              <a:buNone/>
            </a:pPr>
            <a:r>
              <a:rPr lang="en-US" sz="1100" dirty="0">
                <a:solidFill>
                  <a:schemeClr val="tx2"/>
                </a:solidFill>
                <a:latin typeface="Courier New" pitchFamily="49" charset="0"/>
              </a:rPr>
              <a:t>/T=1/</a:t>
            </a:r>
            <a:r>
              <a:rPr lang="en-US" sz="1100" dirty="0" err="1">
                <a:solidFill>
                  <a:schemeClr val="tx2"/>
                </a:solidFill>
                <a:latin typeface="Courier New" pitchFamily="49" charset="0"/>
              </a:rPr>
              <a:t>adcirc</a:t>
            </a:r>
            <a:r>
              <a:rPr lang="en-US" sz="1100" dirty="0">
                <a:solidFill>
                  <a:schemeClr val="tx2"/>
                </a:solidFill>
                <a:latin typeface="Courier New" pitchFamily="49" charset="0"/>
              </a:rPr>
              <a:t>/Points       Group</a:t>
            </a:r>
          </a:p>
          <a:p>
            <a:pPr>
              <a:lnSpc>
                <a:spcPct val="100000"/>
              </a:lnSpc>
              <a:buClrTx/>
              <a:buSzTx/>
              <a:buFontTx/>
              <a:buNone/>
            </a:pPr>
            <a:r>
              <a:rPr lang="en-US" sz="1100" dirty="0">
                <a:solidFill>
                  <a:schemeClr val="tx2"/>
                </a:solidFill>
                <a:latin typeface="Courier New" pitchFamily="49" charset="0"/>
              </a:rPr>
              <a:t>/T=1/</a:t>
            </a:r>
            <a:r>
              <a:rPr lang="en-US" sz="1100" dirty="0" err="1">
                <a:solidFill>
                  <a:schemeClr val="tx2"/>
                </a:solidFill>
                <a:latin typeface="Courier New" pitchFamily="49" charset="0"/>
              </a:rPr>
              <a:t>adcirc</a:t>
            </a:r>
            <a:r>
              <a:rPr lang="en-US" sz="1100" dirty="0">
                <a:solidFill>
                  <a:schemeClr val="tx2"/>
                </a:solidFill>
                <a:latin typeface="Courier New" pitchFamily="49" charset="0"/>
              </a:rPr>
              <a:t>/Points/StandardCartesianChart3D Group</a:t>
            </a:r>
          </a:p>
          <a:p>
            <a:pPr>
              <a:lnSpc>
                <a:spcPct val="100000"/>
              </a:lnSpc>
              <a:buClrTx/>
              <a:buSzTx/>
              <a:buFontTx/>
              <a:buNone/>
            </a:pPr>
            <a:r>
              <a:rPr lang="en-US" sz="1100" dirty="0">
                <a:solidFill>
                  <a:schemeClr val="tx2"/>
                </a:solidFill>
                <a:latin typeface="Courier New" pitchFamily="49" charset="0"/>
              </a:rPr>
              <a:t>/T=1/</a:t>
            </a:r>
            <a:r>
              <a:rPr lang="en-US" sz="1100" dirty="0" err="1">
                <a:solidFill>
                  <a:schemeClr val="tx2"/>
                </a:solidFill>
                <a:latin typeface="Courier New" pitchFamily="49" charset="0"/>
              </a:rPr>
              <a:t>adcirc</a:t>
            </a:r>
            <a:r>
              <a:rPr lang="en-US" sz="1100" dirty="0">
                <a:solidFill>
                  <a:schemeClr val="tx2"/>
                </a:solidFill>
                <a:latin typeface="Courier New" pitchFamily="49" charset="0"/>
              </a:rPr>
              <a:t>/Points/StandardCartesianChart3D/Positions Dataset {314442}</a:t>
            </a:r>
          </a:p>
          <a:p>
            <a:pPr>
              <a:lnSpc>
                <a:spcPct val="100000"/>
              </a:lnSpc>
              <a:buClrTx/>
              <a:buSzTx/>
              <a:buFontTx/>
              <a:buNone/>
            </a:pPr>
            <a:r>
              <a:rPr lang="en-US" sz="1300" b="1" dirty="0">
                <a:solidFill>
                  <a:schemeClr val="tx2"/>
                </a:solidFill>
                <a:latin typeface="Courier New" pitchFamily="49" charset="0"/>
              </a:rPr>
              <a:t>/T=1/</a:t>
            </a:r>
            <a:r>
              <a:rPr lang="en-US" sz="1300" b="1" dirty="0" err="1">
                <a:solidFill>
                  <a:schemeClr val="tx2"/>
                </a:solidFill>
                <a:latin typeface="Courier New" pitchFamily="49" charset="0"/>
              </a:rPr>
              <a:t>adcirc</a:t>
            </a:r>
            <a:r>
              <a:rPr lang="en-US" sz="1300" b="1" dirty="0">
                <a:solidFill>
                  <a:schemeClr val="tx2"/>
                </a:solidFill>
                <a:latin typeface="Courier New" pitchFamily="49" charset="0"/>
              </a:rPr>
              <a:t>/</a:t>
            </a:r>
            <a:r>
              <a:rPr lang="en-US" sz="1300" b="1" dirty="0">
                <a:solidFill>
                  <a:srgbClr val="FF0000"/>
                </a:solidFill>
                <a:latin typeface="Courier New" pitchFamily="49" charset="0"/>
              </a:rPr>
              <a:t>Points</a:t>
            </a:r>
            <a:r>
              <a:rPr lang="en-US" sz="1300" b="1" dirty="0">
                <a:solidFill>
                  <a:schemeClr val="tx2"/>
                </a:solidFill>
                <a:latin typeface="Courier New" pitchFamily="49" charset="0"/>
              </a:rPr>
              <a:t>/StandardCartesianChart3D/</a:t>
            </a:r>
            <a:r>
              <a:rPr lang="en-US" sz="1300" b="1" dirty="0">
                <a:solidFill>
                  <a:srgbClr val="00B050"/>
                </a:solidFill>
                <a:latin typeface="Courier New" pitchFamily="49" charset="0"/>
              </a:rPr>
              <a:t>elevation</a:t>
            </a:r>
            <a:r>
              <a:rPr lang="en-US" sz="1300" b="1" dirty="0">
                <a:solidFill>
                  <a:schemeClr val="tx2"/>
                </a:solidFill>
                <a:latin typeface="Courier New" pitchFamily="49" charset="0"/>
              </a:rPr>
              <a:t> Dataset {314442}</a:t>
            </a:r>
          </a:p>
          <a:p>
            <a:pPr>
              <a:lnSpc>
                <a:spcPct val="100000"/>
              </a:lnSpc>
              <a:buClrTx/>
              <a:buSzTx/>
              <a:buFontTx/>
              <a:buNone/>
            </a:pPr>
            <a:r>
              <a:rPr lang="en-US" sz="1300" b="1" dirty="0">
                <a:solidFill>
                  <a:schemeClr val="tx2"/>
                </a:solidFill>
                <a:latin typeface="Courier New" pitchFamily="49" charset="0"/>
              </a:rPr>
              <a:t>/T=1/</a:t>
            </a:r>
            <a:r>
              <a:rPr lang="en-US" sz="1300" b="1" dirty="0" err="1">
                <a:solidFill>
                  <a:schemeClr val="tx2"/>
                </a:solidFill>
                <a:latin typeface="Courier New" pitchFamily="49" charset="0"/>
              </a:rPr>
              <a:t>adcirc</a:t>
            </a:r>
            <a:r>
              <a:rPr lang="en-US" sz="1300" b="1" dirty="0">
                <a:solidFill>
                  <a:schemeClr val="tx2"/>
                </a:solidFill>
                <a:latin typeface="Courier New" pitchFamily="49" charset="0"/>
              </a:rPr>
              <a:t>/</a:t>
            </a:r>
            <a:r>
              <a:rPr lang="en-US" sz="1300" b="1" dirty="0">
                <a:solidFill>
                  <a:srgbClr val="FF0000"/>
                </a:solidFill>
                <a:latin typeface="Courier New" pitchFamily="49" charset="0"/>
              </a:rPr>
              <a:t>Points</a:t>
            </a:r>
            <a:r>
              <a:rPr lang="en-US" sz="1300" b="1" dirty="0">
                <a:solidFill>
                  <a:schemeClr val="tx2"/>
                </a:solidFill>
                <a:latin typeface="Courier New" pitchFamily="49" charset="0"/>
              </a:rPr>
              <a:t>/StandardCartesianChart3D/</a:t>
            </a:r>
            <a:r>
              <a:rPr lang="en-US" sz="1300" b="1" dirty="0">
                <a:solidFill>
                  <a:srgbClr val="00B050"/>
                </a:solidFill>
                <a:latin typeface="Courier New" pitchFamily="49" charset="0"/>
              </a:rPr>
              <a:t>vector</a:t>
            </a:r>
            <a:r>
              <a:rPr lang="en-US" sz="1300" b="1" dirty="0">
                <a:solidFill>
                  <a:schemeClr val="tx2"/>
                </a:solidFill>
                <a:latin typeface="Courier New" pitchFamily="49" charset="0"/>
              </a:rPr>
              <a:t> Dataset {314442}</a:t>
            </a:r>
          </a:p>
          <a:p>
            <a:pPr eaLnBrk="1" hangingPunct="1">
              <a:lnSpc>
                <a:spcPct val="90000"/>
              </a:lnSpc>
              <a:spcBef>
                <a:spcPct val="50000"/>
              </a:spcBef>
              <a:buClr>
                <a:srgbClr val="3366FF"/>
              </a:buClr>
              <a:buSzPct val="80000"/>
              <a:buFont typeface="Wingdings" pitchFamily="2" charset="2"/>
              <a:buNone/>
            </a:pPr>
            <a:endParaRPr lang="en-US" sz="1300" b="1" dirty="0">
              <a:solidFill>
                <a:schemeClr val="tx2"/>
              </a:solidFill>
              <a:latin typeface="Courier New" pitchFamily="49" charset="0"/>
            </a:endParaRPr>
          </a:p>
        </p:txBody>
      </p:sp>
      <p:sp>
        <p:nvSpPr>
          <p:cNvPr id="189444" name="Text Box 4"/>
          <p:cNvSpPr txBox="1">
            <a:spLocks noChangeArrowheads="1"/>
          </p:cNvSpPr>
          <p:nvPr/>
        </p:nvSpPr>
        <p:spPr bwMode="auto">
          <a:xfrm>
            <a:off x="493920" y="2351768"/>
            <a:ext cx="63590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lnSpc>
                <a:spcPct val="93000"/>
              </a:lnSpc>
              <a:buClr>
                <a:srgbClr val="000000"/>
              </a:buClr>
              <a:buSzPct val="45000"/>
              <a:buFont typeface="StarSymbol" charset="0"/>
              <a:defRPr>
                <a:solidFill>
                  <a:srgbClr val="000000"/>
                </a:solidFill>
                <a:latin typeface="Arial" charset="0"/>
              </a:defRPr>
            </a:lvl1pPr>
            <a:lvl2pPr defTabSz="912813">
              <a:lnSpc>
                <a:spcPct val="93000"/>
              </a:lnSpc>
              <a:buClr>
                <a:srgbClr val="000000"/>
              </a:buClr>
              <a:buSzPct val="45000"/>
              <a:buFont typeface="StarSymbol" charset="0"/>
              <a:defRPr>
                <a:solidFill>
                  <a:srgbClr val="000000"/>
                </a:solidFill>
                <a:latin typeface="Arial" charset="0"/>
              </a:defRPr>
            </a:lvl2pPr>
            <a:lvl3pPr defTabSz="912813">
              <a:lnSpc>
                <a:spcPct val="93000"/>
              </a:lnSpc>
              <a:buClr>
                <a:srgbClr val="000000"/>
              </a:buClr>
              <a:buSzPct val="45000"/>
              <a:buFont typeface="StarSymbol" charset="0"/>
              <a:defRPr>
                <a:solidFill>
                  <a:srgbClr val="000000"/>
                </a:solidFill>
                <a:latin typeface="Arial" charset="0"/>
              </a:defRPr>
            </a:lvl3pPr>
            <a:lvl4pPr marL="862013" indent="-214313" defTabSz="912813">
              <a:lnSpc>
                <a:spcPct val="93000"/>
              </a:lnSpc>
              <a:buClr>
                <a:srgbClr val="000000"/>
              </a:buClr>
              <a:buSzPct val="45000"/>
              <a:buFont typeface="StarSymbol" charset="0"/>
              <a:defRPr>
                <a:solidFill>
                  <a:srgbClr val="000000"/>
                </a:solidFill>
                <a:latin typeface="Arial" charset="0"/>
              </a:defRPr>
            </a:lvl4pPr>
            <a:lvl5pPr indent="-217488" defTabSz="912813">
              <a:lnSpc>
                <a:spcPct val="93000"/>
              </a:lnSpc>
              <a:buClr>
                <a:srgbClr val="000000"/>
              </a:buClr>
              <a:buSzPct val="45000"/>
              <a:buFont typeface="StarSymbol" charset="0"/>
              <a:defRPr>
                <a:solidFill>
                  <a:srgbClr val="000000"/>
                </a:solidFill>
                <a:latin typeface="Arial" charset="0"/>
              </a:defRPr>
            </a:lvl5pPr>
            <a:lvl6pPr marL="15367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19939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24511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29083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a:lnSpc>
                <a:spcPct val="100000"/>
              </a:lnSpc>
              <a:buClrTx/>
              <a:buSzTx/>
              <a:buFontTx/>
              <a:buNone/>
            </a:pPr>
            <a:r>
              <a:rPr lang="en-US" b="1" dirty="0">
                <a:solidFill>
                  <a:schemeClr val="tx1"/>
                </a:solidFill>
                <a:latin typeface="Arial Black" pitchFamily="34" charset="0"/>
              </a:rPr>
              <a:t>Triangular Surface: 600331 Triangles, 414442 Points</a:t>
            </a:r>
          </a:p>
          <a:p>
            <a:pPr>
              <a:lnSpc>
                <a:spcPct val="100000"/>
              </a:lnSpc>
              <a:buClrTx/>
              <a:buSzTx/>
              <a:buFontTx/>
              <a:buNone/>
            </a:pPr>
            <a:r>
              <a:rPr lang="en-US" b="1" dirty="0">
                <a:solidFill>
                  <a:schemeClr val="tx1"/>
                </a:solidFill>
                <a:latin typeface="Arial Black" pitchFamily="34" charset="0"/>
              </a:rPr>
              <a:t>                 plus </a:t>
            </a:r>
            <a:r>
              <a:rPr lang="en-US" b="1" dirty="0">
                <a:solidFill>
                  <a:srgbClr val="FF0000"/>
                </a:solidFill>
                <a:latin typeface="Arial Black" pitchFamily="34" charset="0"/>
              </a:rPr>
              <a:t>data</a:t>
            </a:r>
            <a:r>
              <a:rPr lang="en-US" b="1" dirty="0">
                <a:solidFill>
                  <a:schemeClr val="tx1"/>
                </a:solidFill>
                <a:latin typeface="Arial Black" pitchFamily="34" charset="0"/>
              </a:rPr>
              <a:t> on the </a:t>
            </a:r>
            <a:r>
              <a:rPr lang="en-US" b="1" dirty="0">
                <a:solidFill>
                  <a:srgbClr val="00B050"/>
                </a:solidFill>
                <a:latin typeface="Arial Black" pitchFamily="34" charset="0"/>
              </a:rPr>
              <a:t>vertices</a:t>
            </a:r>
          </a:p>
        </p:txBody>
      </p:sp>
    </p:spTree>
    <p:extLst>
      <p:ext uri="{BB962C8B-B14F-4D97-AF65-F5344CB8AC3E}">
        <p14:creationId xmlns:p14="http://schemas.microsoft.com/office/powerpoint/2010/main" val="26463849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p:txBody>
          <a:bodyPr tIns="41473" bIns="41473"/>
          <a:lstStyle/>
          <a:p>
            <a:r>
              <a:rPr lang="en-US"/>
              <a:t>Relative Representations</a:t>
            </a:r>
          </a:p>
        </p:txBody>
      </p:sp>
      <p:sp>
        <p:nvSpPr>
          <p:cNvPr id="193539" name="Text Box 3"/>
          <p:cNvSpPr txBox="1">
            <a:spLocks noChangeArrowheads="1"/>
          </p:cNvSpPr>
          <p:nvPr/>
        </p:nvSpPr>
        <p:spPr bwMode="auto">
          <a:xfrm>
            <a:off x="457920" y="3284984"/>
            <a:ext cx="8076960" cy="217506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a:lnSpc>
                <a:spcPct val="100000"/>
              </a:lnSpc>
              <a:buClrTx/>
              <a:buSzTx/>
              <a:buFontTx/>
              <a:buNone/>
            </a:pPr>
            <a:r>
              <a:rPr lang="en-US" sz="1300" dirty="0">
                <a:solidFill>
                  <a:schemeClr val="tx2"/>
                </a:solidFill>
                <a:latin typeface="Courier New" pitchFamily="49" charset="0"/>
              </a:rPr>
              <a:t>/T=1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/Connectivity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/Connectivity/Points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/Connectivity/Points/Positions Dataset {600331}</a:t>
            </a:r>
          </a:p>
          <a:p>
            <a:pPr>
              <a:lnSpc>
                <a:spcPct val="100000"/>
              </a:lnSpc>
              <a:buClrTx/>
              <a:buSzTx/>
              <a:buFontTx/>
              <a:buNone/>
            </a:pPr>
            <a:r>
              <a:rPr lang="en-US" sz="1300" b="1" dirty="0">
                <a:solidFill>
                  <a:schemeClr val="tx2"/>
                </a:solidFill>
                <a:latin typeface="Courier New" pitchFamily="49" charset="0"/>
              </a:rPr>
              <a:t>/T=1/</a:t>
            </a:r>
            <a:r>
              <a:rPr lang="en-US" sz="1300" b="1" dirty="0" err="1">
                <a:solidFill>
                  <a:schemeClr val="tx2"/>
                </a:solidFill>
                <a:latin typeface="Courier New" pitchFamily="49" charset="0"/>
              </a:rPr>
              <a:t>adcirc</a:t>
            </a:r>
            <a:r>
              <a:rPr lang="en-US" sz="1300" b="1" dirty="0">
                <a:solidFill>
                  <a:schemeClr val="tx2"/>
                </a:solidFill>
                <a:latin typeface="Courier New" pitchFamily="49" charset="0"/>
              </a:rPr>
              <a:t>/</a:t>
            </a:r>
            <a:r>
              <a:rPr lang="en-US" sz="1300" b="1" dirty="0">
                <a:solidFill>
                  <a:srgbClr val="0070C0"/>
                </a:solidFill>
                <a:latin typeface="Courier New" pitchFamily="49" charset="0"/>
              </a:rPr>
              <a:t>Connectivity</a:t>
            </a:r>
            <a:r>
              <a:rPr lang="en-US" sz="1300" b="1" dirty="0">
                <a:solidFill>
                  <a:schemeClr val="tx2"/>
                </a:solidFill>
                <a:latin typeface="Courier New" pitchFamily="49" charset="0"/>
              </a:rPr>
              <a:t>/StandardCartesianChart3D/</a:t>
            </a:r>
            <a:r>
              <a:rPr lang="en-US" sz="1300" b="1" dirty="0">
                <a:solidFill>
                  <a:srgbClr val="FF0000"/>
                </a:solidFill>
                <a:latin typeface="Courier New" pitchFamily="49" charset="0"/>
              </a:rPr>
              <a:t>elevation</a:t>
            </a:r>
            <a:r>
              <a:rPr lang="en-US" sz="1300" b="1" dirty="0">
                <a:solidFill>
                  <a:schemeClr val="tx2"/>
                </a:solidFill>
                <a:latin typeface="Courier New" pitchFamily="49" charset="0"/>
              </a:rPr>
              <a:t> Dataset {600331}</a:t>
            </a:r>
          </a:p>
          <a:p>
            <a:pPr>
              <a:lnSpc>
                <a:spcPct val="100000"/>
              </a:lnSpc>
              <a:buClrTx/>
              <a:buSzTx/>
              <a:buFontTx/>
              <a:buNone/>
            </a:pPr>
            <a:r>
              <a:rPr lang="en-US" sz="1300" b="1" dirty="0">
                <a:solidFill>
                  <a:schemeClr val="tx2"/>
                </a:solidFill>
                <a:latin typeface="Courier New" pitchFamily="49" charset="0"/>
              </a:rPr>
              <a:t>/T=1/</a:t>
            </a:r>
            <a:r>
              <a:rPr lang="en-US" sz="1300" b="1" dirty="0" err="1">
                <a:solidFill>
                  <a:schemeClr val="tx2"/>
                </a:solidFill>
                <a:latin typeface="Courier New" pitchFamily="49" charset="0"/>
              </a:rPr>
              <a:t>adcirc</a:t>
            </a:r>
            <a:r>
              <a:rPr lang="en-US" sz="1300" b="1" dirty="0">
                <a:solidFill>
                  <a:schemeClr val="tx2"/>
                </a:solidFill>
                <a:latin typeface="Courier New" pitchFamily="49" charset="0"/>
              </a:rPr>
              <a:t>/</a:t>
            </a:r>
            <a:r>
              <a:rPr lang="en-US" sz="1300" b="1" dirty="0">
                <a:solidFill>
                  <a:srgbClr val="0070C0"/>
                </a:solidFill>
                <a:latin typeface="Courier New" pitchFamily="49" charset="0"/>
              </a:rPr>
              <a:t>Connectivity</a:t>
            </a:r>
            <a:r>
              <a:rPr lang="en-US" sz="1300" b="1" dirty="0">
                <a:solidFill>
                  <a:schemeClr val="tx2"/>
                </a:solidFill>
                <a:latin typeface="Courier New" pitchFamily="49" charset="0"/>
              </a:rPr>
              <a:t>/StandardCartesianChart3D/</a:t>
            </a:r>
            <a:r>
              <a:rPr lang="en-US" sz="1300" b="1" dirty="0">
                <a:solidFill>
                  <a:srgbClr val="FF0000"/>
                </a:solidFill>
                <a:latin typeface="Courier New" pitchFamily="49" charset="0"/>
              </a:rPr>
              <a:t>vector</a:t>
            </a:r>
            <a:r>
              <a:rPr lang="en-US" sz="1300" b="1" dirty="0">
                <a:solidFill>
                  <a:schemeClr val="tx2"/>
                </a:solidFill>
                <a:latin typeface="Courier New" pitchFamily="49" charset="0"/>
              </a:rPr>
              <a:t> Dataset {600331</a:t>
            </a:r>
            <a:r>
              <a:rPr lang="en-US" sz="1300" dirty="0">
                <a:solidFill>
                  <a:schemeClr val="tx2"/>
                </a:solidFill>
                <a:latin typeface="Courier New" pitchFamily="49" charset="0"/>
              </a:rPr>
              <a:t>}</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/Points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/Points/StandardCartesianChart3D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/Points/StandardCartesianChart3D/Positions Dataset {314442}</a:t>
            </a:r>
          </a:p>
          <a:p>
            <a:pPr eaLnBrk="1" hangingPunct="1">
              <a:lnSpc>
                <a:spcPct val="90000"/>
              </a:lnSpc>
              <a:spcBef>
                <a:spcPct val="50000"/>
              </a:spcBef>
              <a:buClr>
                <a:srgbClr val="3366FF"/>
              </a:buClr>
              <a:buSzPct val="80000"/>
              <a:buFont typeface="Wingdings" pitchFamily="2" charset="2"/>
              <a:buNone/>
            </a:pPr>
            <a:endParaRPr lang="en-US" sz="1300" b="1" dirty="0">
              <a:solidFill>
                <a:schemeClr val="tx2"/>
              </a:solidFill>
              <a:latin typeface="Courier New" pitchFamily="49" charset="0"/>
            </a:endParaRPr>
          </a:p>
        </p:txBody>
      </p:sp>
      <p:sp>
        <p:nvSpPr>
          <p:cNvPr id="193540" name="Text Box 4"/>
          <p:cNvSpPr txBox="1">
            <a:spLocks noChangeArrowheads="1"/>
          </p:cNvSpPr>
          <p:nvPr/>
        </p:nvSpPr>
        <p:spPr bwMode="auto">
          <a:xfrm>
            <a:off x="493920" y="2351768"/>
            <a:ext cx="63590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lnSpc>
                <a:spcPct val="93000"/>
              </a:lnSpc>
              <a:buClr>
                <a:srgbClr val="000000"/>
              </a:buClr>
              <a:buSzPct val="45000"/>
              <a:buFont typeface="StarSymbol" charset="0"/>
              <a:defRPr>
                <a:solidFill>
                  <a:srgbClr val="000000"/>
                </a:solidFill>
                <a:latin typeface="Arial" charset="0"/>
              </a:defRPr>
            </a:lvl1pPr>
            <a:lvl2pPr defTabSz="912813">
              <a:lnSpc>
                <a:spcPct val="93000"/>
              </a:lnSpc>
              <a:buClr>
                <a:srgbClr val="000000"/>
              </a:buClr>
              <a:buSzPct val="45000"/>
              <a:buFont typeface="StarSymbol" charset="0"/>
              <a:defRPr>
                <a:solidFill>
                  <a:srgbClr val="000000"/>
                </a:solidFill>
                <a:latin typeface="Arial" charset="0"/>
              </a:defRPr>
            </a:lvl2pPr>
            <a:lvl3pPr defTabSz="912813">
              <a:lnSpc>
                <a:spcPct val="93000"/>
              </a:lnSpc>
              <a:buClr>
                <a:srgbClr val="000000"/>
              </a:buClr>
              <a:buSzPct val="45000"/>
              <a:buFont typeface="StarSymbol" charset="0"/>
              <a:defRPr>
                <a:solidFill>
                  <a:srgbClr val="000000"/>
                </a:solidFill>
                <a:latin typeface="Arial" charset="0"/>
              </a:defRPr>
            </a:lvl3pPr>
            <a:lvl4pPr marL="862013" indent="-214313" defTabSz="912813">
              <a:lnSpc>
                <a:spcPct val="93000"/>
              </a:lnSpc>
              <a:buClr>
                <a:srgbClr val="000000"/>
              </a:buClr>
              <a:buSzPct val="45000"/>
              <a:buFont typeface="StarSymbol" charset="0"/>
              <a:defRPr>
                <a:solidFill>
                  <a:srgbClr val="000000"/>
                </a:solidFill>
                <a:latin typeface="Arial" charset="0"/>
              </a:defRPr>
            </a:lvl4pPr>
            <a:lvl5pPr indent="-217488" defTabSz="912813">
              <a:lnSpc>
                <a:spcPct val="93000"/>
              </a:lnSpc>
              <a:buClr>
                <a:srgbClr val="000000"/>
              </a:buClr>
              <a:buSzPct val="45000"/>
              <a:buFont typeface="StarSymbol" charset="0"/>
              <a:defRPr>
                <a:solidFill>
                  <a:srgbClr val="000000"/>
                </a:solidFill>
                <a:latin typeface="Arial" charset="0"/>
              </a:defRPr>
            </a:lvl5pPr>
            <a:lvl6pPr marL="15367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19939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24511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2908300" indent="-217488" defTabSz="91281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a:lnSpc>
                <a:spcPct val="100000"/>
              </a:lnSpc>
              <a:buClrTx/>
              <a:buSzTx/>
              <a:buFontTx/>
              <a:buNone/>
            </a:pPr>
            <a:r>
              <a:rPr lang="en-US" b="1" dirty="0">
                <a:solidFill>
                  <a:schemeClr val="tx1"/>
                </a:solidFill>
                <a:latin typeface="Arial Black" pitchFamily="34" charset="0"/>
              </a:rPr>
              <a:t>Triangular Surface: 600331 Triangles, 414442 Points</a:t>
            </a:r>
          </a:p>
          <a:p>
            <a:pPr>
              <a:lnSpc>
                <a:spcPct val="100000"/>
              </a:lnSpc>
              <a:buClrTx/>
              <a:buSzTx/>
              <a:buFontTx/>
              <a:buNone/>
            </a:pPr>
            <a:r>
              <a:rPr lang="en-US" b="1" dirty="0">
                <a:solidFill>
                  <a:schemeClr val="tx1"/>
                </a:solidFill>
                <a:latin typeface="Arial Black" pitchFamily="34" charset="0"/>
              </a:rPr>
              <a:t>                 plus </a:t>
            </a:r>
            <a:r>
              <a:rPr lang="en-US" b="1" dirty="0">
                <a:solidFill>
                  <a:srgbClr val="FF0000"/>
                </a:solidFill>
                <a:latin typeface="Arial Black" pitchFamily="34" charset="0"/>
              </a:rPr>
              <a:t>data</a:t>
            </a:r>
            <a:r>
              <a:rPr lang="en-US" b="1" dirty="0">
                <a:solidFill>
                  <a:schemeClr val="tx1"/>
                </a:solidFill>
                <a:latin typeface="Arial Black" pitchFamily="34" charset="0"/>
              </a:rPr>
              <a:t> on the </a:t>
            </a:r>
            <a:r>
              <a:rPr lang="en-US" b="1" dirty="0">
                <a:solidFill>
                  <a:srgbClr val="0070C0"/>
                </a:solidFill>
                <a:latin typeface="Arial Black" pitchFamily="34" charset="0"/>
              </a:rPr>
              <a:t>triangles</a:t>
            </a:r>
          </a:p>
        </p:txBody>
      </p:sp>
    </p:spTree>
    <p:extLst>
      <p:ext uri="{BB962C8B-B14F-4D97-AF65-F5344CB8AC3E}">
        <p14:creationId xmlns:p14="http://schemas.microsoft.com/office/powerpoint/2010/main" val="8576384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Unstructured Meshes</a:t>
            </a:r>
            <a:endParaRPr lang="en-US" dirty="0"/>
          </a:p>
        </p:txBody>
      </p:sp>
      <p:sp>
        <p:nvSpPr>
          <p:cNvPr id="3" name="Content Placeholder 2"/>
          <p:cNvSpPr>
            <a:spLocks noGrp="1"/>
          </p:cNvSpPr>
          <p:nvPr>
            <p:ph idx="1"/>
          </p:nvPr>
        </p:nvSpPr>
        <p:spPr>
          <a:xfrm>
            <a:off x="457200" y="1412776"/>
            <a:ext cx="7467600" cy="4525963"/>
          </a:xfrm>
        </p:spPr>
        <p:txBody>
          <a:bodyPr/>
          <a:lstStyle/>
          <a:p>
            <a:r>
              <a:rPr lang="en-US" dirty="0" smtClean="0"/>
              <a:t>Skeletons and Primary Representations:</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86</a:t>
            </a:fld>
            <a:endParaRPr lang="de-DE"/>
          </a:p>
        </p:txBody>
      </p:sp>
      <p:sp>
        <p:nvSpPr>
          <p:cNvPr id="5" name="Text Box 3"/>
          <p:cNvSpPr txBox="1">
            <a:spLocks noChangeArrowheads="1"/>
          </p:cNvSpPr>
          <p:nvPr/>
        </p:nvSpPr>
        <p:spPr bwMode="auto">
          <a:xfrm>
            <a:off x="1475656" y="2168706"/>
            <a:ext cx="6274320" cy="369548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a:lnSpc>
                <a:spcPct val="100000"/>
              </a:lnSpc>
              <a:buClrTx/>
              <a:buSzTx/>
              <a:buFontTx/>
              <a:buNone/>
            </a:pPr>
            <a:r>
              <a:rPr lang="en-US" sz="1300" dirty="0">
                <a:solidFill>
                  <a:schemeClr val="tx2"/>
                </a:solidFill>
                <a:latin typeface="Courier New" pitchFamily="49" charset="0"/>
              </a:rPr>
              <a:t>/T=1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dirty="0">
                <a:solidFill>
                  <a:schemeClr val="tx2"/>
                </a:solidFill>
                <a:latin typeface="Courier New" pitchFamily="49" charset="0"/>
              </a:rPr>
              <a:t>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dirty="0">
                <a:solidFill>
                  <a:schemeClr val="tx2"/>
                </a:solidFill>
                <a:latin typeface="Courier New" pitchFamily="49" charset="0"/>
              </a:rPr>
              <a:t>/StandardCartesianChart3D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dirty="0">
                <a:solidFill>
                  <a:schemeClr val="tx2"/>
                </a:solidFill>
                <a:latin typeface="Courier New" pitchFamily="49" charset="0"/>
              </a:rPr>
              <a:t>/StandardCartesianChart3D/Positions </a:t>
            </a:r>
            <a:r>
              <a:rPr lang="en-US" sz="1300" dirty="0" smtClean="0">
                <a:solidFill>
                  <a:schemeClr val="tx2"/>
                </a:solidFill>
                <a:latin typeface="Courier New" pitchFamily="49" charset="0"/>
              </a:rPr>
              <a:t>Dataset</a:t>
            </a:r>
            <a:endParaRPr lang="en-US" sz="1300" dirty="0">
              <a:solidFill>
                <a:schemeClr val="tx2"/>
              </a:solidFill>
              <a:latin typeface="Courier New" pitchFamily="49" charset="0"/>
            </a:endParaRPr>
          </a:p>
          <a:p>
            <a:pPr>
              <a:lnSpc>
                <a:spcPct val="100000"/>
              </a:lnSpc>
              <a:buClrTx/>
              <a:buSzTx/>
              <a:buFontTx/>
              <a:buNone/>
            </a:pPr>
            <a:endParaRPr lang="en-US" sz="1300" dirty="0">
              <a:solidFill>
                <a:schemeClr val="tx2"/>
              </a:solidFill>
              <a:latin typeface="Courier New" pitchFamily="49" charset="0"/>
            </a:endParaRP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dirty="0" smtClean="0">
                <a:solidFill>
                  <a:schemeClr val="accent2"/>
                </a:solidFill>
                <a:latin typeface="Courier New" pitchFamily="49" charset="0"/>
              </a:rPr>
              <a:t>Edges</a:t>
            </a:r>
            <a:r>
              <a:rPr lang="en-US" sz="1300" dirty="0" smtClean="0">
                <a:solidFill>
                  <a:schemeClr val="tx2"/>
                </a:solidFill>
                <a:latin typeface="Courier New" pitchFamily="49" charset="0"/>
              </a:rPr>
              <a:t> </a:t>
            </a:r>
            <a:r>
              <a:rPr lang="en-US" sz="1300" dirty="0">
                <a:solidFill>
                  <a:schemeClr val="tx2"/>
                </a:solidFill>
                <a:latin typeface="Courier New" pitchFamily="49" charset="0"/>
              </a:rPr>
              <a:t>Group</a:t>
            </a: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b="1" dirty="0" smtClean="0">
                <a:solidFill>
                  <a:schemeClr val="accent2"/>
                </a:solidFill>
                <a:latin typeface="Courier New" pitchFamily="49" charset="0"/>
              </a:rPr>
              <a:t>Edges</a:t>
            </a:r>
            <a:r>
              <a:rPr lang="en-US" sz="1300" b="1" dirty="0" smtClean="0">
                <a:solidFill>
                  <a:schemeClr val="tx2"/>
                </a:solidFill>
                <a:latin typeface="Courier New" pitchFamily="49" charset="0"/>
              </a:rPr>
              <a:t>/</a:t>
            </a:r>
            <a:r>
              <a:rPr lang="en-US" sz="1300" b="1" dirty="0" smtClean="0">
                <a:solidFill>
                  <a:srgbClr val="92D050"/>
                </a:solidFill>
                <a:latin typeface="Courier New" pitchFamily="49" charset="0"/>
              </a:rPr>
              <a:t>Points</a:t>
            </a:r>
            <a:r>
              <a:rPr lang="en-US" sz="1300" dirty="0" smtClean="0">
                <a:solidFill>
                  <a:schemeClr val="tx2"/>
                </a:solidFill>
                <a:latin typeface="Courier New" pitchFamily="49" charset="0"/>
              </a:rPr>
              <a:t> </a:t>
            </a:r>
            <a:r>
              <a:rPr lang="en-US" sz="1300" dirty="0">
                <a:solidFill>
                  <a:schemeClr val="tx2"/>
                </a:solidFill>
                <a:latin typeface="Courier New" pitchFamily="49" charset="0"/>
              </a:rPr>
              <a:t>Group</a:t>
            </a: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dirty="0" smtClean="0">
                <a:solidFill>
                  <a:schemeClr val="accent2"/>
                </a:solidFill>
                <a:latin typeface="Courier New" pitchFamily="49" charset="0"/>
              </a:rPr>
              <a:t>Edges</a:t>
            </a:r>
            <a:r>
              <a:rPr lang="en-US" sz="1300" dirty="0" smtClean="0">
                <a:solidFill>
                  <a:schemeClr val="tx2"/>
                </a:solidFill>
                <a:latin typeface="Courier New" pitchFamily="49" charset="0"/>
              </a:rPr>
              <a:t>/</a:t>
            </a:r>
            <a:r>
              <a:rPr lang="en-US" sz="1300" dirty="0" smtClean="0">
                <a:solidFill>
                  <a:srgbClr val="92D050"/>
                </a:solidFill>
                <a:latin typeface="Courier New" pitchFamily="49" charset="0"/>
              </a:rPr>
              <a:t>Points</a:t>
            </a:r>
            <a:r>
              <a:rPr lang="en-US" sz="1300" dirty="0" smtClean="0">
                <a:solidFill>
                  <a:schemeClr val="tx2"/>
                </a:solidFill>
                <a:latin typeface="Courier New" pitchFamily="49" charset="0"/>
              </a:rPr>
              <a:t>/Positions Dataset</a:t>
            </a:r>
            <a:endParaRPr lang="en-US" sz="1300" dirty="0">
              <a:solidFill>
                <a:schemeClr val="tx2"/>
              </a:solidFill>
              <a:latin typeface="Courier New" pitchFamily="49" charset="0"/>
            </a:endParaRPr>
          </a:p>
          <a:p>
            <a:pPr>
              <a:lnSpc>
                <a:spcPct val="100000"/>
              </a:lnSpc>
              <a:buClrTx/>
              <a:buSzTx/>
              <a:buFontTx/>
              <a:buNone/>
            </a:pPr>
            <a:endParaRPr lang="en-US" sz="1300" dirty="0" smtClean="0">
              <a:solidFill>
                <a:schemeClr val="tx2"/>
              </a:solidFill>
              <a:latin typeface="Courier New" pitchFamily="49" charset="0"/>
            </a:endParaRPr>
          </a:p>
          <a:p>
            <a:pPr>
              <a:lnSpc>
                <a:spcPct val="100000"/>
              </a:lnSpc>
              <a:buClrTx/>
              <a:buSzTx/>
              <a:buFontTx/>
              <a:buNone/>
            </a:pP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dirty="0" smtClean="0">
                <a:solidFill>
                  <a:srgbClr val="FF0000"/>
                </a:solidFill>
                <a:latin typeface="Courier New" pitchFamily="49" charset="0"/>
              </a:rPr>
              <a:t>Faces</a:t>
            </a:r>
            <a:r>
              <a:rPr lang="en-US" sz="1300" dirty="0" smtClean="0">
                <a:solidFill>
                  <a:schemeClr val="tx2"/>
                </a:solidFill>
                <a:latin typeface="Courier New" pitchFamily="49" charset="0"/>
              </a:rPr>
              <a:t> </a:t>
            </a:r>
            <a:r>
              <a:rPr lang="en-US" sz="1300" dirty="0">
                <a:solidFill>
                  <a:schemeClr val="tx2"/>
                </a:solidFill>
                <a:latin typeface="Courier New" pitchFamily="49" charset="0"/>
              </a:rPr>
              <a:t>Group</a:t>
            </a: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b="1" dirty="0" smtClean="0">
                <a:solidFill>
                  <a:srgbClr val="FF0000"/>
                </a:solidFill>
                <a:latin typeface="Courier New" pitchFamily="49" charset="0"/>
              </a:rPr>
              <a:t>Faces</a:t>
            </a:r>
            <a:r>
              <a:rPr lang="en-US" sz="1300" b="1" dirty="0" smtClean="0">
                <a:solidFill>
                  <a:schemeClr val="tx2"/>
                </a:solidFill>
                <a:latin typeface="Courier New" pitchFamily="49" charset="0"/>
              </a:rPr>
              <a:t>/</a:t>
            </a:r>
            <a:r>
              <a:rPr lang="en-US" sz="1300" b="1" dirty="0" smtClean="0">
                <a:solidFill>
                  <a:srgbClr val="92D050"/>
                </a:solidFill>
                <a:latin typeface="Courier New" pitchFamily="49" charset="0"/>
              </a:rPr>
              <a:t>Points</a:t>
            </a:r>
            <a:r>
              <a:rPr lang="en-US" sz="1300" dirty="0" smtClean="0">
                <a:solidFill>
                  <a:schemeClr val="tx2"/>
                </a:solidFill>
                <a:latin typeface="Courier New" pitchFamily="49" charset="0"/>
              </a:rPr>
              <a:t> </a:t>
            </a:r>
            <a:r>
              <a:rPr lang="en-US" sz="1300" dirty="0">
                <a:solidFill>
                  <a:schemeClr val="tx2"/>
                </a:solidFill>
                <a:latin typeface="Courier New" pitchFamily="49" charset="0"/>
              </a:rPr>
              <a:t>Group</a:t>
            </a: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dirty="0" smtClean="0">
                <a:solidFill>
                  <a:srgbClr val="FF0000"/>
                </a:solidFill>
                <a:latin typeface="Courier New" pitchFamily="49" charset="0"/>
              </a:rPr>
              <a:t>Faces</a:t>
            </a:r>
            <a:r>
              <a:rPr lang="en-US" sz="1300" dirty="0" smtClean="0">
                <a:solidFill>
                  <a:schemeClr val="tx2"/>
                </a:solidFill>
                <a:latin typeface="Courier New" pitchFamily="49" charset="0"/>
              </a:rPr>
              <a:t>/</a:t>
            </a:r>
            <a:r>
              <a:rPr lang="en-US" sz="1300" dirty="0" smtClean="0">
                <a:solidFill>
                  <a:srgbClr val="92D050"/>
                </a:solidFill>
                <a:latin typeface="Courier New" pitchFamily="49" charset="0"/>
              </a:rPr>
              <a:t>Points</a:t>
            </a:r>
            <a:r>
              <a:rPr lang="en-US" sz="1300" dirty="0" smtClean="0">
                <a:solidFill>
                  <a:schemeClr val="tx2"/>
                </a:solidFill>
                <a:latin typeface="Courier New" pitchFamily="49" charset="0"/>
              </a:rPr>
              <a:t>/Positions Dataset</a:t>
            </a:r>
            <a:endParaRPr lang="en-US" sz="1300" dirty="0">
              <a:solidFill>
                <a:schemeClr val="tx2"/>
              </a:solidFill>
              <a:latin typeface="Courier New" pitchFamily="49" charset="0"/>
            </a:endParaRPr>
          </a:p>
          <a:p>
            <a:pPr>
              <a:lnSpc>
                <a:spcPct val="100000"/>
              </a:lnSpc>
              <a:buClrTx/>
              <a:buSzTx/>
              <a:buFontTx/>
              <a:buNone/>
            </a:pPr>
            <a:endParaRPr lang="en-US" sz="1300" dirty="0">
              <a:solidFill>
                <a:schemeClr val="tx2"/>
              </a:solidFill>
              <a:latin typeface="Courier New" pitchFamily="49" charset="0"/>
            </a:endParaRP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00B0F0"/>
                </a:solidFill>
                <a:latin typeface="Courier New" pitchFamily="49" charset="0"/>
              </a:rPr>
              <a:t>Connectivity</a:t>
            </a:r>
            <a:r>
              <a:rPr lang="en-US" sz="1300" dirty="0">
                <a:solidFill>
                  <a:schemeClr val="tx2"/>
                </a:solidFill>
                <a:latin typeface="Courier New" pitchFamily="49" charset="0"/>
              </a:rPr>
              <a:t>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b="1" dirty="0">
                <a:solidFill>
                  <a:srgbClr val="00B0F0"/>
                </a:solidFill>
                <a:latin typeface="Courier New" pitchFamily="49" charset="0"/>
              </a:rPr>
              <a:t>Connectivity</a:t>
            </a:r>
            <a:r>
              <a:rPr lang="en-US" sz="1300" b="1" dirty="0">
                <a:solidFill>
                  <a:schemeClr val="tx2"/>
                </a:solidFill>
                <a:latin typeface="Courier New" pitchFamily="49" charset="0"/>
              </a:rPr>
              <a:t>/</a:t>
            </a:r>
            <a:r>
              <a:rPr lang="en-US" sz="1300" b="1" dirty="0">
                <a:solidFill>
                  <a:srgbClr val="92D050"/>
                </a:solidFill>
                <a:latin typeface="Courier New" pitchFamily="49" charset="0"/>
              </a:rPr>
              <a:t>Points</a:t>
            </a:r>
            <a:r>
              <a:rPr lang="en-US" sz="1300" dirty="0">
                <a:solidFill>
                  <a:schemeClr val="tx2"/>
                </a:solidFill>
                <a:latin typeface="Courier New" pitchFamily="49" charset="0"/>
              </a:rPr>
              <a:t>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00B0F0"/>
                </a:solidFill>
                <a:latin typeface="Courier New" pitchFamily="49" charset="0"/>
              </a:rPr>
              <a:t>Connectivity</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dirty="0">
                <a:solidFill>
                  <a:schemeClr val="tx2"/>
                </a:solidFill>
                <a:latin typeface="Courier New" pitchFamily="49" charset="0"/>
              </a:rPr>
              <a:t>/Positions </a:t>
            </a:r>
            <a:r>
              <a:rPr lang="en-US" sz="1300" dirty="0" smtClean="0">
                <a:solidFill>
                  <a:schemeClr val="tx2"/>
                </a:solidFill>
                <a:latin typeface="Courier New" pitchFamily="49" charset="0"/>
              </a:rPr>
              <a:t>Dataset</a:t>
            </a:r>
            <a:endParaRPr lang="en-US" sz="1300" dirty="0">
              <a:solidFill>
                <a:schemeClr val="tx2"/>
              </a:solidFill>
              <a:latin typeface="Courier New" pitchFamily="49" charset="0"/>
            </a:endParaRPr>
          </a:p>
          <a:p>
            <a:pPr>
              <a:lnSpc>
                <a:spcPct val="100000"/>
              </a:lnSpc>
              <a:buClrTx/>
              <a:buSzTx/>
              <a:buFontTx/>
              <a:buNone/>
            </a:pPr>
            <a:endParaRPr lang="en-US" sz="1300" dirty="0">
              <a:solidFill>
                <a:schemeClr val="tx2"/>
              </a:solidFill>
              <a:latin typeface="Courier New" pitchFamily="49" charset="0"/>
            </a:endParaRPr>
          </a:p>
        </p:txBody>
      </p:sp>
      <p:sp>
        <p:nvSpPr>
          <p:cNvPr id="6" name="Oval 5"/>
          <p:cNvSpPr/>
          <p:nvPr/>
        </p:nvSpPr>
        <p:spPr>
          <a:xfrm rot="16200000">
            <a:off x="480688" y="2312876"/>
            <a:ext cx="1296144" cy="648072"/>
          </a:xfrm>
          <a:prstGeom prst="ellipse">
            <a:avLst/>
          </a:prstGeom>
          <a:solidFill>
            <a:srgbClr val="00B050"/>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Index Depth 0</a:t>
            </a:r>
            <a:endParaRPr lang="en-US" sz="1400" dirty="0"/>
          </a:p>
        </p:txBody>
      </p:sp>
      <p:sp>
        <p:nvSpPr>
          <p:cNvPr id="7" name="Oval 6"/>
          <p:cNvSpPr/>
          <p:nvPr/>
        </p:nvSpPr>
        <p:spPr>
          <a:xfrm rot="16200000">
            <a:off x="96096" y="4232496"/>
            <a:ext cx="2039040" cy="432048"/>
          </a:xfrm>
          <a:prstGeom prst="ellipse">
            <a:avLst/>
          </a:prstGeom>
          <a:gradFill>
            <a:gsLst>
              <a:gs pos="0">
                <a:srgbClr val="5E9EFF"/>
              </a:gs>
              <a:gs pos="39999">
                <a:srgbClr val="85C2FF"/>
              </a:gs>
              <a:gs pos="70000">
                <a:srgbClr val="C4D6EB"/>
              </a:gs>
              <a:gs pos="100000">
                <a:srgbClr val="FFEBFA"/>
              </a:gs>
            </a:gsLst>
            <a:lin ang="5400000" scaled="0"/>
          </a:gra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Index Depth = 1</a:t>
            </a:r>
            <a:endParaRPr lang="en-US" sz="1400" dirty="0"/>
          </a:p>
        </p:txBody>
      </p:sp>
      <p:sp>
        <p:nvSpPr>
          <p:cNvPr id="8" name="Rectangle 7"/>
          <p:cNvSpPr/>
          <p:nvPr/>
        </p:nvSpPr>
        <p:spPr>
          <a:xfrm>
            <a:off x="6660232" y="3501008"/>
            <a:ext cx="1656184" cy="44343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Dimensionality 1</a:t>
            </a:r>
            <a:endParaRPr lang="en-US" sz="1400" dirty="0"/>
          </a:p>
        </p:txBody>
      </p:sp>
      <p:sp>
        <p:nvSpPr>
          <p:cNvPr id="9" name="Rectangle 8"/>
          <p:cNvSpPr/>
          <p:nvPr/>
        </p:nvSpPr>
        <p:spPr>
          <a:xfrm>
            <a:off x="6668616" y="4293096"/>
            <a:ext cx="1656184" cy="443430"/>
          </a:xfrm>
          <a:prstGeom prst="rect">
            <a:avLst/>
          </a:prstGeom>
          <a:gradFill>
            <a:gsLst>
              <a:gs pos="0">
                <a:schemeClr val="accent2">
                  <a:tint val="1000"/>
                  <a:lumMod val="66000"/>
                </a:schemeClr>
              </a:gs>
              <a:gs pos="68000">
                <a:srgbClr val="FF0000"/>
              </a:gs>
              <a:gs pos="81000">
                <a:srgbClr val="FF0000"/>
              </a:gs>
              <a:gs pos="86000">
                <a:srgbClr val="FF0000">
                  <a:lumMod val="96000"/>
                </a:srgbClr>
              </a:gs>
              <a:gs pos="100000">
                <a:srgbClr val="FF0000">
                  <a:lumMod val="59000"/>
                </a:srgb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bg1"/>
                </a:solidFill>
              </a:rPr>
              <a:t>Dimensionality 2</a:t>
            </a:r>
            <a:endParaRPr lang="en-US" sz="1400" dirty="0">
              <a:solidFill>
                <a:schemeClr val="bg1"/>
              </a:solidFill>
            </a:endParaRPr>
          </a:p>
        </p:txBody>
      </p:sp>
      <p:sp>
        <p:nvSpPr>
          <p:cNvPr id="10" name="Rectangle 9"/>
          <p:cNvSpPr/>
          <p:nvPr/>
        </p:nvSpPr>
        <p:spPr>
          <a:xfrm>
            <a:off x="6676236" y="5073802"/>
            <a:ext cx="1656184" cy="4434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Dimensionality 3</a:t>
            </a:r>
            <a:endParaRPr lang="en-US" sz="1400" dirty="0"/>
          </a:p>
        </p:txBody>
      </p:sp>
    </p:spTree>
    <p:extLst>
      <p:ext uri="{BB962C8B-B14F-4D97-AF65-F5344CB8AC3E}">
        <p14:creationId xmlns:p14="http://schemas.microsoft.com/office/powerpoint/2010/main" val="28591062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Unstructured Meshes</a:t>
            </a:r>
            <a:endParaRPr lang="en-US" dirty="0"/>
          </a:p>
        </p:txBody>
      </p:sp>
      <p:sp>
        <p:nvSpPr>
          <p:cNvPr id="3" name="Content Placeholder 2"/>
          <p:cNvSpPr>
            <a:spLocks noGrp="1"/>
          </p:cNvSpPr>
          <p:nvPr>
            <p:ph idx="1"/>
          </p:nvPr>
        </p:nvSpPr>
        <p:spPr>
          <a:xfrm>
            <a:off x="457200" y="1412776"/>
            <a:ext cx="8075240" cy="4525963"/>
          </a:xfrm>
        </p:spPr>
        <p:txBody>
          <a:bodyPr/>
          <a:lstStyle/>
          <a:p>
            <a:pPr marL="36576" indent="0">
              <a:buNone/>
            </a:pPr>
            <a:r>
              <a:rPr lang="en-US" dirty="0" smtClean="0"/>
              <a:t>Skeletons and Secondary Representations:</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87</a:t>
            </a:fld>
            <a:endParaRPr lang="de-DE"/>
          </a:p>
        </p:txBody>
      </p:sp>
      <p:sp>
        <p:nvSpPr>
          <p:cNvPr id="5" name="Text Box 3"/>
          <p:cNvSpPr txBox="1">
            <a:spLocks noChangeArrowheads="1"/>
          </p:cNvSpPr>
          <p:nvPr/>
        </p:nvSpPr>
        <p:spPr bwMode="auto">
          <a:xfrm>
            <a:off x="673944" y="2168706"/>
            <a:ext cx="6274320" cy="4095589"/>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982" tIns="46790" rIns="89982" bIns="46790">
            <a:spAutoFit/>
          </a:bodyPr>
          <a:lstStyle>
            <a:lvl1pPr defTabSz="1008063">
              <a:lnSpc>
                <a:spcPct val="93000"/>
              </a:lnSpc>
              <a:buClr>
                <a:srgbClr val="000000"/>
              </a:buClr>
              <a:buSzPct val="45000"/>
              <a:buFont typeface="StarSymbol" charset="0"/>
              <a:defRPr>
                <a:solidFill>
                  <a:srgbClr val="000000"/>
                </a:solidFill>
                <a:latin typeface="Arial" charset="0"/>
              </a:defRPr>
            </a:lvl1pPr>
            <a:lvl2pPr marL="503238" defTabSz="1008063">
              <a:lnSpc>
                <a:spcPct val="93000"/>
              </a:lnSpc>
              <a:buClr>
                <a:srgbClr val="000000"/>
              </a:buClr>
              <a:buSzPct val="45000"/>
              <a:buFont typeface="StarSymbol" charset="0"/>
              <a:defRPr>
                <a:solidFill>
                  <a:srgbClr val="000000"/>
                </a:solidFill>
                <a:latin typeface="Arial" charset="0"/>
              </a:defRPr>
            </a:lvl2pPr>
            <a:lvl3pPr marL="1008063" defTabSz="1008063">
              <a:lnSpc>
                <a:spcPct val="93000"/>
              </a:lnSpc>
              <a:buClr>
                <a:srgbClr val="000000"/>
              </a:buClr>
              <a:buSzPct val="45000"/>
              <a:buFont typeface="StarSymbol" charset="0"/>
              <a:defRPr>
                <a:solidFill>
                  <a:srgbClr val="000000"/>
                </a:solidFill>
                <a:latin typeface="Arial" charset="0"/>
              </a:defRPr>
            </a:lvl3pPr>
            <a:lvl4pPr marL="1511300" defTabSz="1008063">
              <a:lnSpc>
                <a:spcPct val="93000"/>
              </a:lnSpc>
              <a:buClr>
                <a:srgbClr val="000000"/>
              </a:buClr>
              <a:buSzPct val="45000"/>
              <a:buFont typeface="StarSymbol" charset="0"/>
              <a:defRPr>
                <a:solidFill>
                  <a:srgbClr val="000000"/>
                </a:solidFill>
                <a:latin typeface="Arial" charset="0"/>
              </a:defRPr>
            </a:lvl4pPr>
            <a:lvl5pPr marL="2016125" defTabSz="1008063">
              <a:lnSpc>
                <a:spcPct val="93000"/>
              </a:lnSpc>
              <a:buClr>
                <a:srgbClr val="000000"/>
              </a:buClr>
              <a:buSzPct val="45000"/>
              <a:buFont typeface="StarSymbol" charset="0"/>
              <a:defRPr>
                <a:solidFill>
                  <a:srgbClr val="000000"/>
                </a:solidFill>
                <a:latin typeface="Arial" charset="0"/>
              </a:defRPr>
            </a:lvl5pPr>
            <a:lvl6pPr marL="24733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6pPr>
            <a:lvl7pPr marL="29305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7pPr>
            <a:lvl8pPr marL="33877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8pPr>
            <a:lvl9pPr marL="3844925" defTabSz="1008063" fontAlgn="base" hangingPunct="0">
              <a:lnSpc>
                <a:spcPct val="93000"/>
              </a:lnSpc>
              <a:spcBef>
                <a:spcPct val="0"/>
              </a:spcBef>
              <a:spcAft>
                <a:spcPct val="0"/>
              </a:spcAft>
              <a:buClr>
                <a:srgbClr val="000000"/>
              </a:buClr>
              <a:buSzPct val="45000"/>
              <a:buFont typeface="StarSymbol" charset="0"/>
              <a:defRPr>
                <a:solidFill>
                  <a:srgbClr val="000000"/>
                </a:solidFill>
                <a:latin typeface="Arial" charset="0"/>
              </a:defRPr>
            </a:lvl9pPr>
          </a:lstStyle>
          <a:p>
            <a:pPr>
              <a:lnSpc>
                <a:spcPct val="100000"/>
              </a:lnSpc>
              <a:buClrTx/>
              <a:buSzTx/>
              <a:buFontTx/>
              <a:buNone/>
            </a:pPr>
            <a:r>
              <a:rPr lang="en-US" sz="1300" dirty="0">
                <a:solidFill>
                  <a:schemeClr val="tx2"/>
                </a:solidFill>
                <a:latin typeface="Courier New" pitchFamily="49" charset="0"/>
              </a:rPr>
              <a:t>/T=1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dirty="0">
                <a:solidFill>
                  <a:schemeClr val="tx2"/>
                </a:solidFill>
                <a:latin typeface="Courier New" pitchFamily="49" charset="0"/>
              </a:rPr>
              <a:t>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dirty="0">
                <a:solidFill>
                  <a:schemeClr val="tx2"/>
                </a:solidFill>
                <a:latin typeface="Courier New" pitchFamily="49" charset="0"/>
              </a:rPr>
              <a:t>/StandardCartesianChart3D Group</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dirty="0">
                <a:solidFill>
                  <a:schemeClr val="tx2"/>
                </a:solidFill>
                <a:latin typeface="Courier New" pitchFamily="49" charset="0"/>
              </a:rPr>
              <a:t>/StandardCartesianChart3D/Positions </a:t>
            </a:r>
            <a:r>
              <a:rPr lang="en-US" sz="1300" dirty="0" smtClean="0">
                <a:solidFill>
                  <a:schemeClr val="tx2"/>
                </a:solidFill>
                <a:latin typeface="Courier New" pitchFamily="49" charset="0"/>
              </a:rPr>
              <a:t>Dataset</a:t>
            </a: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92D050"/>
                </a:solidFill>
                <a:latin typeface="Courier New" pitchFamily="49" charset="0"/>
              </a:rPr>
              <a:t>Points/</a:t>
            </a:r>
            <a:r>
              <a:rPr lang="en-US" sz="1300" b="1" dirty="0">
                <a:solidFill>
                  <a:srgbClr val="FF0000"/>
                </a:solidFill>
                <a:latin typeface="Courier New" pitchFamily="49" charset="0"/>
              </a:rPr>
              <a:t>Faces</a:t>
            </a:r>
            <a:r>
              <a:rPr lang="en-US" sz="1300" dirty="0">
                <a:solidFill>
                  <a:schemeClr val="tx2"/>
                </a:solidFill>
                <a:latin typeface="Courier New" pitchFamily="49" charset="0"/>
              </a:rPr>
              <a:t> Group</a:t>
            </a:r>
          </a:p>
          <a:p>
            <a:pPr>
              <a:lnSpc>
                <a:spcPct val="100000"/>
              </a:lnSpc>
              <a:buClrTx/>
              <a:buSzTx/>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dirty="0" smtClean="0">
                <a:solidFill>
                  <a:srgbClr val="92D050"/>
                </a:solidFill>
                <a:latin typeface="Courier New" pitchFamily="49" charset="0"/>
              </a:rPr>
              <a:t>Points/</a:t>
            </a:r>
            <a:r>
              <a:rPr lang="en-US" sz="1300" b="1" dirty="0" smtClean="0">
                <a:solidFill>
                  <a:srgbClr val="FF0000"/>
                </a:solidFill>
                <a:latin typeface="Courier New" pitchFamily="49" charset="0"/>
              </a:rPr>
              <a:t>Faces</a:t>
            </a:r>
            <a:r>
              <a:rPr lang="en-US" sz="1300" dirty="0">
                <a:solidFill>
                  <a:schemeClr val="tx2"/>
                </a:solidFill>
                <a:latin typeface="Courier New" pitchFamily="49" charset="0"/>
              </a:rPr>
              <a:t>/Positions Dataset</a:t>
            </a:r>
          </a:p>
          <a:p>
            <a:pPr>
              <a:lnSpc>
                <a:spcPct val="100000"/>
              </a:lnSpc>
              <a:buClrTx/>
              <a:buSzTx/>
              <a:buFontTx/>
              <a:buNone/>
            </a:pPr>
            <a:endParaRPr lang="en-US" sz="1300" dirty="0">
              <a:solidFill>
                <a:schemeClr val="tx2"/>
              </a:solidFill>
              <a:latin typeface="Courier New" pitchFamily="49" charset="0"/>
            </a:endParaRP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dirty="0" smtClean="0">
                <a:solidFill>
                  <a:schemeClr val="accent2"/>
                </a:solidFill>
                <a:latin typeface="Courier New" pitchFamily="49" charset="0"/>
              </a:rPr>
              <a:t>Edges</a:t>
            </a:r>
            <a:r>
              <a:rPr lang="en-US" sz="1300" dirty="0" smtClean="0">
                <a:solidFill>
                  <a:schemeClr val="tx2"/>
                </a:solidFill>
                <a:latin typeface="Courier New" pitchFamily="49" charset="0"/>
              </a:rPr>
              <a:t> </a:t>
            </a:r>
            <a:r>
              <a:rPr lang="en-US" sz="1300" dirty="0">
                <a:solidFill>
                  <a:schemeClr val="tx2"/>
                </a:solidFill>
                <a:latin typeface="Courier New" pitchFamily="49" charset="0"/>
              </a:rPr>
              <a:t>Group</a:t>
            </a: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b="1" dirty="0" smtClean="0">
                <a:solidFill>
                  <a:schemeClr val="accent2"/>
                </a:solidFill>
                <a:latin typeface="Courier New" pitchFamily="49" charset="0"/>
              </a:rPr>
              <a:t>Edges</a:t>
            </a:r>
            <a:r>
              <a:rPr lang="en-US" sz="1300" b="1" dirty="0" smtClean="0">
                <a:solidFill>
                  <a:schemeClr val="tx2"/>
                </a:solidFill>
                <a:latin typeface="Courier New" pitchFamily="49" charset="0"/>
              </a:rPr>
              <a:t>/</a:t>
            </a:r>
            <a:r>
              <a:rPr lang="en-US" sz="1300" b="1" dirty="0">
                <a:solidFill>
                  <a:srgbClr val="FF0000"/>
                </a:solidFill>
                <a:latin typeface="Courier New" pitchFamily="49" charset="0"/>
              </a:rPr>
              <a:t>Faces</a:t>
            </a:r>
            <a:r>
              <a:rPr lang="en-US" sz="1300" dirty="0" smtClean="0">
                <a:solidFill>
                  <a:schemeClr val="tx2"/>
                </a:solidFill>
                <a:latin typeface="Courier New" pitchFamily="49" charset="0"/>
              </a:rPr>
              <a:t> </a:t>
            </a:r>
            <a:r>
              <a:rPr lang="en-US" sz="1300" dirty="0">
                <a:solidFill>
                  <a:schemeClr val="tx2"/>
                </a:solidFill>
                <a:latin typeface="Courier New" pitchFamily="49" charset="0"/>
              </a:rPr>
              <a:t>Group</a:t>
            </a: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dirty="0" smtClean="0">
                <a:solidFill>
                  <a:schemeClr val="accent2"/>
                </a:solidFill>
                <a:latin typeface="Courier New" pitchFamily="49" charset="0"/>
              </a:rPr>
              <a:t>Edges</a:t>
            </a:r>
            <a:r>
              <a:rPr lang="en-US" sz="1300" dirty="0" smtClean="0">
                <a:solidFill>
                  <a:schemeClr val="tx2"/>
                </a:solidFill>
                <a:latin typeface="Courier New" pitchFamily="49" charset="0"/>
              </a:rPr>
              <a:t>/</a:t>
            </a:r>
            <a:r>
              <a:rPr lang="en-US" sz="1300" b="1" dirty="0" smtClean="0">
                <a:solidFill>
                  <a:srgbClr val="FF0000"/>
                </a:solidFill>
                <a:latin typeface="Courier New" pitchFamily="49" charset="0"/>
              </a:rPr>
              <a:t>Faces</a:t>
            </a:r>
            <a:r>
              <a:rPr lang="en-US" sz="1300" dirty="0" smtClean="0">
                <a:solidFill>
                  <a:schemeClr val="tx2"/>
                </a:solidFill>
                <a:latin typeface="Courier New" pitchFamily="49" charset="0"/>
              </a:rPr>
              <a:t>/Positions Dataset</a:t>
            </a:r>
            <a:endParaRPr lang="en-US" sz="1300" dirty="0">
              <a:solidFill>
                <a:schemeClr val="tx2"/>
              </a:solidFill>
              <a:latin typeface="Courier New" pitchFamily="49" charset="0"/>
            </a:endParaRPr>
          </a:p>
          <a:p>
            <a:pPr>
              <a:lnSpc>
                <a:spcPct val="100000"/>
              </a:lnSpc>
              <a:buClrTx/>
              <a:buSzTx/>
              <a:buFontTx/>
              <a:buNone/>
            </a:pPr>
            <a:endParaRPr lang="en-US" sz="1300" dirty="0" smtClean="0">
              <a:solidFill>
                <a:schemeClr val="tx2"/>
              </a:solidFill>
              <a:latin typeface="Courier New" pitchFamily="49" charset="0"/>
            </a:endParaRPr>
          </a:p>
          <a:p>
            <a:pPr>
              <a:lnSpc>
                <a:spcPct val="100000"/>
              </a:lnSpc>
              <a:buClrTx/>
              <a:buSzTx/>
              <a:buFontTx/>
              <a:buNone/>
            </a:pP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dirty="0" smtClean="0">
                <a:solidFill>
                  <a:srgbClr val="FF0000"/>
                </a:solidFill>
                <a:latin typeface="Courier New" pitchFamily="49" charset="0"/>
              </a:rPr>
              <a:t>Faces</a:t>
            </a:r>
            <a:r>
              <a:rPr lang="en-US" sz="1300" dirty="0" smtClean="0">
                <a:solidFill>
                  <a:schemeClr val="tx2"/>
                </a:solidFill>
                <a:latin typeface="Courier New" pitchFamily="49" charset="0"/>
              </a:rPr>
              <a:t> </a:t>
            </a:r>
            <a:r>
              <a:rPr lang="en-US" sz="1300" dirty="0">
                <a:solidFill>
                  <a:schemeClr val="tx2"/>
                </a:solidFill>
                <a:latin typeface="Courier New" pitchFamily="49" charset="0"/>
              </a:rPr>
              <a:t>Group</a:t>
            </a: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b="1" dirty="0" smtClean="0">
                <a:solidFill>
                  <a:srgbClr val="FF0000"/>
                </a:solidFill>
                <a:latin typeface="Courier New" pitchFamily="49" charset="0"/>
              </a:rPr>
              <a:t>Faces</a:t>
            </a:r>
            <a:r>
              <a:rPr lang="en-US" sz="1300" b="1" dirty="0" smtClean="0">
                <a:solidFill>
                  <a:schemeClr val="tx2"/>
                </a:solidFill>
                <a:latin typeface="Courier New" pitchFamily="49" charset="0"/>
              </a:rPr>
              <a:t>/</a:t>
            </a:r>
            <a:r>
              <a:rPr lang="en-US" sz="1300" b="1" dirty="0">
                <a:solidFill>
                  <a:schemeClr val="accent2"/>
                </a:solidFill>
                <a:latin typeface="Courier New" pitchFamily="49" charset="0"/>
              </a:rPr>
              <a:t>Edges</a:t>
            </a:r>
            <a:r>
              <a:rPr lang="en-US" sz="1300" dirty="0" smtClean="0">
                <a:solidFill>
                  <a:schemeClr val="tx2"/>
                </a:solidFill>
                <a:latin typeface="Courier New" pitchFamily="49" charset="0"/>
              </a:rPr>
              <a:t> </a:t>
            </a:r>
            <a:r>
              <a:rPr lang="en-US" sz="1300" dirty="0">
                <a:solidFill>
                  <a:schemeClr val="tx2"/>
                </a:solidFill>
                <a:latin typeface="Courier New" pitchFamily="49" charset="0"/>
              </a:rPr>
              <a:t>Group</a:t>
            </a: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dirty="0" smtClean="0">
                <a:solidFill>
                  <a:srgbClr val="FF0000"/>
                </a:solidFill>
                <a:latin typeface="Courier New" pitchFamily="49" charset="0"/>
              </a:rPr>
              <a:t>Faces</a:t>
            </a:r>
            <a:r>
              <a:rPr lang="en-US" sz="1300" dirty="0" smtClean="0">
                <a:solidFill>
                  <a:schemeClr val="tx2"/>
                </a:solidFill>
                <a:latin typeface="Courier New" pitchFamily="49" charset="0"/>
              </a:rPr>
              <a:t>/</a:t>
            </a:r>
            <a:r>
              <a:rPr lang="en-US" sz="1300" b="1" dirty="0" smtClean="0">
                <a:solidFill>
                  <a:schemeClr val="accent2"/>
                </a:solidFill>
                <a:latin typeface="Courier New" pitchFamily="49" charset="0"/>
              </a:rPr>
              <a:t>Edges</a:t>
            </a:r>
            <a:r>
              <a:rPr lang="en-US" sz="1300" dirty="0" smtClean="0">
                <a:solidFill>
                  <a:schemeClr val="tx2"/>
                </a:solidFill>
                <a:latin typeface="Courier New" pitchFamily="49" charset="0"/>
              </a:rPr>
              <a:t>/Positions Dataset</a:t>
            </a:r>
            <a:endParaRPr lang="en-US" sz="1300" dirty="0">
              <a:solidFill>
                <a:schemeClr val="tx2"/>
              </a:solidFill>
              <a:latin typeface="Courier New" pitchFamily="49" charset="0"/>
            </a:endParaRPr>
          </a:p>
          <a:p>
            <a:pPr>
              <a:lnSpc>
                <a:spcPct val="100000"/>
              </a:lnSpc>
              <a:buClrTx/>
              <a:buSzTx/>
              <a:buFontTx/>
              <a:buNone/>
            </a:pPr>
            <a:endParaRPr lang="en-US" sz="1300" dirty="0">
              <a:solidFill>
                <a:schemeClr val="tx2"/>
              </a:solidFill>
              <a:latin typeface="Courier New" pitchFamily="49" charset="0"/>
            </a:endParaRPr>
          </a:p>
          <a:p>
            <a:pPr>
              <a:lnSpc>
                <a:spcPct val="100000"/>
              </a:lnSpc>
              <a:buClrTx/>
              <a:buSzTx/>
              <a:buFontTx/>
              <a:buNone/>
            </a:pPr>
            <a:r>
              <a:rPr lang="en-US" sz="1300" dirty="0">
                <a:solidFill>
                  <a:schemeClr val="tx2"/>
                </a:solidFill>
                <a:latin typeface="Courier New" pitchFamily="49" charset="0"/>
              </a:rPr>
              <a:t>/T=1/</a:t>
            </a:r>
            <a:r>
              <a:rPr lang="en-US" sz="1300" dirty="0" err="1">
                <a:solidFill>
                  <a:schemeClr val="tx2"/>
                </a:solidFill>
                <a:latin typeface="Courier New" pitchFamily="49" charset="0"/>
              </a:rPr>
              <a:t>adcirc</a:t>
            </a:r>
            <a:r>
              <a:rPr lang="en-US" sz="1300" dirty="0">
                <a:solidFill>
                  <a:schemeClr val="tx2"/>
                </a:solidFill>
                <a:latin typeface="Courier New" pitchFamily="49" charset="0"/>
              </a:rPr>
              <a:t>/</a:t>
            </a:r>
            <a:r>
              <a:rPr lang="en-US" sz="1300" dirty="0">
                <a:solidFill>
                  <a:srgbClr val="00B0F0"/>
                </a:solidFill>
                <a:latin typeface="Courier New" pitchFamily="49" charset="0"/>
              </a:rPr>
              <a:t>Connectivity</a:t>
            </a:r>
            <a:r>
              <a:rPr lang="en-US" sz="1300" dirty="0">
                <a:solidFill>
                  <a:schemeClr val="tx2"/>
                </a:solidFill>
                <a:latin typeface="Courier New" pitchFamily="49" charset="0"/>
              </a:rPr>
              <a:t> Group</a:t>
            </a: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b="1" dirty="0" smtClean="0">
                <a:solidFill>
                  <a:srgbClr val="00B0F0"/>
                </a:solidFill>
                <a:latin typeface="Courier New" pitchFamily="49" charset="0"/>
              </a:rPr>
              <a:t>Connectivity</a:t>
            </a:r>
            <a:r>
              <a:rPr lang="en-US" sz="1300" b="1" dirty="0" smtClean="0">
                <a:solidFill>
                  <a:schemeClr val="tx2"/>
                </a:solidFill>
                <a:latin typeface="Courier New" pitchFamily="49" charset="0"/>
              </a:rPr>
              <a:t>/</a:t>
            </a:r>
            <a:r>
              <a:rPr lang="en-US" sz="1300" b="1" dirty="0">
                <a:solidFill>
                  <a:schemeClr val="accent2"/>
                </a:solidFill>
                <a:latin typeface="Courier New" pitchFamily="49" charset="0"/>
              </a:rPr>
              <a:t>Edges</a:t>
            </a:r>
            <a:r>
              <a:rPr lang="en-US" sz="1300" dirty="0" smtClean="0">
                <a:solidFill>
                  <a:schemeClr val="tx2"/>
                </a:solidFill>
                <a:latin typeface="Courier New" pitchFamily="49" charset="0"/>
              </a:rPr>
              <a:t> </a:t>
            </a:r>
            <a:r>
              <a:rPr lang="en-US" sz="1300" dirty="0">
                <a:solidFill>
                  <a:schemeClr val="tx2"/>
                </a:solidFill>
                <a:latin typeface="Courier New" pitchFamily="49" charset="0"/>
              </a:rPr>
              <a:t>Group</a:t>
            </a:r>
          </a:p>
          <a:p>
            <a:pPr>
              <a:lnSpc>
                <a:spcPct val="100000"/>
              </a:lnSpc>
              <a:buClrTx/>
              <a:buSzTx/>
              <a:buFontTx/>
              <a:buNone/>
            </a:pPr>
            <a:r>
              <a:rPr lang="en-US" sz="1300" dirty="0">
                <a:solidFill>
                  <a:schemeClr val="tx2"/>
                </a:solidFill>
                <a:latin typeface="Courier New" pitchFamily="49" charset="0"/>
              </a:rPr>
              <a:t>/</a:t>
            </a:r>
            <a:r>
              <a:rPr lang="en-US" sz="1300" dirty="0" smtClean="0">
                <a:solidFill>
                  <a:schemeClr val="tx2"/>
                </a:solidFill>
                <a:latin typeface="Courier New" pitchFamily="49" charset="0"/>
              </a:rPr>
              <a:t>T=1/</a:t>
            </a:r>
            <a:r>
              <a:rPr lang="en-US" sz="1300" dirty="0" err="1" smtClean="0">
                <a:solidFill>
                  <a:schemeClr val="tx2"/>
                </a:solidFill>
                <a:latin typeface="Courier New" pitchFamily="49" charset="0"/>
              </a:rPr>
              <a:t>adcirc</a:t>
            </a:r>
            <a:r>
              <a:rPr lang="en-US" sz="1300" dirty="0" smtClean="0">
                <a:solidFill>
                  <a:schemeClr val="tx2"/>
                </a:solidFill>
                <a:latin typeface="Courier New" pitchFamily="49" charset="0"/>
              </a:rPr>
              <a:t>/</a:t>
            </a:r>
            <a:r>
              <a:rPr lang="en-US" sz="1300" dirty="0" smtClean="0">
                <a:solidFill>
                  <a:srgbClr val="00B0F0"/>
                </a:solidFill>
                <a:latin typeface="Courier New" pitchFamily="49" charset="0"/>
              </a:rPr>
              <a:t>Connectivity</a:t>
            </a:r>
            <a:r>
              <a:rPr lang="en-US" sz="1300" dirty="0" smtClean="0">
                <a:solidFill>
                  <a:schemeClr val="tx2"/>
                </a:solidFill>
                <a:latin typeface="Courier New" pitchFamily="49" charset="0"/>
              </a:rPr>
              <a:t>/</a:t>
            </a:r>
            <a:r>
              <a:rPr lang="en-US" sz="1300" b="1" dirty="0" smtClean="0">
                <a:solidFill>
                  <a:schemeClr val="accent2"/>
                </a:solidFill>
                <a:latin typeface="Courier New" pitchFamily="49" charset="0"/>
              </a:rPr>
              <a:t>Edges</a:t>
            </a:r>
            <a:r>
              <a:rPr lang="en-US" sz="1300" dirty="0" smtClean="0">
                <a:solidFill>
                  <a:schemeClr val="tx2"/>
                </a:solidFill>
                <a:latin typeface="Courier New" pitchFamily="49" charset="0"/>
              </a:rPr>
              <a:t>/Positions Dataset</a:t>
            </a:r>
            <a:endParaRPr lang="en-US" sz="1300" dirty="0">
              <a:solidFill>
                <a:schemeClr val="tx2"/>
              </a:solidFill>
              <a:latin typeface="Courier New" pitchFamily="49" charset="0"/>
            </a:endParaRPr>
          </a:p>
          <a:p>
            <a:pPr>
              <a:lnSpc>
                <a:spcPct val="100000"/>
              </a:lnSpc>
              <a:buClrTx/>
              <a:buSzTx/>
              <a:buFontTx/>
              <a:buNone/>
            </a:pPr>
            <a:endParaRPr lang="en-US" sz="1300" dirty="0">
              <a:solidFill>
                <a:schemeClr val="tx2"/>
              </a:solidFill>
              <a:latin typeface="Courier New" pitchFamily="49" charset="0"/>
            </a:endParaRPr>
          </a:p>
        </p:txBody>
      </p:sp>
      <p:sp>
        <p:nvSpPr>
          <p:cNvPr id="11" name="Rectangle 10"/>
          <p:cNvSpPr/>
          <p:nvPr/>
        </p:nvSpPr>
        <p:spPr>
          <a:xfrm>
            <a:off x="6876256" y="2780928"/>
            <a:ext cx="1944216"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Faces per Vertex</a:t>
            </a:r>
            <a:endParaRPr lang="en-US" dirty="0"/>
          </a:p>
        </p:txBody>
      </p:sp>
      <p:sp>
        <p:nvSpPr>
          <p:cNvPr id="12" name="Rectangle 11"/>
          <p:cNvSpPr/>
          <p:nvPr/>
        </p:nvSpPr>
        <p:spPr>
          <a:xfrm>
            <a:off x="6876256" y="3789040"/>
            <a:ext cx="1944216"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Faces per Edge</a:t>
            </a:r>
            <a:endParaRPr lang="en-US" dirty="0"/>
          </a:p>
        </p:txBody>
      </p:sp>
      <p:sp>
        <p:nvSpPr>
          <p:cNvPr id="13" name="Rectangle 12"/>
          <p:cNvSpPr/>
          <p:nvPr/>
        </p:nvSpPr>
        <p:spPr>
          <a:xfrm>
            <a:off x="6876256" y="4725144"/>
            <a:ext cx="1944216"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Edges per Face</a:t>
            </a:r>
            <a:endParaRPr lang="en-US" dirty="0"/>
          </a:p>
        </p:txBody>
      </p:sp>
      <p:sp>
        <p:nvSpPr>
          <p:cNvPr id="14" name="Rectangle 13"/>
          <p:cNvSpPr/>
          <p:nvPr/>
        </p:nvSpPr>
        <p:spPr>
          <a:xfrm>
            <a:off x="6876256" y="5616223"/>
            <a:ext cx="1944216"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Edges per Cell</a:t>
            </a:r>
            <a:endParaRPr lang="en-US" dirty="0"/>
          </a:p>
        </p:txBody>
      </p:sp>
    </p:spTree>
    <p:extLst>
      <p:ext uri="{BB962C8B-B14F-4D97-AF65-F5344CB8AC3E}">
        <p14:creationId xmlns:p14="http://schemas.microsoft.com/office/powerpoint/2010/main" val="12097969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Meshes</a:t>
            </a:r>
            <a:endParaRPr lang="en-US" dirty="0"/>
          </a:p>
        </p:txBody>
      </p:sp>
      <p:sp>
        <p:nvSpPr>
          <p:cNvPr id="3" name="Content Placeholder 2"/>
          <p:cNvSpPr>
            <a:spLocks noGrp="1"/>
          </p:cNvSpPr>
          <p:nvPr>
            <p:ph idx="1"/>
          </p:nvPr>
        </p:nvSpPr>
        <p:spPr/>
        <p:txBody>
          <a:bodyPr/>
          <a:lstStyle/>
          <a:p>
            <a:r>
              <a:rPr lang="en-US" dirty="0" smtClean="0"/>
              <a:t>One vertex may be covered by multiple refinement levels – </a:t>
            </a:r>
            <a:r>
              <a:rPr lang="en-US" dirty="0" err="1" smtClean="0"/>
              <a:t>multiresolution</a:t>
            </a:r>
            <a:r>
              <a:rPr lang="en-US" dirty="0" smtClean="0"/>
              <a:t> methods</a:t>
            </a:r>
            <a:endParaRPr lang="en-US" dirty="0"/>
          </a:p>
        </p:txBody>
      </p:sp>
      <p:sp>
        <p:nvSpPr>
          <p:cNvPr id="5" name="Slide Number Placeholder 4"/>
          <p:cNvSpPr>
            <a:spLocks noGrp="1"/>
          </p:cNvSpPr>
          <p:nvPr>
            <p:ph type="sldNum" sz="quarter" idx="12"/>
          </p:nvPr>
        </p:nvSpPr>
        <p:spPr/>
        <p:txBody>
          <a:bodyPr/>
          <a:lstStyle/>
          <a:p>
            <a:fld id="{DC876957-0BCA-CA4F-B18A-1C61852BAA2D}" type="slidenum">
              <a:rPr lang="en-US" smtClean="0"/>
              <a:pPr/>
              <a:t>88</a:t>
            </a:fld>
            <a:endParaRPr lang="en-US"/>
          </a:p>
        </p:txBody>
      </p:sp>
      <p:grpSp>
        <p:nvGrpSpPr>
          <p:cNvPr id="12" name="Group 11"/>
          <p:cNvGrpSpPr/>
          <p:nvPr/>
        </p:nvGrpSpPr>
        <p:grpSpPr>
          <a:xfrm>
            <a:off x="-725308" y="2205207"/>
            <a:ext cx="4609905" cy="3888089"/>
            <a:chOff x="-182242" y="2238074"/>
            <a:chExt cx="4609905" cy="3888089"/>
          </a:xfrm>
        </p:grpSpPr>
        <p:pic>
          <p:nvPicPr>
            <p:cNvPr id="6" name="Picture 2" descr="C:\Users\WB\Desktop\SciVizLecture LSU2011\RegularGr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42" y="2238074"/>
              <a:ext cx="4158565" cy="3888089"/>
            </a:xfrm>
            <a:prstGeom prst="rect">
              <a:avLst/>
            </a:prstGeom>
            <a:noFill/>
            <a:effectLst>
              <a:outerShdw blurRad="50800" dist="38100" dir="2700000" algn="tl" rotWithShape="0">
                <a:prstClr val="black">
                  <a:alpha val="40000"/>
                </a:prstClr>
              </a:outerShdw>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pic>
          <p:nvPicPr>
            <p:cNvPr id="7" name="Picture 2" descr="C:\Users\WB\Desktop\SciVizLecture LSU2011\RegularGri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0813" y="3824743"/>
              <a:ext cx="2079283" cy="1944045"/>
            </a:xfrm>
            <a:prstGeom prst="rect">
              <a:avLst/>
            </a:prstGeom>
            <a:noFill/>
            <a:effectLst>
              <a:outerShdw blurRad="50800" dist="38100" dir="2700000" algn="tl" rotWithShape="0">
                <a:prstClr val="black">
                  <a:alpha val="40000"/>
                </a:prstClr>
              </a:outerShdw>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pic>
          <p:nvPicPr>
            <p:cNvPr id="8" name="Picture 2" descr="C:\Users\WB\Desktop\SciVizLecture LSU2011\RegularGri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983" y="4534267"/>
              <a:ext cx="902680" cy="843969"/>
            </a:xfrm>
            <a:prstGeom prst="rect">
              <a:avLst/>
            </a:prstGeom>
            <a:noFill/>
            <a:effectLst>
              <a:outerShdw blurRad="50800" dist="38100" dir="2700000" algn="tl" rotWithShape="0">
                <a:prstClr val="black">
                  <a:alpha val="40000"/>
                </a:prstClr>
              </a:outerShdw>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grpSp>
      <p:grpSp>
        <p:nvGrpSpPr>
          <p:cNvPr id="9" name="Group 27"/>
          <p:cNvGrpSpPr>
            <a:grpSpLocks/>
          </p:cNvGrpSpPr>
          <p:nvPr/>
        </p:nvGrpSpPr>
        <p:grpSpPr bwMode="auto">
          <a:xfrm>
            <a:off x="4571999" y="2709609"/>
            <a:ext cx="4274577" cy="2503664"/>
            <a:chOff x="813" y="768"/>
            <a:chExt cx="4380" cy="2885"/>
          </a:xfrm>
        </p:grpSpPr>
        <p:pic>
          <p:nvPicPr>
            <p:cNvPr id="2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12888" t="5194" r="12888" b="5194"/>
            <a:stretch>
              <a:fillRect/>
            </a:stretch>
          </p:blipFill>
          <p:spPr bwMode="auto">
            <a:xfrm>
              <a:off x="813" y="2064"/>
              <a:ext cx="2211" cy="1589"/>
            </a:xfrm>
            <a:prstGeom prst="rect">
              <a:avLst/>
            </a:prstGeom>
            <a:noFill/>
            <a:extLst>
              <a:ext uri="{909E8E84-426E-40DD-AFC4-6F175D3DCCD1}">
                <a14:hiddenFill xmlns:a14="http://schemas.microsoft.com/office/drawing/2010/main">
                  <a:solidFill>
                    <a:srgbClr val="BBE0E3"/>
                  </a:solidFill>
                </a14:hiddenFill>
              </a:ext>
            </a:extLst>
          </p:spPr>
        </p:pic>
        <p:pic>
          <p:nvPicPr>
            <p:cNvPr id="2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3221" t="19479" r="3221" b="6493"/>
            <a:stretch>
              <a:fillRect/>
            </a:stretch>
          </p:blipFill>
          <p:spPr bwMode="auto">
            <a:xfrm>
              <a:off x="1488" y="768"/>
              <a:ext cx="2678" cy="1314"/>
            </a:xfrm>
            <a:prstGeom prst="rect">
              <a:avLst/>
            </a:prstGeom>
            <a:noFill/>
            <a:extLst>
              <a:ext uri="{909E8E84-426E-40DD-AFC4-6F175D3DCCD1}">
                <a14:hiddenFill xmlns:a14="http://schemas.microsoft.com/office/drawing/2010/main">
                  <a:solidFill>
                    <a:srgbClr val="BBE0E3"/>
                  </a:solidFill>
                </a14:hiddenFill>
              </a:ext>
            </a:extLst>
          </p:spPr>
        </p:pic>
        <p:pic>
          <p:nvPicPr>
            <p:cNvPr id="3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18526" r="4027" b="6493"/>
            <a:stretch>
              <a:fillRect/>
            </a:stretch>
          </p:blipFill>
          <p:spPr bwMode="auto">
            <a:xfrm>
              <a:off x="2976" y="1969"/>
              <a:ext cx="2217" cy="1660"/>
            </a:xfrm>
            <a:prstGeom prst="rect">
              <a:avLst/>
            </a:prstGeom>
            <a:noFill/>
            <a:extLst>
              <a:ext uri="{909E8E84-426E-40DD-AFC4-6F175D3DCCD1}">
                <a14:hiddenFill xmlns:a14="http://schemas.microsoft.com/office/drawing/2010/main">
                  <a:solidFill>
                    <a:srgbClr val="BBE0E3"/>
                  </a:solidFill>
                </a14:hiddenFill>
              </a:ext>
            </a:extLst>
          </p:spPr>
        </p:pic>
        <p:sp>
          <p:nvSpPr>
            <p:cNvPr id="10" name="AutoShape 8"/>
            <p:cNvSpPr>
              <a:spLocks noChangeArrowheads="1"/>
            </p:cNvSpPr>
            <p:nvPr/>
          </p:nvSpPr>
          <p:spPr bwMode="auto">
            <a:xfrm rot="19200000" flipV="1">
              <a:off x="1429" y="1915"/>
              <a:ext cx="768" cy="48"/>
            </a:xfrm>
            <a:prstGeom prst="rightArrow">
              <a:avLst>
                <a:gd name="adj1" fmla="val 50000"/>
                <a:gd name="adj2" fmla="val 400000"/>
              </a:avLst>
            </a:prstGeom>
            <a:solidFill>
              <a:srgbClr val="FF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1" name="AutoShape 9"/>
            <p:cNvSpPr>
              <a:spLocks noChangeArrowheads="1"/>
            </p:cNvSpPr>
            <p:nvPr/>
          </p:nvSpPr>
          <p:spPr bwMode="auto">
            <a:xfrm>
              <a:off x="3408" y="1104"/>
              <a:ext cx="48" cy="912"/>
            </a:xfrm>
            <a:prstGeom prst="downArrow">
              <a:avLst>
                <a:gd name="adj1" fmla="val 50000"/>
                <a:gd name="adj2" fmla="val 475000"/>
              </a:avLst>
            </a:prstGeom>
            <a:solidFill>
              <a:srgbClr val="FF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3" name="Rectangle 12"/>
          <p:cNvSpPr/>
          <p:nvPr/>
        </p:nvSpPr>
        <p:spPr>
          <a:xfrm>
            <a:off x="4571999" y="5192445"/>
            <a:ext cx="4274577" cy="600164"/>
          </a:xfrm>
          <a:prstGeom prst="rect">
            <a:avLst/>
          </a:prstGeom>
        </p:spPr>
        <p:txBody>
          <a:bodyPr wrap="square">
            <a:spAutoFit/>
          </a:bodyPr>
          <a:lstStyle/>
          <a:p>
            <a:r>
              <a:rPr lang="en-US" sz="1100" dirty="0"/>
              <a:t>N</a:t>
            </a:r>
            <a:r>
              <a:rPr lang="en-US" sz="1100" dirty="0" smtClean="0"/>
              <a:t>ested </a:t>
            </a:r>
            <a:r>
              <a:rPr lang="en-US" sz="1100" dirty="0"/>
              <a:t>triangular grids for the La-Tex continental shelf (upper panel, Wang and </a:t>
            </a:r>
            <a:r>
              <a:rPr lang="en-US" sz="1100" dirty="0" err="1"/>
              <a:t>Justic</a:t>
            </a:r>
            <a:r>
              <a:rPr lang="en-US" sz="1100" dirty="0"/>
              <a:t>, 2009), the Breton Sound estuary (lower right panel, Huang et al., 2011) and (lower left) the </a:t>
            </a:r>
            <a:r>
              <a:rPr lang="en-US" sz="1100" dirty="0" smtClean="0"/>
              <a:t>Gulf of Mexico </a:t>
            </a:r>
            <a:r>
              <a:rPr lang="en-US" sz="1100" dirty="0"/>
              <a:t>model.</a:t>
            </a:r>
          </a:p>
        </p:txBody>
      </p:sp>
      <p:sp>
        <p:nvSpPr>
          <p:cNvPr id="17" name="Rectangle 16"/>
          <p:cNvSpPr/>
          <p:nvPr/>
        </p:nvSpPr>
        <p:spPr>
          <a:xfrm>
            <a:off x="457200" y="5661248"/>
            <a:ext cx="3949626" cy="261610"/>
          </a:xfrm>
          <a:prstGeom prst="rect">
            <a:avLst/>
          </a:prstGeom>
        </p:spPr>
        <p:txBody>
          <a:bodyPr wrap="square">
            <a:spAutoFit/>
          </a:bodyPr>
          <a:lstStyle/>
          <a:p>
            <a:r>
              <a:rPr lang="en-US" sz="1100" dirty="0" smtClean="0"/>
              <a:t>Block-structured adaptive mesh refinement grid (AMR)</a:t>
            </a:r>
            <a:endParaRPr lang="en-US" sz="1100" dirty="0"/>
          </a:p>
        </p:txBody>
      </p:sp>
    </p:spTree>
    <p:extLst>
      <p:ext uri="{BB962C8B-B14F-4D97-AF65-F5344CB8AC3E}">
        <p14:creationId xmlns:p14="http://schemas.microsoft.com/office/powerpoint/2010/main" val="37147442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Skeletons</a:t>
            </a:r>
            <a:endParaRPr lang="en-US" dirty="0"/>
          </a:p>
        </p:txBody>
      </p:sp>
      <p:sp>
        <p:nvSpPr>
          <p:cNvPr id="3" name="Content Placeholder 2"/>
          <p:cNvSpPr>
            <a:spLocks noGrp="1"/>
          </p:cNvSpPr>
          <p:nvPr>
            <p:ph idx="1"/>
          </p:nvPr>
        </p:nvSpPr>
        <p:spPr/>
        <p:txBody>
          <a:bodyPr/>
          <a:lstStyle/>
          <a:p>
            <a:r>
              <a:rPr lang="en-US" dirty="0" smtClean="0"/>
              <a:t>Third identification parameter on Skeletons:</a:t>
            </a:r>
          </a:p>
          <a:p>
            <a:pPr marL="448056" lvl="1" indent="0">
              <a:buNone/>
            </a:pPr>
            <a:r>
              <a:rPr lang="en-US" spc="300" dirty="0" smtClean="0">
                <a:ln w="11430" cmpd="sng">
                  <a:solidFill>
                    <a:schemeClr val="accent1">
                      <a:lumMod val="20000"/>
                      <a:lumOff val="80000"/>
                    </a:schemeClr>
                  </a:solidFill>
                  <a:prstDash val="solid"/>
                  <a:miter lim="800000"/>
                </a:ln>
                <a:solidFill>
                  <a:schemeClr val="tx1">
                    <a:lumMod val="95000"/>
                  </a:schemeClr>
                </a:solidFill>
                <a:effectLst>
                  <a:glow rad="63500">
                    <a:schemeClr val="accent1">
                      <a:satMod val="175000"/>
                      <a:alpha val="40000"/>
                    </a:schemeClr>
                  </a:glow>
                </a:effectLst>
              </a:rPr>
              <a:t>“refinement” (integer valued or n-dimensional set of integer valued group attribute)</a:t>
            </a:r>
          </a:p>
          <a:p>
            <a:r>
              <a:rPr lang="en-US" dirty="0" smtClean="0"/>
              <a:t>Allows to formulate “a grid within a grid”</a:t>
            </a:r>
          </a:p>
          <a:p>
            <a:r>
              <a:rPr lang="en-US" dirty="0" smtClean="0"/>
              <a:t>Replicates topological structure on different refinement levels</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89</a:t>
            </a:fld>
            <a:endParaRPr lang="de-DE"/>
          </a:p>
        </p:txBody>
      </p:sp>
    </p:spTree>
    <p:extLst>
      <p:ext uri="{BB962C8B-B14F-4D97-AF65-F5344CB8AC3E}">
        <p14:creationId xmlns:p14="http://schemas.microsoft.com/office/powerpoint/2010/main" val="1074571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Interoperability… wishful thinking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05082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DC876957-0BCA-CA4F-B18A-1C61852BAA2D}" type="slidenum">
              <a:rPr lang="en-US" smtClean="0"/>
              <a:pPr/>
              <a:t>9</a:t>
            </a:fld>
            <a:endParaRPr lang="en-US"/>
          </a:p>
        </p:txBody>
      </p:sp>
      <p:pic>
        <p:nvPicPr>
          <p:cNvPr id="6146" name="Picture 2" descr="C:\Users\WB\AppData\Local\Microsoft\Windows\Temporary Internet Files\Content.IE5\NPU68AM2\MC90043253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292927"/>
            <a:ext cx="876191" cy="863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WB\AppData\Local\Microsoft\Windows\Temporary Internet Files\Content.IE5\NPU68AM2\MC90043253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2791" y="5262671"/>
            <a:ext cx="876191" cy="863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WB\AppData\Local\Microsoft\Windows\Temporary Internet Files\Content.IE5\NPU68AM2\MC90043253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6777" y="4163237"/>
            <a:ext cx="876191" cy="863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WB\AppData\Local\Microsoft\Windows\Temporary Internet Files\Content.IE5\NPU68AM2\MC90043253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154055"/>
            <a:ext cx="876191" cy="863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WB\AppData\Local\Microsoft\Windows\Temporary Internet Files\Content.IE5\NPU68AM2\MC90043253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609" y="2292927"/>
            <a:ext cx="876191" cy="86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136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Skeletons as Fibers of a 3-dimensional parameter space</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90</a:t>
            </a:fld>
            <a:endParaRPr lang="de-DE"/>
          </a:p>
        </p:txBody>
      </p:sp>
      <p:cxnSp>
        <p:nvCxnSpPr>
          <p:cNvPr id="11" name="Straight Arrow Connector 10"/>
          <p:cNvCxnSpPr/>
          <p:nvPr/>
        </p:nvCxnSpPr>
        <p:spPr>
          <a:xfrm flipV="1">
            <a:off x="2123728" y="2060848"/>
            <a:ext cx="0" cy="352839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23728" y="4149080"/>
            <a:ext cx="2088232" cy="1459572"/>
          </a:xfrm>
          <a:prstGeom prst="straightConnector1">
            <a:avLst/>
          </a:prstGeom>
          <a:ln w="38100">
            <a:solidFill>
              <a:srgbClr val="CC3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23728" y="5608652"/>
            <a:ext cx="5256584" cy="332"/>
          </a:xfrm>
          <a:prstGeom prst="straightConnector1">
            <a:avLst/>
          </a:prstGeom>
          <a:ln w="38100">
            <a:solidFill>
              <a:srgbClr val="33CC33"/>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495047" y="3748970"/>
            <a:ext cx="165301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noFill/>
                </a:ln>
                <a:solidFill>
                  <a:srgbClr val="CC3300"/>
                </a:solidFill>
                <a:effectLst>
                  <a:outerShdw blurRad="50800" dist="39000" dir="5460000" algn="tl">
                    <a:srgbClr val="000000">
                      <a:alpha val="38000"/>
                    </a:srgbClr>
                  </a:outerShdw>
                </a:effectLst>
              </a:rPr>
              <a:t>Index Depth</a:t>
            </a:r>
          </a:p>
        </p:txBody>
      </p:sp>
      <p:sp>
        <p:nvSpPr>
          <p:cNvPr id="20" name="Rectangle 19"/>
          <p:cNvSpPr/>
          <p:nvPr/>
        </p:nvSpPr>
        <p:spPr>
          <a:xfrm>
            <a:off x="3242742" y="5589240"/>
            <a:ext cx="20072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noFill/>
                </a:ln>
                <a:solidFill>
                  <a:srgbClr val="00B050"/>
                </a:solidFill>
                <a:effectLst>
                  <a:outerShdw blurRad="50800" dist="39000" dir="5460000" algn="tl">
                    <a:srgbClr val="000000">
                      <a:alpha val="38000"/>
                    </a:srgbClr>
                  </a:outerShdw>
                </a:effectLst>
              </a:rPr>
              <a:t>Dimensionality</a:t>
            </a:r>
            <a:endParaRPr lang="en-US" sz="2000" b="1" dirty="0">
              <a:ln w="11430">
                <a:noFill/>
              </a:ln>
              <a:solidFill>
                <a:srgbClr val="00B050"/>
              </a:solidFill>
              <a:effectLst>
                <a:outerShdw blurRad="50800" dist="39000" dir="5460000" algn="tl">
                  <a:srgbClr val="000000">
                    <a:alpha val="38000"/>
                  </a:srgbClr>
                </a:outerShdw>
              </a:effectLst>
            </a:endParaRPr>
          </a:p>
        </p:txBody>
      </p:sp>
      <p:sp>
        <p:nvSpPr>
          <p:cNvPr id="21" name="Rectangle 20"/>
          <p:cNvSpPr/>
          <p:nvPr/>
        </p:nvSpPr>
        <p:spPr>
          <a:xfrm rot="16200000">
            <a:off x="1029286" y="3374608"/>
            <a:ext cx="158088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CCFF"/>
                  </a:solidFill>
                </a:ln>
                <a:solidFill>
                  <a:schemeClr val="accent1">
                    <a:lumMod val="75000"/>
                  </a:schemeClr>
                </a:solidFill>
                <a:effectLst>
                  <a:outerShdw blurRad="50800" dist="39000" dir="5460000" algn="tl">
                    <a:srgbClr val="000000">
                      <a:alpha val="38000"/>
                    </a:srgbClr>
                  </a:outerShdw>
                </a:effectLst>
              </a:rPr>
              <a:t>Refinement</a:t>
            </a:r>
            <a:endParaRPr lang="en-US" sz="2000" b="1" dirty="0">
              <a:ln w="11430">
                <a:solidFill>
                  <a:srgbClr val="00CCFF"/>
                </a:solidFill>
              </a:ln>
              <a:solidFill>
                <a:schemeClr val="accent1">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869601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Skeletons as Fibers of a 3-dimensional parameter space</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91</a:t>
            </a:fld>
            <a:endParaRPr lang="de-DE"/>
          </a:p>
        </p:txBody>
      </p:sp>
      <p:cxnSp>
        <p:nvCxnSpPr>
          <p:cNvPr id="11" name="Straight Arrow Connector 10"/>
          <p:cNvCxnSpPr/>
          <p:nvPr/>
        </p:nvCxnSpPr>
        <p:spPr>
          <a:xfrm flipV="1">
            <a:off x="2123728" y="2060848"/>
            <a:ext cx="0" cy="352839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23728" y="4149080"/>
            <a:ext cx="2088232" cy="1459572"/>
          </a:xfrm>
          <a:prstGeom prst="straightConnector1">
            <a:avLst/>
          </a:prstGeom>
          <a:ln w="38100">
            <a:solidFill>
              <a:srgbClr val="CC3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23728" y="5608984"/>
            <a:ext cx="5328592" cy="0"/>
          </a:xfrm>
          <a:prstGeom prst="straightConnector1">
            <a:avLst/>
          </a:prstGeom>
          <a:ln w="38100">
            <a:solidFill>
              <a:srgbClr val="33CC33"/>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495047" y="3748970"/>
            <a:ext cx="165301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noFill/>
                </a:ln>
                <a:solidFill>
                  <a:srgbClr val="CC3300"/>
                </a:solidFill>
                <a:effectLst>
                  <a:outerShdw blurRad="50800" dist="39000" dir="5460000" algn="tl">
                    <a:srgbClr val="000000">
                      <a:alpha val="38000"/>
                    </a:srgbClr>
                  </a:outerShdw>
                </a:effectLst>
              </a:rPr>
              <a:t>Index Depth</a:t>
            </a:r>
          </a:p>
        </p:txBody>
      </p:sp>
      <p:sp>
        <p:nvSpPr>
          <p:cNvPr id="20" name="Rectangle 19"/>
          <p:cNvSpPr/>
          <p:nvPr/>
        </p:nvSpPr>
        <p:spPr>
          <a:xfrm>
            <a:off x="3242742" y="5589240"/>
            <a:ext cx="20072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noFill/>
                </a:ln>
                <a:solidFill>
                  <a:srgbClr val="00B050"/>
                </a:solidFill>
                <a:effectLst>
                  <a:outerShdw blurRad="50800" dist="39000" dir="5460000" algn="tl">
                    <a:srgbClr val="000000">
                      <a:alpha val="38000"/>
                    </a:srgbClr>
                  </a:outerShdw>
                </a:effectLst>
              </a:rPr>
              <a:t>Dimensionality</a:t>
            </a:r>
            <a:endParaRPr lang="en-US" sz="2000" b="1" dirty="0">
              <a:ln w="11430">
                <a:noFill/>
              </a:ln>
              <a:solidFill>
                <a:srgbClr val="00B050"/>
              </a:solidFill>
              <a:effectLst>
                <a:outerShdw blurRad="50800" dist="39000" dir="5460000" algn="tl">
                  <a:srgbClr val="000000">
                    <a:alpha val="38000"/>
                  </a:srgbClr>
                </a:outerShdw>
              </a:effectLst>
            </a:endParaRPr>
          </a:p>
        </p:txBody>
      </p:sp>
      <p:sp>
        <p:nvSpPr>
          <p:cNvPr id="21" name="Rectangle 20"/>
          <p:cNvSpPr/>
          <p:nvPr/>
        </p:nvSpPr>
        <p:spPr>
          <a:xfrm rot="16200000">
            <a:off x="1029286" y="3374608"/>
            <a:ext cx="158088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CCFF"/>
                  </a:solidFill>
                </a:ln>
                <a:solidFill>
                  <a:schemeClr val="accent1">
                    <a:lumMod val="75000"/>
                  </a:schemeClr>
                </a:solidFill>
                <a:effectLst>
                  <a:outerShdw blurRad="50800" dist="39000" dir="5460000" algn="tl">
                    <a:srgbClr val="000000">
                      <a:alpha val="38000"/>
                    </a:srgbClr>
                  </a:outerShdw>
                </a:effectLst>
              </a:rPr>
              <a:t>Refinement</a:t>
            </a:r>
            <a:endParaRPr lang="en-US" sz="2000" b="1" dirty="0">
              <a:ln w="11430">
                <a:solidFill>
                  <a:srgbClr val="00CCFF"/>
                </a:solidFill>
              </a:ln>
              <a:solidFill>
                <a:schemeClr val="accent1">
                  <a:lumMod val="75000"/>
                </a:schemeClr>
              </a:solidFill>
              <a:effectLst>
                <a:outerShdw blurRad="50800" dist="39000" dir="5460000" algn="tl">
                  <a:srgbClr val="000000">
                    <a:alpha val="38000"/>
                  </a:srgbClr>
                </a:outerShdw>
              </a:effectLst>
            </a:endParaRPr>
          </a:p>
        </p:txBody>
      </p:sp>
      <p:sp>
        <p:nvSpPr>
          <p:cNvPr id="23" name="Oval 22"/>
          <p:cNvSpPr/>
          <p:nvPr/>
        </p:nvSpPr>
        <p:spPr>
          <a:xfrm>
            <a:off x="1639104" y="5425047"/>
            <a:ext cx="1030586" cy="367873"/>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Vertices</a:t>
            </a:r>
            <a:endParaRPr lang="en-US" sz="1050" b="1" cap="none" spc="0" dirty="0">
              <a:ln w="50800"/>
              <a:solidFill>
                <a:schemeClr val="bg1">
                  <a:shade val="50000"/>
                </a:schemeClr>
              </a:solidFill>
              <a:effectLst/>
            </a:endParaRPr>
          </a:p>
        </p:txBody>
      </p:sp>
    </p:spTree>
    <p:extLst>
      <p:ext uri="{BB962C8B-B14F-4D97-AF65-F5344CB8AC3E}">
        <p14:creationId xmlns:p14="http://schemas.microsoft.com/office/powerpoint/2010/main" val="26639891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Skeletons as Fibers of a 3-dimensional parameter space</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92</a:t>
            </a:fld>
            <a:endParaRPr lang="de-DE"/>
          </a:p>
        </p:txBody>
      </p:sp>
      <p:cxnSp>
        <p:nvCxnSpPr>
          <p:cNvPr id="11" name="Straight Arrow Connector 10"/>
          <p:cNvCxnSpPr/>
          <p:nvPr/>
        </p:nvCxnSpPr>
        <p:spPr>
          <a:xfrm flipV="1">
            <a:off x="2123728" y="2060848"/>
            <a:ext cx="0" cy="352839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23728" y="4149080"/>
            <a:ext cx="2088232" cy="1459572"/>
          </a:xfrm>
          <a:prstGeom prst="straightConnector1">
            <a:avLst/>
          </a:prstGeom>
          <a:ln w="38100">
            <a:solidFill>
              <a:srgbClr val="CC33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23728" y="5608652"/>
            <a:ext cx="5328592" cy="332"/>
          </a:xfrm>
          <a:prstGeom prst="straightConnector1">
            <a:avLst/>
          </a:prstGeom>
          <a:ln w="38100">
            <a:solidFill>
              <a:srgbClr val="33CC33"/>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495047" y="3748970"/>
            <a:ext cx="165301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noFill/>
                </a:ln>
                <a:solidFill>
                  <a:srgbClr val="CC3300"/>
                </a:solidFill>
                <a:effectLst>
                  <a:outerShdw blurRad="50800" dist="39000" dir="5460000" algn="tl">
                    <a:srgbClr val="000000">
                      <a:alpha val="38000"/>
                    </a:srgbClr>
                  </a:outerShdw>
                </a:effectLst>
              </a:rPr>
              <a:t>Index Depth</a:t>
            </a:r>
          </a:p>
        </p:txBody>
      </p:sp>
      <p:sp>
        <p:nvSpPr>
          <p:cNvPr id="20" name="Rectangle 19"/>
          <p:cNvSpPr/>
          <p:nvPr/>
        </p:nvSpPr>
        <p:spPr>
          <a:xfrm>
            <a:off x="3572831" y="5589240"/>
            <a:ext cx="20072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noFill/>
                </a:ln>
                <a:solidFill>
                  <a:srgbClr val="00B050"/>
                </a:solidFill>
                <a:effectLst>
                  <a:outerShdw blurRad="50800" dist="39000" dir="5460000" algn="tl">
                    <a:srgbClr val="000000">
                      <a:alpha val="38000"/>
                    </a:srgbClr>
                  </a:outerShdw>
                </a:effectLst>
              </a:rPr>
              <a:t>Dimensionality</a:t>
            </a:r>
            <a:endParaRPr lang="en-US" sz="2000" b="1" dirty="0">
              <a:ln w="11430">
                <a:noFill/>
              </a:ln>
              <a:solidFill>
                <a:srgbClr val="00B050"/>
              </a:solidFill>
              <a:effectLst>
                <a:outerShdw blurRad="50800" dist="39000" dir="5460000" algn="tl">
                  <a:srgbClr val="000000">
                    <a:alpha val="38000"/>
                  </a:srgbClr>
                </a:outerShdw>
              </a:effectLst>
            </a:endParaRPr>
          </a:p>
        </p:txBody>
      </p:sp>
      <p:sp>
        <p:nvSpPr>
          <p:cNvPr id="21" name="Rectangle 20"/>
          <p:cNvSpPr/>
          <p:nvPr/>
        </p:nvSpPr>
        <p:spPr>
          <a:xfrm rot="16200000">
            <a:off x="1029286" y="3374608"/>
            <a:ext cx="158088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CCFF"/>
                  </a:solidFill>
                </a:ln>
                <a:solidFill>
                  <a:schemeClr val="accent1">
                    <a:lumMod val="75000"/>
                  </a:schemeClr>
                </a:solidFill>
                <a:effectLst>
                  <a:outerShdw blurRad="50800" dist="39000" dir="5460000" algn="tl">
                    <a:srgbClr val="000000">
                      <a:alpha val="38000"/>
                    </a:srgbClr>
                  </a:outerShdw>
                </a:effectLst>
              </a:rPr>
              <a:t>Refinement</a:t>
            </a:r>
            <a:endParaRPr lang="en-US" sz="2000" b="1" dirty="0">
              <a:ln w="11430">
                <a:solidFill>
                  <a:srgbClr val="00CCFF"/>
                </a:solidFill>
              </a:ln>
              <a:solidFill>
                <a:schemeClr val="accent1">
                  <a:lumMod val="75000"/>
                </a:schemeClr>
              </a:solidFill>
              <a:effectLst>
                <a:outerShdw blurRad="50800" dist="39000" dir="5460000" algn="tl">
                  <a:srgbClr val="000000">
                    <a:alpha val="38000"/>
                  </a:srgbClr>
                </a:outerShdw>
              </a:effectLst>
            </a:endParaRPr>
          </a:p>
        </p:txBody>
      </p:sp>
      <p:sp>
        <p:nvSpPr>
          <p:cNvPr id="23" name="Oval 22"/>
          <p:cNvSpPr/>
          <p:nvPr/>
        </p:nvSpPr>
        <p:spPr>
          <a:xfrm>
            <a:off x="1639104" y="5425047"/>
            <a:ext cx="1030586" cy="367873"/>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Vertices</a:t>
            </a:r>
            <a:endParaRPr lang="en-US" sz="1050" b="1" cap="none" spc="0" dirty="0">
              <a:ln w="50800"/>
              <a:solidFill>
                <a:schemeClr val="bg1">
                  <a:shade val="50000"/>
                </a:schemeClr>
              </a:solidFill>
              <a:effectLst/>
            </a:endParaRPr>
          </a:p>
        </p:txBody>
      </p:sp>
      <p:grpSp>
        <p:nvGrpSpPr>
          <p:cNvPr id="7" name="Group 6"/>
          <p:cNvGrpSpPr/>
          <p:nvPr/>
        </p:nvGrpSpPr>
        <p:grpSpPr>
          <a:xfrm>
            <a:off x="3131840" y="4149080"/>
            <a:ext cx="2088232" cy="1459572"/>
            <a:chOff x="2843808" y="4149080"/>
            <a:chExt cx="2088232" cy="1459572"/>
          </a:xfrm>
        </p:grpSpPr>
        <p:cxnSp>
          <p:nvCxnSpPr>
            <p:cNvPr id="14" name="Straight Arrow Connector 13"/>
            <p:cNvCxnSpPr/>
            <p:nvPr/>
          </p:nvCxnSpPr>
          <p:spPr>
            <a:xfrm flipV="1">
              <a:off x="2843808" y="4149080"/>
              <a:ext cx="2088232" cy="1459572"/>
            </a:xfrm>
            <a:prstGeom prst="straightConnector1">
              <a:avLst/>
            </a:prstGeom>
            <a:ln w="19050">
              <a:solidFill>
                <a:srgbClr val="CC3300">
                  <a:alpha val="48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880188" y="5013176"/>
              <a:ext cx="827716" cy="357054"/>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Edges</a:t>
              </a:r>
              <a:endParaRPr lang="en-US" sz="1050" b="1" cap="none" spc="0" dirty="0">
                <a:ln w="50800"/>
                <a:solidFill>
                  <a:schemeClr val="bg1">
                    <a:shade val="50000"/>
                  </a:schemeClr>
                </a:solidFill>
                <a:effectLst/>
              </a:endParaRPr>
            </a:p>
          </p:txBody>
        </p:sp>
        <p:sp>
          <p:nvSpPr>
            <p:cNvPr id="25" name="Oval 24"/>
            <p:cNvSpPr/>
            <p:nvPr/>
          </p:nvSpPr>
          <p:spPr>
            <a:xfrm>
              <a:off x="3707904" y="4437112"/>
              <a:ext cx="1072965"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Edges</a:t>
              </a:r>
            </a:p>
            <a:p>
              <a:pPr algn="ctr"/>
              <a:r>
                <a:rPr lang="en-US" sz="900" b="1" dirty="0" smtClean="0">
                  <a:ln w="50800"/>
                  <a:solidFill>
                    <a:schemeClr val="bg1">
                      <a:shade val="50000"/>
                    </a:schemeClr>
                  </a:solidFill>
                </a:rPr>
                <a:t>(Lines)</a:t>
              </a:r>
              <a:endParaRPr lang="en-US" sz="900" b="1" cap="none" spc="0" dirty="0">
                <a:ln w="50800"/>
                <a:solidFill>
                  <a:schemeClr val="bg1">
                    <a:shade val="50000"/>
                  </a:schemeClr>
                </a:solidFill>
                <a:effectLst/>
              </a:endParaRPr>
            </a:p>
          </p:txBody>
        </p:sp>
      </p:grpSp>
      <p:grpSp>
        <p:nvGrpSpPr>
          <p:cNvPr id="6" name="Group 5"/>
          <p:cNvGrpSpPr/>
          <p:nvPr/>
        </p:nvGrpSpPr>
        <p:grpSpPr>
          <a:xfrm>
            <a:off x="4407593" y="4149080"/>
            <a:ext cx="2180631" cy="1459572"/>
            <a:chOff x="3779912" y="4149080"/>
            <a:chExt cx="2180631" cy="1459572"/>
          </a:xfrm>
        </p:grpSpPr>
        <p:cxnSp>
          <p:nvCxnSpPr>
            <p:cNvPr id="15" name="Straight Arrow Connector 14"/>
            <p:cNvCxnSpPr/>
            <p:nvPr/>
          </p:nvCxnSpPr>
          <p:spPr>
            <a:xfrm flipV="1">
              <a:off x="3779912" y="4149080"/>
              <a:ext cx="2088232" cy="1459572"/>
            </a:xfrm>
            <a:prstGeom prst="straightConnector1">
              <a:avLst/>
            </a:prstGeom>
            <a:ln w="19050">
              <a:solidFill>
                <a:srgbClr val="CC3300">
                  <a:alpha val="48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989612" y="5016162"/>
              <a:ext cx="798412" cy="357054"/>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Faces</a:t>
              </a:r>
              <a:endParaRPr lang="en-US" sz="1050" b="1" cap="none" spc="0" dirty="0">
                <a:ln w="50800"/>
                <a:solidFill>
                  <a:schemeClr val="bg1">
                    <a:shade val="50000"/>
                  </a:schemeClr>
                </a:solidFill>
                <a:effectLst/>
              </a:endParaRPr>
            </a:p>
          </p:txBody>
        </p:sp>
        <p:sp>
          <p:nvSpPr>
            <p:cNvPr id="26" name="Oval 25"/>
            <p:cNvSpPr/>
            <p:nvPr/>
          </p:nvSpPr>
          <p:spPr>
            <a:xfrm>
              <a:off x="4572000" y="4437112"/>
              <a:ext cx="1388543"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Faces</a:t>
              </a:r>
            </a:p>
            <a:p>
              <a:pPr algn="ctr"/>
              <a:r>
                <a:rPr lang="en-US" sz="900" b="1" dirty="0" smtClean="0">
                  <a:ln w="50800"/>
                  <a:solidFill>
                    <a:schemeClr val="bg1">
                      <a:shade val="50000"/>
                    </a:schemeClr>
                  </a:solidFill>
                </a:rPr>
                <a:t>(Surface Regions)</a:t>
              </a:r>
              <a:endParaRPr lang="en-US" sz="900" b="1" cap="none" spc="0" dirty="0">
                <a:ln w="50800"/>
                <a:solidFill>
                  <a:schemeClr val="bg1">
                    <a:shade val="50000"/>
                  </a:schemeClr>
                </a:solidFill>
                <a:effectLst/>
              </a:endParaRPr>
            </a:p>
          </p:txBody>
        </p:sp>
      </p:grpSp>
      <p:grpSp>
        <p:nvGrpSpPr>
          <p:cNvPr id="5" name="Group 4"/>
          <p:cNvGrpSpPr/>
          <p:nvPr/>
        </p:nvGrpSpPr>
        <p:grpSpPr>
          <a:xfrm>
            <a:off x="5940152" y="4149080"/>
            <a:ext cx="2088232" cy="1459572"/>
            <a:chOff x="4716016" y="4149080"/>
            <a:chExt cx="2088232" cy="1459572"/>
          </a:xfrm>
        </p:grpSpPr>
        <p:cxnSp>
          <p:nvCxnSpPr>
            <p:cNvPr id="17" name="Straight Arrow Connector 16"/>
            <p:cNvCxnSpPr/>
            <p:nvPr/>
          </p:nvCxnSpPr>
          <p:spPr>
            <a:xfrm flipV="1">
              <a:off x="4716016" y="4149080"/>
              <a:ext cx="2088232" cy="1459572"/>
            </a:xfrm>
            <a:prstGeom prst="straightConnector1">
              <a:avLst/>
            </a:prstGeom>
            <a:ln w="19050">
              <a:solidFill>
                <a:srgbClr val="CC3300">
                  <a:alpha val="48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896538" y="5013176"/>
              <a:ext cx="712755" cy="357054"/>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Cells</a:t>
              </a:r>
              <a:endParaRPr lang="en-US" sz="1050" b="1" cap="none" spc="0" dirty="0">
                <a:ln w="50800"/>
                <a:solidFill>
                  <a:schemeClr val="bg1">
                    <a:shade val="50000"/>
                  </a:schemeClr>
                </a:solidFill>
                <a:effectLst/>
              </a:endParaRPr>
            </a:p>
          </p:txBody>
        </p:sp>
        <p:sp>
          <p:nvSpPr>
            <p:cNvPr id="27" name="Oval 26"/>
            <p:cNvSpPr/>
            <p:nvPr/>
          </p:nvSpPr>
          <p:spPr>
            <a:xfrm>
              <a:off x="5686450" y="4437112"/>
              <a:ext cx="973782"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Cells</a:t>
              </a:r>
            </a:p>
            <a:p>
              <a:pPr algn="ctr"/>
              <a:r>
                <a:rPr lang="en-US" sz="900" b="1" dirty="0" smtClean="0">
                  <a:ln w="50800"/>
                  <a:solidFill>
                    <a:schemeClr val="bg1">
                      <a:shade val="50000"/>
                    </a:schemeClr>
                  </a:solidFill>
                </a:rPr>
                <a:t>(Blocks)</a:t>
              </a:r>
              <a:endParaRPr lang="en-US" sz="900" b="1" cap="none" spc="0" dirty="0">
                <a:ln w="50800"/>
                <a:solidFill>
                  <a:schemeClr val="bg1">
                    <a:shade val="50000"/>
                  </a:schemeClr>
                </a:solidFill>
                <a:effectLst/>
              </a:endParaRPr>
            </a:p>
          </p:txBody>
        </p:sp>
      </p:grpSp>
      <p:sp>
        <p:nvSpPr>
          <p:cNvPr id="28" name="Oval 27"/>
          <p:cNvSpPr/>
          <p:nvPr/>
        </p:nvSpPr>
        <p:spPr>
          <a:xfrm>
            <a:off x="2339752" y="4983703"/>
            <a:ext cx="721320"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Vertex </a:t>
            </a:r>
          </a:p>
          <a:p>
            <a:pPr algn="ctr"/>
            <a:r>
              <a:rPr lang="en-US" sz="900" b="1" cap="none" spc="0" dirty="0" smtClean="0">
                <a:ln w="50800"/>
                <a:solidFill>
                  <a:schemeClr val="bg1">
                    <a:shade val="50000"/>
                  </a:schemeClr>
                </a:solidFill>
                <a:effectLst/>
              </a:rPr>
              <a:t>Selection</a:t>
            </a:r>
            <a:endParaRPr lang="en-US" sz="900" b="1" cap="none" spc="0" dirty="0">
              <a:ln w="50800"/>
              <a:solidFill>
                <a:schemeClr val="bg1">
                  <a:shade val="50000"/>
                </a:schemeClr>
              </a:solidFill>
              <a:effectLst/>
            </a:endParaRPr>
          </a:p>
        </p:txBody>
      </p:sp>
      <p:sp>
        <p:nvSpPr>
          <p:cNvPr id="29" name="Oval 28"/>
          <p:cNvSpPr/>
          <p:nvPr/>
        </p:nvSpPr>
        <p:spPr>
          <a:xfrm>
            <a:off x="2915816" y="4494197"/>
            <a:ext cx="1025628" cy="302955"/>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00" b="1" cap="none" spc="0" dirty="0" smtClean="0">
                <a:ln w="50800"/>
                <a:solidFill>
                  <a:schemeClr val="bg1">
                    <a:shade val="50000"/>
                  </a:schemeClr>
                </a:solidFill>
                <a:effectLst/>
              </a:rPr>
              <a:t>Groups of Vertex</a:t>
            </a:r>
          </a:p>
          <a:p>
            <a:pPr algn="ctr"/>
            <a:r>
              <a:rPr lang="en-US" sz="700" b="1" cap="none" spc="0" dirty="0" smtClean="0">
                <a:ln w="50800"/>
                <a:solidFill>
                  <a:schemeClr val="bg1">
                    <a:shade val="50000"/>
                  </a:schemeClr>
                </a:solidFill>
                <a:effectLst/>
              </a:rPr>
              <a:t>Selections</a:t>
            </a:r>
            <a:endParaRPr lang="en-US" sz="700" b="1" cap="none" spc="0" dirty="0">
              <a:ln w="50800"/>
              <a:solidFill>
                <a:schemeClr val="bg1">
                  <a:shade val="50000"/>
                </a:schemeClr>
              </a:solidFill>
              <a:effectLst/>
            </a:endParaRPr>
          </a:p>
        </p:txBody>
      </p:sp>
    </p:spTree>
    <p:extLst>
      <p:ext uri="{BB962C8B-B14F-4D97-AF65-F5344CB8AC3E}">
        <p14:creationId xmlns:p14="http://schemas.microsoft.com/office/powerpoint/2010/main" val="42547351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Skeletons as Fibers of a 3-dimensional parameter space</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93</a:t>
            </a:fld>
            <a:endParaRPr lang="de-DE"/>
          </a:p>
        </p:txBody>
      </p:sp>
      <p:cxnSp>
        <p:nvCxnSpPr>
          <p:cNvPr id="11" name="Straight Arrow Connector 10"/>
          <p:cNvCxnSpPr/>
          <p:nvPr/>
        </p:nvCxnSpPr>
        <p:spPr>
          <a:xfrm flipV="1">
            <a:off x="2123728" y="2060848"/>
            <a:ext cx="0" cy="352839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23728" y="5608652"/>
            <a:ext cx="5328592" cy="332"/>
          </a:xfrm>
          <a:prstGeom prst="straightConnector1">
            <a:avLst/>
          </a:prstGeom>
          <a:ln w="38100">
            <a:solidFill>
              <a:srgbClr val="33CC33"/>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495047" y="3748970"/>
            <a:ext cx="165301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noFill/>
                </a:ln>
                <a:solidFill>
                  <a:srgbClr val="CC3300"/>
                </a:solidFill>
                <a:effectLst>
                  <a:outerShdw blurRad="50800" dist="39000" dir="5460000" algn="tl">
                    <a:srgbClr val="000000">
                      <a:alpha val="38000"/>
                    </a:srgbClr>
                  </a:outerShdw>
                </a:effectLst>
              </a:rPr>
              <a:t>Index Depth</a:t>
            </a:r>
          </a:p>
        </p:txBody>
      </p:sp>
      <p:sp>
        <p:nvSpPr>
          <p:cNvPr id="20" name="Rectangle 19"/>
          <p:cNvSpPr/>
          <p:nvPr/>
        </p:nvSpPr>
        <p:spPr>
          <a:xfrm>
            <a:off x="3572831" y="5589240"/>
            <a:ext cx="20072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noFill/>
                </a:ln>
                <a:solidFill>
                  <a:srgbClr val="00B050"/>
                </a:solidFill>
                <a:effectLst>
                  <a:outerShdw blurRad="50800" dist="39000" dir="5460000" algn="tl">
                    <a:srgbClr val="000000">
                      <a:alpha val="38000"/>
                    </a:srgbClr>
                  </a:outerShdw>
                </a:effectLst>
              </a:rPr>
              <a:t>Dimensionality</a:t>
            </a:r>
            <a:endParaRPr lang="en-US" sz="2000" b="1" dirty="0">
              <a:ln w="11430">
                <a:noFill/>
              </a:ln>
              <a:solidFill>
                <a:srgbClr val="00B050"/>
              </a:solidFill>
              <a:effectLst>
                <a:outerShdw blurRad="50800" dist="39000" dir="5460000" algn="tl">
                  <a:srgbClr val="000000">
                    <a:alpha val="38000"/>
                  </a:srgbClr>
                </a:outerShdw>
              </a:effectLst>
            </a:endParaRPr>
          </a:p>
        </p:txBody>
      </p:sp>
      <p:sp>
        <p:nvSpPr>
          <p:cNvPr id="21" name="Rectangle 20"/>
          <p:cNvSpPr/>
          <p:nvPr/>
        </p:nvSpPr>
        <p:spPr>
          <a:xfrm rot="16200000">
            <a:off x="1205240" y="4454728"/>
            <a:ext cx="158088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CCFF"/>
                  </a:solidFill>
                </a:ln>
                <a:solidFill>
                  <a:schemeClr val="accent1">
                    <a:lumMod val="75000"/>
                  </a:schemeClr>
                </a:solidFill>
                <a:effectLst>
                  <a:outerShdw blurRad="50800" dist="39000" dir="5460000" algn="tl">
                    <a:srgbClr val="000000">
                      <a:alpha val="38000"/>
                    </a:srgbClr>
                  </a:outerShdw>
                </a:effectLst>
              </a:rPr>
              <a:t>Refinement</a:t>
            </a:r>
            <a:endParaRPr lang="en-US" sz="2000" b="1" dirty="0">
              <a:ln w="11430">
                <a:solidFill>
                  <a:srgbClr val="00CCFF"/>
                </a:solidFill>
              </a:ln>
              <a:solidFill>
                <a:schemeClr val="accent1">
                  <a:lumMod val="75000"/>
                </a:schemeClr>
              </a:solidFill>
              <a:effectLst>
                <a:outerShdw blurRad="50800" dist="39000" dir="5460000" algn="tl">
                  <a:srgbClr val="000000">
                    <a:alpha val="38000"/>
                  </a:srgbClr>
                </a:outerShdw>
              </a:effectLst>
            </a:endParaRPr>
          </a:p>
        </p:txBody>
      </p:sp>
      <p:grpSp>
        <p:nvGrpSpPr>
          <p:cNvPr id="3" name="Group 2"/>
          <p:cNvGrpSpPr/>
          <p:nvPr/>
        </p:nvGrpSpPr>
        <p:grpSpPr>
          <a:xfrm>
            <a:off x="1639104" y="4149080"/>
            <a:ext cx="6389280" cy="1643840"/>
            <a:chOff x="1639104" y="4149080"/>
            <a:chExt cx="6389280" cy="1643840"/>
          </a:xfrm>
        </p:grpSpPr>
        <p:cxnSp>
          <p:nvCxnSpPr>
            <p:cNvPr id="13" name="Straight Arrow Connector 12"/>
            <p:cNvCxnSpPr/>
            <p:nvPr/>
          </p:nvCxnSpPr>
          <p:spPr>
            <a:xfrm flipV="1">
              <a:off x="2123728" y="4149080"/>
              <a:ext cx="2088232" cy="1459572"/>
            </a:xfrm>
            <a:prstGeom prst="straightConnector1">
              <a:avLst/>
            </a:prstGeom>
            <a:ln w="38100">
              <a:solidFill>
                <a:srgbClr val="CC33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639104" y="5425047"/>
              <a:ext cx="1030586" cy="367873"/>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Vertices</a:t>
              </a:r>
              <a:endParaRPr lang="en-US" sz="1050" b="1" cap="none" spc="0" dirty="0">
                <a:ln w="50800"/>
                <a:solidFill>
                  <a:schemeClr val="bg1">
                    <a:shade val="50000"/>
                  </a:schemeClr>
                </a:solidFill>
                <a:effectLst/>
              </a:endParaRPr>
            </a:p>
          </p:txBody>
        </p:sp>
        <p:grpSp>
          <p:nvGrpSpPr>
            <p:cNvPr id="7" name="Group 6"/>
            <p:cNvGrpSpPr/>
            <p:nvPr/>
          </p:nvGrpSpPr>
          <p:grpSpPr>
            <a:xfrm>
              <a:off x="3131840" y="4149080"/>
              <a:ext cx="2088232" cy="1459572"/>
              <a:chOff x="2843808" y="4149080"/>
              <a:chExt cx="2088232" cy="1459572"/>
            </a:xfrm>
          </p:grpSpPr>
          <p:cxnSp>
            <p:nvCxnSpPr>
              <p:cNvPr id="14" name="Straight Arrow Connector 13"/>
              <p:cNvCxnSpPr/>
              <p:nvPr/>
            </p:nvCxnSpPr>
            <p:spPr>
              <a:xfrm flipV="1">
                <a:off x="2843808" y="4149080"/>
                <a:ext cx="2088232" cy="1459572"/>
              </a:xfrm>
              <a:prstGeom prst="straightConnector1">
                <a:avLst/>
              </a:prstGeom>
              <a:ln w="19050">
                <a:solidFill>
                  <a:srgbClr val="CC3300">
                    <a:alpha val="48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880188" y="5013176"/>
                <a:ext cx="827716" cy="357054"/>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Edges</a:t>
                </a:r>
                <a:endParaRPr lang="en-US" sz="1050" b="1" cap="none" spc="0" dirty="0">
                  <a:ln w="50800"/>
                  <a:solidFill>
                    <a:schemeClr val="bg1">
                      <a:shade val="50000"/>
                    </a:schemeClr>
                  </a:solidFill>
                  <a:effectLst/>
                </a:endParaRPr>
              </a:p>
            </p:txBody>
          </p:sp>
          <p:sp>
            <p:nvSpPr>
              <p:cNvPr id="25" name="Oval 24"/>
              <p:cNvSpPr/>
              <p:nvPr/>
            </p:nvSpPr>
            <p:spPr>
              <a:xfrm>
                <a:off x="3707904" y="4437112"/>
                <a:ext cx="1072965"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Edges</a:t>
                </a:r>
              </a:p>
              <a:p>
                <a:pPr algn="ctr"/>
                <a:r>
                  <a:rPr lang="en-US" sz="900" b="1" dirty="0" smtClean="0">
                    <a:ln w="50800"/>
                    <a:solidFill>
                      <a:schemeClr val="bg1">
                        <a:shade val="50000"/>
                      </a:schemeClr>
                    </a:solidFill>
                  </a:rPr>
                  <a:t>(Lines)</a:t>
                </a:r>
                <a:endParaRPr lang="en-US" sz="900" b="1" cap="none" spc="0" dirty="0">
                  <a:ln w="50800"/>
                  <a:solidFill>
                    <a:schemeClr val="bg1">
                      <a:shade val="50000"/>
                    </a:schemeClr>
                  </a:solidFill>
                  <a:effectLst/>
                </a:endParaRPr>
              </a:p>
            </p:txBody>
          </p:sp>
        </p:grpSp>
        <p:grpSp>
          <p:nvGrpSpPr>
            <p:cNvPr id="6" name="Group 5"/>
            <p:cNvGrpSpPr/>
            <p:nvPr/>
          </p:nvGrpSpPr>
          <p:grpSpPr>
            <a:xfrm>
              <a:off x="4407593" y="4149080"/>
              <a:ext cx="2180631" cy="1459572"/>
              <a:chOff x="3779912" y="4149080"/>
              <a:chExt cx="2180631" cy="1459572"/>
            </a:xfrm>
          </p:grpSpPr>
          <p:cxnSp>
            <p:nvCxnSpPr>
              <p:cNvPr id="15" name="Straight Arrow Connector 14"/>
              <p:cNvCxnSpPr/>
              <p:nvPr/>
            </p:nvCxnSpPr>
            <p:spPr>
              <a:xfrm flipV="1">
                <a:off x="3779912" y="4149080"/>
                <a:ext cx="2088232" cy="1459572"/>
              </a:xfrm>
              <a:prstGeom prst="straightConnector1">
                <a:avLst/>
              </a:prstGeom>
              <a:ln w="19050">
                <a:solidFill>
                  <a:srgbClr val="CC3300">
                    <a:alpha val="48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989612" y="5016162"/>
                <a:ext cx="798412" cy="357054"/>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Faces</a:t>
                </a:r>
                <a:endParaRPr lang="en-US" sz="1050" b="1" cap="none" spc="0" dirty="0">
                  <a:ln w="50800"/>
                  <a:solidFill>
                    <a:schemeClr val="bg1">
                      <a:shade val="50000"/>
                    </a:schemeClr>
                  </a:solidFill>
                  <a:effectLst/>
                </a:endParaRPr>
              </a:p>
            </p:txBody>
          </p:sp>
          <p:sp>
            <p:nvSpPr>
              <p:cNvPr id="26" name="Oval 25"/>
              <p:cNvSpPr/>
              <p:nvPr/>
            </p:nvSpPr>
            <p:spPr>
              <a:xfrm>
                <a:off x="4572000" y="4437112"/>
                <a:ext cx="1388543"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Faces</a:t>
                </a:r>
              </a:p>
              <a:p>
                <a:pPr algn="ctr"/>
                <a:r>
                  <a:rPr lang="en-US" sz="900" b="1" dirty="0" smtClean="0">
                    <a:ln w="50800"/>
                    <a:solidFill>
                      <a:schemeClr val="bg1">
                        <a:shade val="50000"/>
                      </a:schemeClr>
                    </a:solidFill>
                  </a:rPr>
                  <a:t>(Surface Regions)</a:t>
                </a:r>
                <a:endParaRPr lang="en-US" sz="900" b="1" cap="none" spc="0" dirty="0">
                  <a:ln w="50800"/>
                  <a:solidFill>
                    <a:schemeClr val="bg1">
                      <a:shade val="50000"/>
                    </a:schemeClr>
                  </a:solidFill>
                  <a:effectLst/>
                </a:endParaRPr>
              </a:p>
            </p:txBody>
          </p:sp>
        </p:grpSp>
        <p:grpSp>
          <p:nvGrpSpPr>
            <p:cNvPr id="5" name="Group 4"/>
            <p:cNvGrpSpPr/>
            <p:nvPr/>
          </p:nvGrpSpPr>
          <p:grpSpPr>
            <a:xfrm>
              <a:off x="5940152" y="4149080"/>
              <a:ext cx="2088232" cy="1459572"/>
              <a:chOff x="4716016" y="4149080"/>
              <a:chExt cx="2088232" cy="1459572"/>
            </a:xfrm>
          </p:grpSpPr>
          <p:cxnSp>
            <p:nvCxnSpPr>
              <p:cNvPr id="17" name="Straight Arrow Connector 16"/>
              <p:cNvCxnSpPr/>
              <p:nvPr/>
            </p:nvCxnSpPr>
            <p:spPr>
              <a:xfrm flipV="1">
                <a:off x="4716016" y="4149080"/>
                <a:ext cx="2088232" cy="1459572"/>
              </a:xfrm>
              <a:prstGeom prst="straightConnector1">
                <a:avLst/>
              </a:prstGeom>
              <a:ln w="19050">
                <a:solidFill>
                  <a:srgbClr val="CC3300">
                    <a:alpha val="48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896538" y="5013176"/>
                <a:ext cx="712755" cy="357054"/>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Cells</a:t>
                </a:r>
                <a:endParaRPr lang="en-US" sz="1050" b="1" cap="none" spc="0" dirty="0">
                  <a:ln w="50800"/>
                  <a:solidFill>
                    <a:schemeClr val="bg1">
                      <a:shade val="50000"/>
                    </a:schemeClr>
                  </a:solidFill>
                  <a:effectLst/>
                </a:endParaRPr>
              </a:p>
            </p:txBody>
          </p:sp>
          <p:sp>
            <p:nvSpPr>
              <p:cNvPr id="27" name="Oval 26"/>
              <p:cNvSpPr/>
              <p:nvPr/>
            </p:nvSpPr>
            <p:spPr>
              <a:xfrm>
                <a:off x="5686450" y="4437112"/>
                <a:ext cx="973782"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Cells</a:t>
                </a:r>
              </a:p>
              <a:p>
                <a:pPr algn="ctr"/>
                <a:r>
                  <a:rPr lang="en-US" sz="900" b="1" dirty="0" smtClean="0">
                    <a:ln w="50800"/>
                    <a:solidFill>
                      <a:schemeClr val="bg1">
                        <a:shade val="50000"/>
                      </a:schemeClr>
                    </a:solidFill>
                  </a:rPr>
                  <a:t>(Blocks)</a:t>
                </a:r>
                <a:endParaRPr lang="en-US" sz="900" b="1" cap="none" spc="0" dirty="0">
                  <a:ln w="50800"/>
                  <a:solidFill>
                    <a:schemeClr val="bg1">
                      <a:shade val="50000"/>
                    </a:schemeClr>
                  </a:solidFill>
                  <a:effectLst/>
                </a:endParaRPr>
              </a:p>
            </p:txBody>
          </p:sp>
        </p:grpSp>
        <p:sp>
          <p:nvSpPr>
            <p:cNvPr id="28" name="Oval 27"/>
            <p:cNvSpPr/>
            <p:nvPr/>
          </p:nvSpPr>
          <p:spPr>
            <a:xfrm>
              <a:off x="2339752" y="4983703"/>
              <a:ext cx="721320"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Vertex </a:t>
              </a:r>
            </a:p>
            <a:p>
              <a:pPr algn="ctr"/>
              <a:r>
                <a:rPr lang="en-US" sz="900" b="1" cap="none" spc="0" dirty="0" smtClean="0">
                  <a:ln w="50800"/>
                  <a:solidFill>
                    <a:schemeClr val="bg1">
                      <a:shade val="50000"/>
                    </a:schemeClr>
                  </a:solidFill>
                  <a:effectLst/>
                </a:rPr>
                <a:t>Selection</a:t>
              </a:r>
              <a:endParaRPr lang="en-US" sz="900" b="1" cap="none" spc="0" dirty="0">
                <a:ln w="50800"/>
                <a:solidFill>
                  <a:schemeClr val="bg1">
                    <a:shade val="50000"/>
                  </a:schemeClr>
                </a:solidFill>
                <a:effectLst/>
              </a:endParaRPr>
            </a:p>
          </p:txBody>
        </p:sp>
        <p:sp>
          <p:nvSpPr>
            <p:cNvPr id="29" name="Oval 28"/>
            <p:cNvSpPr/>
            <p:nvPr/>
          </p:nvSpPr>
          <p:spPr>
            <a:xfrm>
              <a:off x="2915816" y="4494197"/>
              <a:ext cx="1025628" cy="302955"/>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00" b="1" cap="none" spc="0" dirty="0" smtClean="0">
                  <a:ln w="50800"/>
                  <a:solidFill>
                    <a:schemeClr val="bg1">
                      <a:shade val="50000"/>
                    </a:schemeClr>
                  </a:solidFill>
                  <a:effectLst/>
                </a:rPr>
                <a:t>Groups of Vertex</a:t>
              </a:r>
            </a:p>
            <a:p>
              <a:pPr algn="ctr"/>
              <a:r>
                <a:rPr lang="en-US" sz="700" b="1" cap="none" spc="0" dirty="0" smtClean="0">
                  <a:ln w="50800"/>
                  <a:solidFill>
                    <a:schemeClr val="bg1">
                      <a:shade val="50000"/>
                    </a:schemeClr>
                  </a:solidFill>
                  <a:effectLst/>
                </a:rPr>
                <a:t>Selections</a:t>
              </a:r>
              <a:endParaRPr lang="en-US" sz="700" b="1" cap="none" spc="0" dirty="0">
                <a:ln w="50800"/>
                <a:solidFill>
                  <a:schemeClr val="bg1">
                    <a:shade val="50000"/>
                  </a:schemeClr>
                </a:solidFill>
                <a:effectLst/>
              </a:endParaRPr>
            </a:p>
          </p:txBody>
        </p:sp>
      </p:grpSp>
      <p:grpSp>
        <p:nvGrpSpPr>
          <p:cNvPr id="30" name="Group 29"/>
          <p:cNvGrpSpPr/>
          <p:nvPr/>
        </p:nvGrpSpPr>
        <p:grpSpPr>
          <a:xfrm>
            <a:off x="1639104" y="2276872"/>
            <a:ext cx="6389280" cy="1643840"/>
            <a:chOff x="1639104" y="4149080"/>
            <a:chExt cx="6389280" cy="1643840"/>
          </a:xfrm>
        </p:grpSpPr>
        <p:cxnSp>
          <p:nvCxnSpPr>
            <p:cNvPr id="31" name="Straight Arrow Connector 30"/>
            <p:cNvCxnSpPr/>
            <p:nvPr/>
          </p:nvCxnSpPr>
          <p:spPr>
            <a:xfrm flipV="1">
              <a:off x="2123728" y="4149080"/>
              <a:ext cx="2088232" cy="1459572"/>
            </a:xfrm>
            <a:prstGeom prst="straightConnector1">
              <a:avLst/>
            </a:prstGeom>
            <a:ln w="38100">
              <a:solidFill>
                <a:srgbClr val="993300">
                  <a:alpha val="42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639104" y="5425047"/>
              <a:ext cx="1030586" cy="367873"/>
            </a:xfrm>
            <a:prstGeom prst="ellipse">
              <a:avLst/>
            </a:prstGeom>
            <a:solidFill>
              <a:schemeClr val="accent1">
                <a:alpha val="45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Vertices</a:t>
              </a:r>
              <a:endParaRPr lang="en-US" sz="1050" b="1" cap="none" spc="0" dirty="0">
                <a:ln w="50800"/>
                <a:solidFill>
                  <a:schemeClr val="bg1">
                    <a:shade val="50000"/>
                  </a:schemeClr>
                </a:solidFill>
                <a:effectLst/>
              </a:endParaRPr>
            </a:p>
          </p:txBody>
        </p:sp>
        <p:grpSp>
          <p:nvGrpSpPr>
            <p:cNvPr id="33" name="Group 32"/>
            <p:cNvGrpSpPr/>
            <p:nvPr/>
          </p:nvGrpSpPr>
          <p:grpSpPr>
            <a:xfrm>
              <a:off x="3131840" y="4149080"/>
              <a:ext cx="2088232" cy="1459572"/>
              <a:chOff x="2843808" y="4149080"/>
              <a:chExt cx="2088232" cy="1459572"/>
            </a:xfrm>
          </p:grpSpPr>
          <p:cxnSp>
            <p:nvCxnSpPr>
              <p:cNvPr id="44" name="Straight Arrow Connector 43"/>
              <p:cNvCxnSpPr/>
              <p:nvPr/>
            </p:nvCxnSpPr>
            <p:spPr>
              <a:xfrm flipV="1">
                <a:off x="2843808" y="4149080"/>
                <a:ext cx="2088232" cy="1459572"/>
              </a:xfrm>
              <a:prstGeom prst="straightConnector1">
                <a:avLst/>
              </a:prstGeom>
              <a:ln w="19050">
                <a:solidFill>
                  <a:srgbClr val="993300">
                    <a:alpha val="42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880188" y="5013176"/>
                <a:ext cx="827716" cy="357054"/>
              </a:xfrm>
              <a:prstGeom prst="ellipse">
                <a:avLst/>
              </a:prstGeom>
              <a:solidFill>
                <a:schemeClr val="accent1">
                  <a:alpha val="45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Edges</a:t>
                </a:r>
                <a:endParaRPr lang="en-US" sz="1050" b="1" cap="none" spc="0" dirty="0">
                  <a:ln w="50800"/>
                  <a:solidFill>
                    <a:schemeClr val="bg1">
                      <a:shade val="50000"/>
                    </a:schemeClr>
                  </a:solidFill>
                  <a:effectLst/>
                </a:endParaRPr>
              </a:p>
            </p:txBody>
          </p:sp>
          <p:sp>
            <p:nvSpPr>
              <p:cNvPr id="46" name="Oval 45"/>
              <p:cNvSpPr/>
              <p:nvPr/>
            </p:nvSpPr>
            <p:spPr>
              <a:xfrm>
                <a:off x="3707904" y="4437112"/>
                <a:ext cx="1072965" cy="389513"/>
              </a:xfrm>
              <a:prstGeom prst="ellipse">
                <a:avLst/>
              </a:prstGeom>
              <a:solidFill>
                <a:schemeClr val="accent1">
                  <a:lumMod val="50000"/>
                  <a:alpha val="44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Edges</a:t>
                </a:r>
              </a:p>
              <a:p>
                <a:pPr algn="ctr"/>
                <a:r>
                  <a:rPr lang="en-US" sz="900" b="1" dirty="0" smtClean="0">
                    <a:ln w="50800"/>
                    <a:solidFill>
                      <a:schemeClr val="bg1">
                        <a:shade val="50000"/>
                      </a:schemeClr>
                    </a:solidFill>
                  </a:rPr>
                  <a:t>(Lines)</a:t>
                </a:r>
                <a:endParaRPr lang="en-US" sz="900" b="1" cap="none" spc="0" dirty="0">
                  <a:ln w="50800"/>
                  <a:solidFill>
                    <a:schemeClr val="bg1">
                      <a:shade val="50000"/>
                    </a:schemeClr>
                  </a:solidFill>
                  <a:effectLst/>
                </a:endParaRPr>
              </a:p>
            </p:txBody>
          </p:sp>
        </p:grpSp>
        <p:grpSp>
          <p:nvGrpSpPr>
            <p:cNvPr id="34" name="Group 33"/>
            <p:cNvGrpSpPr/>
            <p:nvPr/>
          </p:nvGrpSpPr>
          <p:grpSpPr>
            <a:xfrm>
              <a:off x="4407593" y="4149080"/>
              <a:ext cx="2180631" cy="1459572"/>
              <a:chOff x="3779912" y="4149080"/>
              <a:chExt cx="2180631" cy="1459572"/>
            </a:xfrm>
          </p:grpSpPr>
          <p:cxnSp>
            <p:nvCxnSpPr>
              <p:cNvPr id="41" name="Straight Arrow Connector 40"/>
              <p:cNvCxnSpPr/>
              <p:nvPr/>
            </p:nvCxnSpPr>
            <p:spPr>
              <a:xfrm flipV="1">
                <a:off x="3779912" y="4149080"/>
                <a:ext cx="2088232" cy="1459572"/>
              </a:xfrm>
              <a:prstGeom prst="straightConnector1">
                <a:avLst/>
              </a:prstGeom>
              <a:ln w="19050">
                <a:solidFill>
                  <a:srgbClr val="993300">
                    <a:alpha val="42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989612" y="5016162"/>
                <a:ext cx="798412" cy="357054"/>
              </a:xfrm>
              <a:prstGeom prst="ellipse">
                <a:avLst/>
              </a:prstGeom>
              <a:solidFill>
                <a:schemeClr val="accent1">
                  <a:alpha val="45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Faces</a:t>
                </a:r>
                <a:endParaRPr lang="en-US" sz="1050" b="1" cap="none" spc="0" dirty="0">
                  <a:ln w="50800"/>
                  <a:solidFill>
                    <a:schemeClr val="bg1">
                      <a:shade val="50000"/>
                    </a:schemeClr>
                  </a:solidFill>
                  <a:effectLst/>
                </a:endParaRPr>
              </a:p>
            </p:txBody>
          </p:sp>
          <p:sp>
            <p:nvSpPr>
              <p:cNvPr id="43" name="Oval 42"/>
              <p:cNvSpPr/>
              <p:nvPr/>
            </p:nvSpPr>
            <p:spPr>
              <a:xfrm>
                <a:off x="4572000" y="4437112"/>
                <a:ext cx="1388543" cy="389513"/>
              </a:xfrm>
              <a:prstGeom prst="ellipse">
                <a:avLst/>
              </a:prstGeom>
              <a:solidFill>
                <a:schemeClr val="accent1">
                  <a:lumMod val="50000"/>
                  <a:alpha val="44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Faces</a:t>
                </a:r>
              </a:p>
              <a:p>
                <a:pPr algn="ctr"/>
                <a:r>
                  <a:rPr lang="en-US" sz="900" b="1" dirty="0" smtClean="0">
                    <a:ln w="50800"/>
                    <a:solidFill>
                      <a:schemeClr val="bg1">
                        <a:shade val="50000"/>
                      </a:schemeClr>
                    </a:solidFill>
                  </a:rPr>
                  <a:t>(Surface Regions)</a:t>
                </a:r>
                <a:endParaRPr lang="en-US" sz="900" b="1" cap="none" spc="0" dirty="0">
                  <a:ln w="50800"/>
                  <a:solidFill>
                    <a:schemeClr val="bg1">
                      <a:shade val="50000"/>
                    </a:schemeClr>
                  </a:solidFill>
                  <a:effectLst/>
                </a:endParaRPr>
              </a:p>
            </p:txBody>
          </p:sp>
        </p:grpSp>
        <p:grpSp>
          <p:nvGrpSpPr>
            <p:cNvPr id="35" name="Group 34"/>
            <p:cNvGrpSpPr/>
            <p:nvPr/>
          </p:nvGrpSpPr>
          <p:grpSpPr>
            <a:xfrm>
              <a:off x="5940152" y="4149080"/>
              <a:ext cx="2088232" cy="1459572"/>
              <a:chOff x="4716016" y="4149080"/>
              <a:chExt cx="2088232" cy="1459572"/>
            </a:xfrm>
          </p:grpSpPr>
          <p:cxnSp>
            <p:nvCxnSpPr>
              <p:cNvPr id="38" name="Straight Arrow Connector 37"/>
              <p:cNvCxnSpPr/>
              <p:nvPr/>
            </p:nvCxnSpPr>
            <p:spPr>
              <a:xfrm flipV="1">
                <a:off x="4716016" y="4149080"/>
                <a:ext cx="2088232" cy="1459572"/>
              </a:xfrm>
              <a:prstGeom prst="straightConnector1">
                <a:avLst/>
              </a:prstGeom>
              <a:ln w="19050">
                <a:solidFill>
                  <a:srgbClr val="993300">
                    <a:alpha val="42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96538" y="5013176"/>
                <a:ext cx="712755" cy="357054"/>
              </a:xfrm>
              <a:prstGeom prst="ellipse">
                <a:avLst/>
              </a:prstGeom>
              <a:solidFill>
                <a:schemeClr val="accent1">
                  <a:alpha val="45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Cells</a:t>
                </a:r>
                <a:endParaRPr lang="en-US" sz="1050" b="1" cap="none" spc="0" dirty="0">
                  <a:ln w="50800"/>
                  <a:solidFill>
                    <a:schemeClr val="bg1">
                      <a:shade val="50000"/>
                    </a:schemeClr>
                  </a:solidFill>
                  <a:effectLst/>
                </a:endParaRPr>
              </a:p>
            </p:txBody>
          </p:sp>
          <p:sp>
            <p:nvSpPr>
              <p:cNvPr id="40" name="Oval 39"/>
              <p:cNvSpPr/>
              <p:nvPr/>
            </p:nvSpPr>
            <p:spPr>
              <a:xfrm>
                <a:off x="5686450" y="4437112"/>
                <a:ext cx="973782" cy="389513"/>
              </a:xfrm>
              <a:prstGeom prst="ellipse">
                <a:avLst/>
              </a:prstGeom>
              <a:solidFill>
                <a:schemeClr val="accent1">
                  <a:lumMod val="50000"/>
                  <a:alpha val="44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Cells</a:t>
                </a:r>
              </a:p>
              <a:p>
                <a:pPr algn="ctr"/>
                <a:r>
                  <a:rPr lang="en-US" sz="900" b="1" dirty="0" smtClean="0">
                    <a:ln w="50800"/>
                    <a:solidFill>
                      <a:schemeClr val="bg1">
                        <a:shade val="50000"/>
                      </a:schemeClr>
                    </a:solidFill>
                  </a:rPr>
                  <a:t>(Blocks)</a:t>
                </a:r>
                <a:endParaRPr lang="en-US" sz="900" b="1" cap="none" spc="0" dirty="0">
                  <a:ln w="50800"/>
                  <a:solidFill>
                    <a:schemeClr val="bg1">
                      <a:shade val="50000"/>
                    </a:schemeClr>
                  </a:solidFill>
                  <a:effectLst/>
                </a:endParaRPr>
              </a:p>
            </p:txBody>
          </p:sp>
        </p:grpSp>
        <p:sp>
          <p:nvSpPr>
            <p:cNvPr id="36" name="Oval 35"/>
            <p:cNvSpPr/>
            <p:nvPr/>
          </p:nvSpPr>
          <p:spPr>
            <a:xfrm>
              <a:off x="2339752" y="4983703"/>
              <a:ext cx="721320" cy="389513"/>
            </a:xfrm>
            <a:prstGeom prst="ellipse">
              <a:avLst/>
            </a:prstGeom>
            <a:solidFill>
              <a:schemeClr val="accent1">
                <a:lumMod val="50000"/>
                <a:alpha val="44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Vertex </a:t>
              </a:r>
            </a:p>
            <a:p>
              <a:pPr algn="ctr"/>
              <a:r>
                <a:rPr lang="en-US" sz="900" b="1" cap="none" spc="0" dirty="0" smtClean="0">
                  <a:ln w="50800"/>
                  <a:solidFill>
                    <a:schemeClr val="bg1">
                      <a:shade val="50000"/>
                    </a:schemeClr>
                  </a:solidFill>
                  <a:effectLst/>
                </a:rPr>
                <a:t>Selection</a:t>
              </a:r>
              <a:endParaRPr lang="en-US" sz="900" b="1" cap="none" spc="0" dirty="0">
                <a:ln w="50800"/>
                <a:solidFill>
                  <a:schemeClr val="bg1">
                    <a:shade val="50000"/>
                  </a:schemeClr>
                </a:solidFill>
                <a:effectLst/>
              </a:endParaRPr>
            </a:p>
          </p:txBody>
        </p:sp>
        <p:sp>
          <p:nvSpPr>
            <p:cNvPr id="37" name="Oval 36"/>
            <p:cNvSpPr/>
            <p:nvPr/>
          </p:nvSpPr>
          <p:spPr>
            <a:xfrm>
              <a:off x="2915816" y="4494197"/>
              <a:ext cx="1025628" cy="302955"/>
            </a:xfrm>
            <a:prstGeom prst="ellipse">
              <a:avLst/>
            </a:prstGeom>
            <a:solidFill>
              <a:schemeClr val="accent1">
                <a:lumMod val="50000"/>
                <a:alpha val="44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00" b="1" cap="none" spc="0" dirty="0" smtClean="0">
                  <a:ln w="50800"/>
                  <a:solidFill>
                    <a:schemeClr val="bg1">
                      <a:shade val="50000"/>
                    </a:schemeClr>
                  </a:solidFill>
                  <a:effectLst/>
                </a:rPr>
                <a:t>Groups of Vertex</a:t>
              </a:r>
            </a:p>
            <a:p>
              <a:pPr algn="ctr"/>
              <a:r>
                <a:rPr lang="en-US" sz="700" b="1" cap="none" spc="0" dirty="0" smtClean="0">
                  <a:ln w="50800"/>
                  <a:solidFill>
                    <a:schemeClr val="bg1">
                      <a:shade val="50000"/>
                    </a:schemeClr>
                  </a:solidFill>
                  <a:effectLst/>
                </a:rPr>
                <a:t>Selections</a:t>
              </a:r>
              <a:endParaRPr lang="en-US" sz="700" b="1" cap="none" spc="0" dirty="0">
                <a:ln w="50800"/>
                <a:solidFill>
                  <a:schemeClr val="bg1">
                    <a:shade val="50000"/>
                  </a:schemeClr>
                </a:solidFill>
                <a:effectLst/>
              </a:endParaRPr>
            </a:p>
          </p:txBody>
        </p:sp>
      </p:grpSp>
      <p:sp>
        <p:nvSpPr>
          <p:cNvPr id="8" name="TextBox 7"/>
          <p:cNvSpPr txBox="1"/>
          <p:nvPr/>
        </p:nvSpPr>
        <p:spPr>
          <a:xfrm>
            <a:off x="611560" y="5229200"/>
            <a:ext cx="928459" cy="646331"/>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Root </a:t>
            </a:r>
          </a:p>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Level</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7" name="TextBox 46"/>
          <p:cNvSpPr txBox="1"/>
          <p:nvPr/>
        </p:nvSpPr>
        <p:spPr>
          <a:xfrm>
            <a:off x="438651" y="2649686"/>
            <a:ext cx="1685077" cy="923330"/>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r>
              <a:rPr lang="en-US" b="1" cap="all" baseline="3000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refinement</a:t>
            </a:r>
          </a:p>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Level</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8593270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Relative Representations</a:t>
            </a:r>
            <a:r>
              <a:rPr lang="en-US" dirty="0" smtClean="0"/>
              <a:t> </a:t>
            </a:r>
            <a:r>
              <a:rPr lang="en-US" dirty="0" smtClean="0"/>
              <a:t>as Connectors between Skeletons</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94</a:t>
            </a:fld>
            <a:endParaRPr lang="de-DE"/>
          </a:p>
        </p:txBody>
      </p:sp>
      <p:cxnSp>
        <p:nvCxnSpPr>
          <p:cNvPr id="11" name="Straight Arrow Connector 10"/>
          <p:cNvCxnSpPr/>
          <p:nvPr/>
        </p:nvCxnSpPr>
        <p:spPr>
          <a:xfrm flipV="1">
            <a:off x="2123728" y="2060848"/>
            <a:ext cx="0" cy="352839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23728" y="5608652"/>
            <a:ext cx="5328592" cy="332"/>
          </a:xfrm>
          <a:prstGeom prst="straightConnector1">
            <a:avLst/>
          </a:prstGeom>
          <a:ln w="38100">
            <a:solidFill>
              <a:srgbClr val="33CC33"/>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495047" y="3748970"/>
            <a:ext cx="165301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noFill/>
                </a:ln>
                <a:solidFill>
                  <a:srgbClr val="CC3300"/>
                </a:solidFill>
                <a:effectLst>
                  <a:outerShdw blurRad="50800" dist="39000" dir="5460000" algn="tl">
                    <a:srgbClr val="000000">
                      <a:alpha val="38000"/>
                    </a:srgbClr>
                  </a:outerShdw>
                </a:effectLst>
              </a:rPr>
              <a:t>Index Depth</a:t>
            </a:r>
          </a:p>
        </p:txBody>
      </p:sp>
      <p:sp>
        <p:nvSpPr>
          <p:cNvPr id="20" name="Rectangle 19"/>
          <p:cNvSpPr/>
          <p:nvPr/>
        </p:nvSpPr>
        <p:spPr>
          <a:xfrm>
            <a:off x="3572831" y="5589240"/>
            <a:ext cx="2007281"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noFill/>
                </a:ln>
                <a:solidFill>
                  <a:srgbClr val="00B050"/>
                </a:solidFill>
                <a:effectLst>
                  <a:outerShdw blurRad="50800" dist="39000" dir="5460000" algn="tl">
                    <a:srgbClr val="000000">
                      <a:alpha val="38000"/>
                    </a:srgbClr>
                  </a:outerShdw>
                </a:effectLst>
              </a:rPr>
              <a:t>Dimensionality</a:t>
            </a:r>
            <a:endParaRPr lang="en-US" sz="2000" b="1" dirty="0">
              <a:ln w="11430">
                <a:noFill/>
              </a:ln>
              <a:solidFill>
                <a:srgbClr val="00B050"/>
              </a:solidFill>
              <a:effectLst>
                <a:outerShdw blurRad="50800" dist="39000" dir="5460000" algn="tl">
                  <a:srgbClr val="000000">
                    <a:alpha val="38000"/>
                  </a:srgbClr>
                </a:outerShdw>
              </a:effectLst>
            </a:endParaRPr>
          </a:p>
        </p:txBody>
      </p:sp>
      <p:sp>
        <p:nvSpPr>
          <p:cNvPr id="21" name="Rectangle 20"/>
          <p:cNvSpPr/>
          <p:nvPr/>
        </p:nvSpPr>
        <p:spPr>
          <a:xfrm rot="16200000">
            <a:off x="1205240" y="4454728"/>
            <a:ext cx="158088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00CCFF"/>
                  </a:solidFill>
                </a:ln>
                <a:solidFill>
                  <a:schemeClr val="accent1">
                    <a:lumMod val="75000"/>
                  </a:schemeClr>
                </a:solidFill>
                <a:effectLst>
                  <a:outerShdw blurRad="50800" dist="39000" dir="5460000" algn="tl">
                    <a:srgbClr val="000000">
                      <a:alpha val="38000"/>
                    </a:srgbClr>
                  </a:outerShdw>
                </a:effectLst>
              </a:rPr>
              <a:t>Refinement</a:t>
            </a:r>
            <a:endParaRPr lang="en-US" sz="2000" b="1" dirty="0">
              <a:ln w="11430">
                <a:solidFill>
                  <a:srgbClr val="00CCFF"/>
                </a:solidFill>
              </a:ln>
              <a:solidFill>
                <a:schemeClr val="accent1">
                  <a:lumMod val="75000"/>
                </a:schemeClr>
              </a:solidFill>
              <a:effectLst>
                <a:outerShdw blurRad="50800" dist="39000" dir="5460000" algn="tl">
                  <a:srgbClr val="000000">
                    <a:alpha val="38000"/>
                  </a:srgbClr>
                </a:outerShdw>
              </a:effectLst>
            </a:endParaRPr>
          </a:p>
        </p:txBody>
      </p:sp>
      <p:grpSp>
        <p:nvGrpSpPr>
          <p:cNvPr id="3" name="Group 2"/>
          <p:cNvGrpSpPr/>
          <p:nvPr/>
        </p:nvGrpSpPr>
        <p:grpSpPr>
          <a:xfrm>
            <a:off x="1639104" y="4149080"/>
            <a:ext cx="6389280" cy="1643840"/>
            <a:chOff x="1639104" y="4149080"/>
            <a:chExt cx="6389280" cy="1643840"/>
          </a:xfrm>
        </p:grpSpPr>
        <p:cxnSp>
          <p:nvCxnSpPr>
            <p:cNvPr id="13" name="Straight Arrow Connector 12"/>
            <p:cNvCxnSpPr/>
            <p:nvPr/>
          </p:nvCxnSpPr>
          <p:spPr>
            <a:xfrm flipV="1">
              <a:off x="2123728" y="4149080"/>
              <a:ext cx="2088232" cy="1459572"/>
            </a:xfrm>
            <a:prstGeom prst="straightConnector1">
              <a:avLst/>
            </a:prstGeom>
            <a:ln w="38100">
              <a:solidFill>
                <a:srgbClr val="CC33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639104" y="5425047"/>
              <a:ext cx="1030586" cy="367873"/>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Vertices</a:t>
              </a:r>
              <a:endParaRPr lang="en-US" sz="1050" b="1" cap="none" spc="0" dirty="0">
                <a:ln w="50800"/>
                <a:solidFill>
                  <a:schemeClr val="bg1">
                    <a:shade val="50000"/>
                  </a:schemeClr>
                </a:solidFill>
                <a:effectLst/>
              </a:endParaRPr>
            </a:p>
          </p:txBody>
        </p:sp>
        <p:grpSp>
          <p:nvGrpSpPr>
            <p:cNvPr id="7" name="Group 6"/>
            <p:cNvGrpSpPr/>
            <p:nvPr/>
          </p:nvGrpSpPr>
          <p:grpSpPr>
            <a:xfrm>
              <a:off x="3131840" y="4149080"/>
              <a:ext cx="2088232" cy="1459572"/>
              <a:chOff x="2843808" y="4149080"/>
              <a:chExt cx="2088232" cy="1459572"/>
            </a:xfrm>
          </p:grpSpPr>
          <p:cxnSp>
            <p:nvCxnSpPr>
              <p:cNvPr id="14" name="Straight Arrow Connector 13"/>
              <p:cNvCxnSpPr/>
              <p:nvPr/>
            </p:nvCxnSpPr>
            <p:spPr>
              <a:xfrm flipV="1">
                <a:off x="2843808" y="4149080"/>
                <a:ext cx="2088232" cy="1459572"/>
              </a:xfrm>
              <a:prstGeom prst="straightConnector1">
                <a:avLst/>
              </a:prstGeom>
              <a:ln w="19050">
                <a:solidFill>
                  <a:srgbClr val="CC3300">
                    <a:alpha val="48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880188" y="5013176"/>
                <a:ext cx="827716" cy="357054"/>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Edges</a:t>
                </a:r>
                <a:endParaRPr lang="en-US" sz="1050" b="1" cap="none" spc="0" dirty="0">
                  <a:ln w="50800"/>
                  <a:solidFill>
                    <a:schemeClr val="bg1">
                      <a:shade val="50000"/>
                    </a:schemeClr>
                  </a:solidFill>
                  <a:effectLst/>
                </a:endParaRPr>
              </a:p>
            </p:txBody>
          </p:sp>
          <p:sp>
            <p:nvSpPr>
              <p:cNvPr id="25" name="Oval 24"/>
              <p:cNvSpPr/>
              <p:nvPr/>
            </p:nvSpPr>
            <p:spPr>
              <a:xfrm>
                <a:off x="3707904" y="4437112"/>
                <a:ext cx="1072965"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Edges</a:t>
                </a:r>
              </a:p>
              <a:p>
                <a:pPr algn="ctr"/>
                <a:r>
                  <a:rPr lang="en-US" sz="900" b="1" dirty="0" smtClean="0">
                    <a:ln w="50800"/>
                    <a:solidFill>
                      <a:schemeClr val="bg1">
                        <a:shade val="50000"/>
                      </a:schemeClr>
                    </a:solidFill>
                  </a:rPr>
                  <a:t>(Lines)</a:t>
                </a:r>
                <a:endParaRPr lang="en-US" sz="900" b="1" cap="none" spc="0" dirty="0">
                  <a:ln w="50800"/>
                  <a:solidFill>
                    <a:schemeClr val="bg1">
                      <a:shade val="50000"/>
                    </a:schemeClr>
                  </a:solidFill>
                  <a:effectLst/>
                </a:endParaRPr>
              </a:p>
            </p:txBody>
          </p:sp>
        </p:grpSp>
        <p:grpSp>
          <p:nvGrpSpPr>
            <p:cNvPr id="6" name="Group 5"/>
            <p:cNvGrpSpPr/>
            <p:nvPr/>
          </p:nvGrpSpPr>
          <p:grpSpPr>
            <a:xfrm>
              <a:off x="4407593" y="4149080"/>
              <a:ext cx="2180631" cy="1459572"/>
              <a:chOff x="3779912" y="4149080"/>
              <a:chExt cx="2180631" cy="1459572"/>
            </a:xfrm>
          </p:grpSpPr>
          <p:cxnSp>
            <p:nvCxnSpPr>
              <p:cNvPr id="15" name="Straight Arrow Connector 14"/>
              <p:cNvCxnSpPr/>
              <p:nvPr/>
            </p:nvCxnSpPr>
            <p:spPr>
              <a:xfrm flipV="1">
                <a:off x="3779912" y="4149080"/>
                <a:ext cx="2088232" cy="1459572"/>
              </a:xfrm>
              <a:prstGeom prst="straightConnector1">
                <a:avLst/>
              </a:prstGeom>
              <a:ln w="19050">
                <a:solidFill>
                  <a:srgbClr val="CC3300">
                    <a:alpha val="48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989612" y="5016162"/>
                <a:ext cx="798412" cy="357054"/>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Faces</a:t>
                </a:r>
                <a:endParaRPr lang="en-US" sz="1050" b="1" cap="none" spc="0" dirty="0">
                  <a:ln w="50800"/>
                  <a:solidFill>
                    <a:schemeClr val="bg1">
                      <a:shade val="50000"/>
                    </a:schemeClr>
                  </a:solidFill>
                  <a:effectLst/>
                </a:endParaRPr>
              </a:p>
            </p:txBody>
          </p:sp>
          <p:sp>
            <p:nvSpPr>
              <p:cNvPr id="26" name="Oval 25"/>
              <p:cNvSpPr/>
              <p:nvPr/>
            </p:nvSpPr>
            <p:spPr>
              <a:xfrm>
                <a:off x="4572000" y="4437112"/>
                <a:ext cx="1388543"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Faces</a:t>
                </a:r>
              </a:p>
              <a:p>
                <a:pPr algn="ctr"/>
                <a:r>
                  <a:rPr lang="en-US" sz="900" b="1" dirty="0" smtClean="0">
                    <a:ln w="50800"/>
                    <a:solidFill>
                      <a:schemeClr val="bg1">
                        <a:shade val="50000"/>
                      </a:schemeClr>
                    </a:solidFill>
                  </a:rPr>
                  <a:t>(Surface Regions)</a:t>
                </a:r>
                <a:endParaRPr lang="en-US" sz="900" b="1" cap="none" spc="0" dirty="0">
                  <a:ln w="50800"/>
                  <a:solidFill>
                    <a:schemeClr val="bg1">
                      <a:shade val="50000"/>
                    </a:schemeClr>
                  </a:solidFill>
                  <a:effectLst/>
                </a:endParaRPr>
              </a:p>
            </p:txBody>
          </p:sp>
        </p:grpSp>
        <p:grpSp>
          <p:nvGrpSpPr>
            <p:cNvPr id="5" name="Group 4"/>
            <p:cNvGrpSpPr/>
            <p:nvPr/>
          </p:nvGrpSpPr>
          <p:grpSpPr>
            <a:xfrm>
              <a:off x="5940152" y="4149080"/>
              <a:ext cx="2088232" cy="1459572"/>
              <a:chOff x="4716016" y="4149080"/>
              <a:chExt cx="2088232" cy="1459572"/>
            </a:xfrm>
          </p:grpSpPr>
          <p:cxnSp>
            <p:nvCxnSpPr>
              <p:cNvPr id="17" name="Straight Arrow Connector 16"/>
              <p:cNvCxnSpPr/>
              <p:nvPr/>
            </p:nvCxnSpPr>
            <p:spPr>
              <a:xfrm flipV="1">
                <a:off x="4716016" y="4149080"/>
                <a:ext cx="2088232" cy="1459572"/>
              </a:xfrm>
              <a:prstGeom prst="straightConnector1">
                <a:avLst/>
              </a:prstGeom>
              <a:ln w="19050">
                <a:solidFill>
                  <a:srgbClr val="CC3300">
                    <a:alpha val="48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896538" y="5013176"/>
                <a:ext cx="712755" cy="357054"/>
              </a:xfrm>
              <a:prstGeom prst="ellipse">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Cells</a:t>
                </a:r>
                <a:endParaRPr lang="en-US" sz="1050" b="1" cap="none" spc="0" dirty="0">
                  <a:ln w="50800"/>
                  <a:solidFill>
                    <a:schemeClr val="bg1">
                      <a:shade val="50000"/>
                    </a:schemeClr>
                  </a:solidFill>
                  <a:effectLst/>
                </a:endParaRPr>
              </a:p>
            </p:txBody>
          </p:sp>
          <p:sp>
            <p:nvSpPr>
              <p:cNvPr id="27" name="Oval 26"/>
              <p:cNvSpPr/>
              <p:nvPr/>
            </p:nvSpPr>
            <p:spPr>
              <a:xfrm>
                <a:off x="5686450" y="4437112"/>
                <a:ext cx="973782"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Cells</a:t>
                </a:r>
              </a:p>
              <a:p>
                <a:pPr algn="ctr"/>
                <a:r>
                  <a:rPr lang="en-US" sz="900" b="1" dirty="0" smtClean="0">
                    <a:ln w="50800"/>
                    <a:solidFill>
                      <a:schemeClr val="bg1">
                        <a:shade val="50000"/>
                      </a:schemeClr>
                    </a:solidFill>
                  </a:rPr>
                  <a:t>(Blocks)</a:t>
                </a:r>
                <a:endParaRPr lang="en-US" sz="900" b="1" cap="none" spc="0" dirty="0">
                  <a:ln w="50800"/>
                  <a:solidFill>
                    <a:schemeClr val="bg1">
                      <a:shade val="50000"/>
                    </a:schemeClr>
                  </a:solidFill>
                  <a:effectLst/>
                </a:endParaRPr>
              </a:p>
            </p:txBody>
          </p:sp>
        </p:grpSp>
        <p:sp>
          <p:nvSpPr>
            <p:cNvPr id="28" name="Oval 27"/>
            <p:cNvSpPr/>
            <p:nvPr/>
          </p:nvSpPr>
          <p:spPr>
            <a:xfrm>
              <a:off x="2339752" y="4983703"/>
              <a:ext cx="721320" cy="389513"/>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Vertex </a:t>
              </a:r>
            </a:p>
            <a:p>
              <a:pPr algn="ctr"/>
              <a:r>
                <a:rPr lang="en-US" sz="900" b="1" cap="none" spc="0" dirty="0" smtClean="0">
                  <a:ln w="50800"/>
                  <a:solidFill>
                    <a:schemeClr val="bg1">
                      <a:shade val="50000"/>
                    </a:schemeClr>
                  </a:solidFill>
                  <a:effectLst/>
                </a:rPr>
                <a:t>Selection</a:t>
              </a:r>
              <a:endParaRPr lang="en-US" sz="900" b="1" cap="none" spc="0" dirty="0">
                <a:ln w="50800"/>
                <a:solidFill>
                  <a:schemeClr val="bg1">
                    <a:shade val="50000"/>
                  </a:schemeClr>
                </a:solidFill>
                <a:effectLst/>
              </a:endParaRPr>
            </a:p>
          </p:txBody>
        </p:sp>
        <p:sp>
          <p:nvSpPr>
            <p:cNvPr id="29" name="Oval 28"/>
            <p:cNvSpPr/>
            <p:nvPr/>
          </p:nvSpPr>
          <p:spPr>
            <a:xfrm>
              <a:off x="2915816" y="4494197"/>
              <a:ext cx="1025628" cy="302955"/>
            </a:xfrm>
            <a:prstGeom prst="ellipse">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00" b="1" cap="none" spc="0" dirty="0" smtClean="0">
                  <a:ln w="50800"/>
                  <a:solidFill>
                    <a:schemeClr val="bg1">
                      <a:shade val="50000"/>
                    </a:schemeClr>
                  </a:solidFill>
                  <a:effectLst/>
                </a:rPr>
                <a:t>Groups of Vertex</a:t>
              </a:r>
            </a:p>
            <a:p>
              <a:pPr algn="ctr"/>
              <a:r>
                <a:rPr lang="en-US" sz="700" b="1" cap="none" spc="0" dirty="0" smtClean="0">
                  <a:ln w="50800"/>
                  <a:solidFill>
                    <a:schemeClr val="bg1">
                      <a:shade val="50000"/>
                    </a:schemeClr>
                  </a:solidFill>
                  <a:effectLst/>
                </a:rPr>
                <a:t>Selections</a:t>
              </a:r>
              <a:endParaRPr lang="en-US" sz="700" b="1" cap="none" spc="0" dirty="0">
                <a:ln w="50800"/>
                <a:solidFill>
                  <a:schemeClr val="bg1">
                    <a:shade val="50000"/>
                  </a:schemeClr>
                </a:solidFill>
                <a:effectLst/>
              </a:endParaRPr>
            </a:p>
          </p:txBody>
        </p:sp>
      </p:grpSp>
      <p:grpSp>
        <p:nvGrpSpPr>
          <p:cNvPr id="30" name="Group 29"/>
          <p:cNvGrpSpPr/>
          <p:nvPr/>
        </p:nvGrpSpPr>
        <p:grpSpPr>
          <a:xfrm>
            <a:off x="1639104" y="2276872"/>
            <a:ext cx="6389280" cy="1643840"/>
            <a:chOff x="1639104" y="4149080"/>
            <a:chExt cx="6389280" cy="1643840"/>
          </a:xfrm>
        </p:grpSpPr>
        <p:cxnSp>
          <p:nvCxnSpPr>
            <p:cNvPr id="31" name="Straight Arrow Connector 30"/>
            <p:cNvCxnSpPr/>
            <p:nvPr/>
          </p:nvCxnSpPr>
          <p:spPr>
            <a:xfrm flipV="1">
              <a:off x="2123728" y="4149080"/>
              <a:ext cx="2088232" cy="1459572"/>
            </a:xfrm>
            <a:prstGeom prst="straightConnector1">
              <a:avLst/>
            </a:prstGeom>
            <a:ln w="38100">
              <a:solidFill>
                <a:srgbClr val="993300">
                  <a:alpha val="42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639104" y="5425047"/>
              <a:ext cx="1030586" cy="367873"/>
            </a:xfrm>
            <a:prstGeom prst="ellipse">
              <a:avLst/>
            </a:prstGeom>
            <a:solidFill>
              <a:schemeClr val="accent1">
                <a:alpha val="45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Vertices</a:t>
              </a:r>
              <a:endParaRPr lang="en-US" sz="1050" b="1" cap="none" spc="0" dirty="0">
                <a:ln w="50800"/>
                <a:solidFill>
                  <a:schemeClr val="bg1">
                    <a:shade val="50000"/>
                  </a:schemeClr>
                </a:solidFill>
                <a:effectLst/>
              </a:endParaRPr>
            </a:p>
          </p:txBody>
        </p:sp>
        <p:grpSp>
          <p:nvGrpSpPr>
            <p:cNvPr id="33" name="Group 32"/>
            <p:cNvGrpSpPr/>
            <p:nvPr/>
          </p:nvGrpSpPr>
          <p:grpSpPr>
            <a:xfrm>
              <a:off x="3131840" y="4149080"/>
              <a:ext cx="2088232" cy="1459572"/>
              <a:chOff x="2843808" y="4149080"/>
              <a:chExt cx="2088232" cy="1459572"/>
            </a:xfrm>
          </p:grpSpPr>
          <p:cxnSp>
            <p:nvCxnSpPr>
              <p:cNvPr id="44" name="Straight Arrow Connector 43"/>
              <p:cNvCxnSpPr/>
              <p:nvPr/>
            </p:nvCxnSpPr>
            <p:spPr>
              <a:xfrm flipV="1">
                <a:off x="2843808" y="4149080"/>
                <a:ext cx="2088232" cy="1459572"/>
              </a:xfrm>
              <a:prstGeom prst="straightConnector1">
                <a:avLst/>
              </a:prstGeom>
              <a:ln w="19050">
                <a:solidFill>
                  <a:srgbClr val="993300">
                    <a:alpha val="42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880188" y="5013176"/>
                <a:ext cx="827716" cy="357054"/>
              </a:xfrm>
              <a:prstGeom prst="ellipse">
                <a:avLst/>
              </a:prstGeom>
              <a:solidFill>
                <a:schemeClr val="accent1">
                  <a:alpha val="45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Edges</a:t>
                </a:r>
                <a:endParaRPr lang="en-US" sz="1050" b="1" cap="none" spc="0" dirty="0">
                  <a:ln w="50800"/>
                  <a:solidFill>
                    <a:schemeClr val="bg1">
                      <a:shade val="50000"/>
                    </a:schemeClr>
                  </a:solidFill>
                  <a:effectLst/>
                </a:endParaRPr>
              </a:p>
            </p:txBody>
          </p:sp>
          <p:sp>
            <p:nvSpPr>
              <p:cNvPr id="46" name="Oval 45"/>
              <p:cNvSpPr/>
              <p:nvPr/>
            </p:nvSpPr>
            <p:spPr>
              <a:xfrm>
                <a:off x="3707904" y="4437112"/>
                <a:ext cx="1072965" cy="389513"/>
              </a:xfrm>
              <a:prstGeom prst="ellipse">
                <a:avLst/>
              </a:prstGeom>
              <a:solidFill>
                <a:schemeClr val="accent1">
                  <a:lumMod val="50000"/>
                  <a:alpha val="44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Edges</a:t>
                </a:r>
              </a:p>
              <a:p>
                <a:pPr algn="ctr"/>
                <a:r>
                  <a:rPr lang="en-US" sz="900" b="1" dirty="0" smtClean="0">
                    <a:ln w="50800"/>
                    <a:solidFill>
                      <a:schemeClr val="bg1">
                        <a:shade val="50000"/>
                      </a:schemeClr>
                    </a:solidFill>
                  </a:rPr>
                  <a:t>(Lines)</a:t>
                </a:r>
                <a:endParaRPr lang="en-US" sz="900" b="1" cap="none" spc="0" dirty="0">
                  <a:ln w="50800"/>
                  <a:solidFill>
                    <a:schemeClr val="bg1">
                      <a:shade val="50000"/>
                    </a:schemeClr>
                  </a:solidFill>
                  <a:effectLst/>
                </a:endParaRPr>
              </a:p>
            </p:txBody>
          </p:sp>
        </p:grpSp>
        <p:grpSp>
          <p:nvGrpSpPr>
            <p:cNvPr id="34" name="Group 33"/>
            <p:cNvGrpSpPr/>
            <p:nvPr/>
          </p:nvGrpSpPr>
          <p:grpSpPr>
            <a:xfrm>
              <a:off x="4407593" y="4149080"/>
              <a:ext cx="2180631" cy="1459572"/>
              <a:chOff x="3779912" y="4149080"/>
              <a:chExt cx="2180631" cy="1459572"/>
            </a:xfrm>
          </p:grpSpPr>
          <p:cxnSp>
            <p:nvCxnSpPr>
              <p:cNvPr id="41" name="Straight Arrow Connector 40"/>
              <p:cNvCxnSpPr/>
              <p:nvPr/>
            </p:nvCxnSpPr>
            <p:spPr>
              <a:xfrm flipV="1">
                <a:off x="3779912" y="4149080"/>
                <a:ext cx="2088232" cy="1459572"/>
              </a:xfrm>
              <a:prstGeom prst="straightConnector1">
                <a:avLst/>
              </a:prstGeom>
              <a:ln w="19050">
                <a:solidFill>
                  <a:srgbClr val="993300">
                    <a:alpha val="42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989612" y="5016162"/>
                <a:ext cx="798412" cy="357054"/>
              </a:xfrm>
              <a:prstGeom prst="ellipse">
                <a:avLst/>
              </a:prstGeom>
              <a:solidFill>
                <a:schemeClr val="accent1">
                  <a:alpha val="45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Faces</a:t>
                </a:r>
                <a:endParaRPr lang="en-US" sz="1050" b="1" cap="none" spc="0" dirty="0">
                  <a:ln w="50800"/>
                  <a:solidFill>
                    <a:schemeClr val="bg1">
                      <a:shade val="50000"/>
                    </a:schemeClr>
                  </a:solidFill>
                  <a:effectLst/>
                </a:endParaRPr>
              </a:p>
            </p:txBody>
          </p:sp>
          <p:sp>
            <p:nvSpPr>
              <p:cNvPr id="43" name="Oval 42"/>
              <p:cNvSpPr/>
              <p:nvPr/>
            </p:nvSpPr>
            <p:spPr>
              <a:xfrm>
                <a:off x="4572000" y="4437112"/>
                <a:ext cx="1388543" cy="389513"/>
              </a:xfrm>
              <a:prstGeom prst="ellipse">
                <a:avLst/>
              </a:prstGeom>
              <a:solidFill>
                <a:schemeClr val="accent1">
                  <a:lumMod val="50000"/>
                  <a:alpha val="44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Faces</a:t>
                </a:r>
              </a:p>
              <a:p>
                <a:pPr algn="ctr"/>
                <a:r>
                  <a:rPr lang="en-US" sz="900" b="1" dirty="0" smtClean="0">
                    <a:ln w="50800"/>
                    <a:solidFill>
                      <a:schemeClr val="bg1">
                        <a:shade val="50000"/>
                      </a:schemeClr>
                    </a:solidFill>
                  </a:rPr>
                  <a:t>(Surface Regions)</a:t>
                </a:r>
                <a:endParaRPr lang="en-US" sz="900" b="1" cap="none" spc="0" dirty="0">
                  <a:ln w="50800"/>
                  <a:solidFill>
                    <a:schemeClr val="bg1">
                      <a:shade val="50000"/>
                    </a:schemeClr>
                  </a:solidFill>
                  <a:effectLst/>
                </a:endParaRPr>
              </a:p>
            </p:txBody>
          </p:sp>
        </p:grpSp>
        <p:grpSp>
          <p:nvGrpSpPr>
            <p:cNvPr id="35" name="Group 34"/>
            <p:cNvGrpSpPr/>
            <p:nvPr/>
          </p:nvGrpSpPr>
          <p:grpSpPr>
            <a:xfrm>
              <a:off x="5940152" y="4149080"/>
              <a:ext cx="2088232" cy="1459572"/>
              <a:chOff x="4716016" y="4149080"/>
              <a:chExt cx="2088232" cy="1459572"/>
            </a:xfrm>
          </p:grpSpPr>
          <p:cxnSp>
            <p:nvCxnSpPr>
              <p:cNvPr id="38" name="Straight Arrow Connector 37"/>
              <p:cNvCxnSpPr/>
              <p:nvPr/>
            </p:nvCxnSpPr>
            <p:spPr>
              <a:xfrm flipV="1">
                <a:off x="4716016" y="4149080"/>
                <a:ext cx="2088232" cy="1459572"/>
              </a:xfrm>
              <a:prstGeom prst="straightConnector1">
                <a:avLst/>
              </a:prstGeom>
              <a:ln w="19050">
                <a:solidFill>
                  <a:srgbClr val="993300">
                    <a:alpha val="42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96538" y="5013176"/>
                <a:ext cx="712755" cy="357054"/>
              </a:xfrm>
              <a:prstGeom prst="ellipse">
                <a:avLst/>
              </a:prstGeom>
              <a:solidFill>
                <a:schemeClr val="accent1">
                  <a:alpha val="45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cap="none" spc="0" dirty="0" smtClean="0">
                    <a:ln w="50800"/>
                    <a:solidFill>
                      <a:schemeClr val="bg1">
                        <a:shade val="50000"/>
                      </a:schemeClr>
                    </a:solidFill>
                    <a:effectLst/>
                  </a:rPr>
                  <a:t>Cells</a:t>
                </a:r>
                <a:endParaRPr lang="en-US" sz="1050" b="1" cap="none" spc="0" dirty="0">
                  <a:ln w="50800"/>
                  <a:solidFill>
                    <a:schemeClr val="bg1">
                      <a:shade val="50000"/>
                    </a:schemeClr>
                  </a:solidFill>
                  <a:effectLst/>
                </a:endParaRPr>
              </a:p>
            </p:txBody>
          </p:sp>
          <p:sp>
            <p:nvSpPr>
              <p:cNvPr id="40" name="Oval 39"/>
              <p:cNvSpPr/>
              <p:nvPr/>
            </p:nvSpPr>
            <p:spPr>
              <a:xfrm>
                <a:off x="5686450" y="4437112"/>
                <a:ext cx="973782" cy="389513"/>
              </a:xfrm>
              <a:prstGeom prst="ellipse">
                <a:avLst/>
              </a:prstGeom>
              <a:solidFill>
                <a:schemeClr val="accent1">
                  <a:lumMod val="50000"/>
                  <a:alpha val="44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Sets of Cells</a:t>
                </a:r>
              </a:p>
              <a:p>
                <a:pPr algn="ctr"/>
                <a:r>
                  <a:rPr lang="en-US" sz="900" b="1" dirty="0" smtClean="0">
                    <a:ln w="50800"/>
                    <a:solidFill>
                      <a:schemeClr val="bg1">
                        <a:shade val="50000"/>
                      </a:schemeClr>
                    </a:solidFill>
                  </a:rPr>
                  <a:t>(Blocks)</a:t>
                </a:r>
                <a:endParaRPr lang="en-US" sz="900" b="1" cap="none" spc="0" dirty="0">
                  <a:ln w="50800"/>
                  <a:solidFill>
                    <a:schemeClr val="bg1">
                      <a:shade val="50000"/>
                    </a:schemeClr>
                  </a:solidFill>
                  <a:effectLst/>
                </a:endParaRPr>
              </a:p>
            </p:txBody>
          </p:sp>
        </p:grpSp>
        <p:sp>
          <p:nvSpPr>
            <p:cNvPr id="36" name="Oval 35"/>
            <p:cNvSpPr/>
            <p:nvPr/>
          </p:nvSpPr>
          <p:spPr>
            <a:xfrm>
              <a:off x="2339752" y="4983703"/>
              <a:ext cx="721320" cy="389513"/>
            </a:xfrm>
            <a:prstGeom prst="ellipse">
              <a:avLst/>
            </a:prstGeom>
            <a:solidFill>
              <a:schemeClr val="accent1">
                <a:lumMod val="50000"/>
                <a:alpha val="44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900" b="1" cap="none" spc="0" dirty="0" smtClean="0">
                  <a:ln w="50800"/>
                  <a:solidFill>
                    <a:schemeClr val="bg1">
                      <a:shade val="50000"/>
                    </a:schemeClr>
                  </a:solidFill>
                  <a:effectLst/>
                </a:rPr>
                <a:t>Vertex </a:t>
              </a:r>
            </a:p>
            <a:p>
              <a:pPr algn="ctr"/>
              <a:r>
                <a:rPr lang="en-US" sz="900" b="1" cap="none" spc="0" dirty="0" smtClean="0">
                  <a:ln w="50800"/>
                  <a:solidFill>
                    <a:schemeClr val="bg1">
                      <a:shade val="50000"/>
                    </a:schemeClr>
                  </a:solidFill>
                  <a:effectLst/>
                </a:rPr>
                <a:t>Selection</a:t>
              </a:r>
              <a:endParaRPr lang="en-US" sz="900" b="1" cap="none" spc="0" dirty="0">
                <a:ln w="50800"/>
                <a:solidFill>
                  <a:schemeClr val="bg1">
                    <a:shade val="50000"/>
                  </a:schemeClr>
                </a:solidFill>
                <a:effectLst/>
              </a:endParaRPr>
            </a:p>
          </p:txBody>
        </p:sp>
        <p:sp>
          <p:nvSpPr>
            <p:cNvPr id="37" name="Oval 36"/>
            <p:cNvSpPr/>
            <p:nvPr/>
          </p:nvSpPr>
          <p:spPr>
            <a:xfrm>
              <a:off x="2915816" y="4494197"/>
              <a:ext cx="1025628" cy="302955"/>
            </a:xfrm>
            <a:prstGeom prst="ellipse">
              <a:avLst/>
            </a:prstGeom>
            <a:solidFill>
              <a:schemeClr val="accent1">
                <a:lumMod val="50000"/>
                <a:alpha val="44000"/>
              </a:schemeClr>
            </a:solidFill>
            <a:ln>
              <a:solidFill>
                <a:schemeClr val="bg1">
                  <a:alpha val="25000"/>
                </a:schemeClr>
              </a:solidFill>
            </a:ln>
          </p:spPr>
          <p:style>
            <a:lnRef idx="2">
              <a:schemeClr val="accent6"/>
            </a:lnRef>
            <a:fillRef idx="1">
              <a:schemeClr val="lt1"/>
            </a:fillRef>
            <a:effectRef idx="0">
              <a:schemeClr val="accent6"/>
            </a:effectRef>
            <a:fontRef idx="minor">
              <a:schemeClr val="dk1"/>
            </a:fontRef>
          </p:style>
          <p:txBody>
            <a:bodyPr wrap="none" lIns="0" tIns="0" rIns="0" bIns="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00" b="1" cap="none" spc="0" dirty="0" smtClean="0">
                  <a:ln w="50800"/>
                  <a:solidFill>
                    <a:schemeClr val="bg1">
                      <a:shade val="50000"/>
                    </a:schemeClr>
                  </a:solidFill>
                  <a:effectLst/>
                </a:rPr>
                <a:t>Groups of Vertex</a:t>
              </a:r>
            </a:p>
            <a:p>
              <a:pPr algn="ctr"/>
              <a:r>
                <a:rPr lang="en-US" sz="700" b="1" cap="none" spc="0" dirty="0" smtClean="0">
                  <a:ln w="50800"/>
                  <a:solidFill>
                    <a:schemeClr val="bg1">
                      <a:shade val="50000"/>
                    </a:schemeClr>
                  </a:solidFill>
                  <a:effectLst/>
                </a:rPr>
                <a:t>Selections</a:t>
              </a:r>
              <a:endParaRPr lang="en-US" sz="700" b="1" cap="none" spc="0" dirty="0">
                <a:ln w="50800"/>
                <a:solidFill>
                  <a:schemeClr val="bg1">
                    <a:shade val="50000"/>
                  </a:schemeClr>
                </a:solidFill>
                <a:effectLst/>
              </a:endParaRPr>
            </a:p>
          </p:txBody>
        </p:sp>
      </p:grpSp>
      <p:sp>
        <p:nvSpPr>
          <p:cNvPr id="8" name="TextBox 7"/>
          <p:cNvSpPr txBox="1"/>
          <p:nvPr/>
        </p:nvSpPr>
        <p:spPr>
          <a:xfrm>
            <a:off x="611560" y="5229200"/>
            <a:ext cx="928459" cy="646331"/>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Root </a:t>
            </a:r>
          </a:p>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Level</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7" name="TextBox 46"/>
          <p:cNvSpPr txBox="1"/>
          <p:nvPr/>
        </p:nvSpPr>
        <p:spPr>
          <a:xfrm>
            <a:off x="438651" y="2649686"/>
            <a:ext cx="1685077" cy="923330"/>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a:t>
            </a:r>
            <a:r>
              <a:rPr lang="en-US" b="1" cap="all" baseline="3000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refinement</a:t>
            </a:r>
          </a:p>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Level</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10" name="Curved Connector 9"/>
          <p:cNvCxnSpPr>
            <a:stCxn id="23" idx="5"/>
            <a:endCxn id="12" idx="4"/>
          </p:cNvCxnSpPr>
          <p:nvPr/>
        </p:nvCxnSpPr>
        <p:spPr>
          <a:xfrm rot="5400000" flipH="1" flipV="1">
            <a:off x="2866013" y="5022981"/>
            <a:ext cx="368816" cy="1063314"/>
          </a:xfrm>
          <a:prstGeom prst="curvedConnector3">
            <a:avLst>
              <a:gd name="adj1" fmla="val -10475"/>
            </a:avLst>
          </a:prstGeom>
          <a:ln w="19050">
            <a:solidFill>
              <a:schemeClr val="accent2"/>
            </a:solidFill>
            <a:headEnd type="arrow"/>
            <a:tailEnd type="arrow"/>
          </a:ln>
          <a:effectLst>
            <a:glow rad="114300">
              <a:schemeClr val="accent2">
                <a:satMod val="175000"/>
                <a:alpha val="16000"/>
              </a:schemeClr>
            </a:glow>
          </a:effectLst>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12" idx="6"/>
            <a:endCxn id="22" idx="2"/>
          </p:cNvCxnSpPr>
          <p:nvPr/>
        </p:nvCxnSpPr>
        <p:spPr>
          <a:xfrm>
            <a:off x="3995936" y="5191703"/>
            <a:ext cx="621357" cy="2986"/>
          </a:xfrm>
          <a:prstGeom prst="curvedConnector3">
            <a:avLst>
              <a:gd name="adj1" fmla="val 50000"/>
            </a:avLst>
          </a:prstGeom>
          <a:ln w="19050">
            <a:solidFill>
              <a:schemeClr val="accent2"/>
            </a:solidFill>
            <a:headEnd type="arrow"/>
            <a:tailEnd type="arrow"/>
          </a:ln>
          <a:effectLst>
            <a:glow rad="114300">
              <a:schemeClr val="accent2">
                <a:satMod val="175000"/>
                <a:alpha val="16000"/>
              </a:schemeClr>
            </a:glow>
          </a:effectLst>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12" idx="0"/>
            <a:endCxn id="45" idx="4"/>
          </p:cNvCxnSpPr>
          <p:nvPr/>
        </p:nvCxnSpPr>
        <p:spPr>
          <a:xfrm rot="5400000" flipH="1" flipV="1">
            <a:off x="2824501" y="4255599"/>
            <a:ext cx="1515154" cy="12700"/>
          </a:xfrm>
          <a:prstGeom prst="curvedConnector3">
            <a:avLst>
              <a:gd name="adj1" fmla="val 53018"/>
            </a:avLst>
          </a:prstGeom>
          <a:ln w="19050">
            <a:solidFill>
              <a:schemeClr val="accent2"/>
            </a:solidFill>
            <a:headEnd type="arrow"/>
            <a:tailEnd type="arrow"/>
          </a:ln>
          <a:effectLst>
            <a:glow rad="114300">
              <a:schemeClr val="accent2">
                <a:satMod val="175000"/>
                <a:alpha val="16000"/>
              </a:schemeClr>
            </a:glow>
          </a:effectLst>
        </p:spPr>
        <p:style>
          <a:lnRef idx="1">
            <a:schemeClr val="accent1"/>
          </a:lnRef>
          <a:fillRef idx="0">
            <a:schemeClr val="accent1"/>
          </a:fillRef>
          <a:effectRef idx="0">
            <a:schemeClr val="accent1"/>
          </a:effectRef>
          <a:fontRef idx="minor">
            <a:schemeClr val="tx1"/>
          </a:fontRef>
        </p:style>
      </p:cxnSp>
      <p:cxnSp>
        <p:nvCxnSpPr>
          <p:cNvPr id="64" name="Curved Connector 63"/>
          <p:cNvCxnSpPr>
            <a:stCxn id="22" idx="6"/>
            <a:endCxn id="24" idx="2"/>
          </p:cNvCxnSpPr>
          <p:nvPr/>
        </p:nvCxnSpPr>
        <p:spPr>
          <a:xfrm flipV="1">
            <a:off x="5415705" y="5191703"/>
            <a:ext cx="704969" cy="2986"/>
          </a:xfrm>
          <a:prstGeom prst="curvedConnector3">
            <a:avLst>
              <a:gd name="adj1" fmla="val 50000"/>
            </a:avLst>
          </a:prstGeom>
          <a:ln w="19050">
            <a:solidFill>
              <a:schemeClr val="accent2"/>
            </a:solidFill>
            <a:headEnd type="arrow"/>
            <a:tailEnd type="arrow"/>
          </a:ln>
          <a:effectLst>
            <a:glow rad="114300">
              <a:schemeClr val="accent2">
                <a:satMod val="175000"/>
                <a:alpha val="16000"/>
              </a:schemeClr>
            </a:glow>
          </a:effectLst>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9" idx="5"/>
            <a:endCxn id="24" idx="0"/>
          </p:cNvCxnSpPr>
          <p:nvPr/>
        </p:nvCxnSpPr>
        <p:spPr>
          <a:xfrm rot="5400000">
            <a:off x="5819329" y="4103456"/>
            <a:ext cx="1567443" cy="251996"/>
          </a:xfrm>
          <a:prstGeom prst="curvedConnector3">
            <a:avLst>
              <a:gd name="adj1" fmla="val 50000"/>
            </a:avLst>
          </a:prstGeom>
          <a:ln w="19050">
            <a:solidFill>
              <a:schemeClr val="accent2"/>
            </a:solidFill>
            <a:headEnd type="arrow"/>
            <a:tailEnd type="arrow"/>
          </a:ln>
          <a:effectLst>
            <a:glow rad="114300">
              <a:schemeClr val="accent2">
                <a:satMod val="175000"/>
                <a:alpha val="16000"/>
              </a:schemeClr>
            </a:glow>
          </a:effectLst>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27" idx="5"/>
            <a:endCxn id="24" idx="6"/>
          </p:cNvCxnSpPr>
          <p:nvPr/>
        </p:nvCxnSpPr>
        <p:spPr>
          <a:xfrm rot="5400000">
            <a:off x="7076535" y="4526476"/>
            <a:ext cx="422121" cy="908332"/>
          </a:xfrm>
          <a:prstGeom prst="curvedConnector2">
            <a:avLst/>
          </a:prstGeom>
          <a:ln w="19050">
            <a:solidFill>
              <a:schemeClr val="accent2"/>
            </a:solidFill>
            <a:headEnd type="arrow"/>
            <a:tailEnd type="arrow"/>
          </a:ln>
          <a:effectLst>
            <a:glow rad="114300">
              <a:schemeClr val="accent2">
                <a:satMod val="175000"/>
                <a:alpha val="16000"/>
              </a:schemeClr>
            </a:glow>
          </a:effectLst>
        </p:spPr>
        <p:style>
          <a:lnRef idx="1">
            <a:schemeClr val="accent1"/>
          </a:lnRef>
          <a:fillRef idx="0">
            <a:schemeClr val="accent1"/>
          </a:fillRef>
          <a:effectRef idx="0">
            <a:schemeClr val="accent1"/>
          </a:effectRef>
          <a:fontRef idx="minor">
            <a:schemeClr val="tx1"/>
          </a:fontRef>
        </p:style>
      </p:cxnSp>
      <p:cxnSp>
        <p:nvCxnSpPr>
          <p:cNvPr id="78" name="Curved Connector 77"/>
          <p:cNvCxnSpPr>
            <a:stCxn id="26" idx="0"/>
          </p:cNvCxnSpPr>
          <p:nvPr/>
        </p:nvCxnSpPr>
        <p:spPr>
          <a:xfrm rot="5400000" flipH="1" flipV="1">
            <a:off x="5594700" y="3803627"/>
            <a:ext cx="932738" cy="334233"/>
          </a:xfrm>
          <a:prstGeom prst="curvedConnector3">
            <a:avLst>
              <a:gd name="adj1" fmla="val 50000"/>
            </a:avLst>
          </a:prstGeom>
          <a:ln w="19050">
            <a:solidFill>
              <a:schemeClr val="accent2"/>
            </a:solidFill>
            <a:headEnd type="arrow"/>
            <a:tailEnd type="arrow"/>
          </a:ln>
          <a:effectLst>
            <a:glow rad="114300">
              <a:schemeClr val="accent2">
                <a:satMod val="175000"/>
                <a:alpha val="16000"/>
              </a:schemeClr>
            </a:glow>
          </a:effectLst>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26" idx="3"/>
            <a:endCxn id="22" idx="7"/>
          </p:cNvCxnSpPr>
          <p:nvPr/>
        </p:nvCxnSpPr>
        <p:spPr>
          <a:xfrm rot="5400000">
            <a:off x="5201470" y="4866892"/>
            <a:ext cx="298869" cy="104248"/>
          </a:xfrm>
          <a:prstGeom prst="curvedConnector3">
            <a:avLst>
              <a:gd name="adj1" fmla="val 50000"/>
            </a:avLst>
          </a:prstGeom>
          <a:ln w="19050">
            <a:solidFill>
              <a:schemeClr val="accent2"/>
            </a:solidFill>
            <a:headEnd type="arrow"/>
            <a:tailEnd type="arrow"/>
          </a:ln>
          <a:effectLst>
            <a:glow rad="114300">
              <a:schemeClr val="accent2">
                <a:satMod val="175000"/>
                <a:alpha val="16000"/>
              </a:schemeClr>
            </a:glow>
          </a:effectLst>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32" idx="6"/>
            <a:endCxn id="12" idx="7"/>
          </p:cNvCxnSpPr>
          <p:nvPr/>
        </p:nvCxnSpPr>
        <p:spPr>
          <a:xfrm>
            <a:off x="2669690" y="3736776"/>
            <a:ext cx="1205030" cy="1328689"/>
          </a:xfrm>
          <a:prstGeom prst="curvedConnector2">
            <a:avLst/>
          </a:prstGeom>
          <a:ln w="19050">
            <a:solidFill>
              <a:schemeClr val="accent2"/>
            </a:solidFill>
            <a:headEnd type="arrow"/>
            <a:tailEnd type="arrow"/>
          </a:ln>
          <a:effectLst>
            <a:glow rad="114300">
              <a:schemeClr val="accent2">
                <a:satMod val="175000"/>
                <a:alpha val="16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8746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Inter-Grid Relationships</a:t>
            </a:r>
            <a:endParaRPr lang="en-US" dirty="0"/>
          </a:p>
        </p:txBody>
      </p:sp>
      <p:sp>
        <p:nvSpPr>
          <p:cNvPr id="3" name="Content Placeholder 2"/>
          <p:cNvSpPr>
            <a:spLocks noGrp="1"/>
          </p:cNvSpPr>
          <p:nvPr>
            <p:ph idx="1"/>
          </p:nvPr>
        </p:nvSpPr>
        <p:spPr/>
        <p:txBody>
          <a:bodyPr/>
          <a:lstStyle/>
          <a:p>
            <a:r>
              <a:rPr lang="en-US" dirty="0" smtClean="0"/>
              <a:t>Representations may refer to Skeletons within another Grid:</a:t>
            </a:r>
            <a:endParaRPr lang="en-US" dirty="0"/>
          </a:p>
        </p:txBody>
      </p:sp>
      <p:sp>
        <p:nvSpPr>
          <p:cNvPr id="4" name="Slide Number Placeholder 3"/>
          <p:cNvSpPr>
            <a:spLocks noGrp="1"/>
          </p:cNvSpPr>
          <p:nvPr>
            <p:ph type="sldNum" sz="quarter" idx="12"/>
          </p:nvPr>
        </p:nvSpPr>
        <p:spPr/>
        <p:txBody>
          <a:bodyPr/>
          <a:lstStyle/>
          <a:p>
            <a:fld id="{5B6AFFD9-6A66-42C0-9EF3-985C47ED6E89}" type="slidenum">
              <a:rPr lang="de-DE" smtClean="0"/>
              <a:pPr/>
              <a:t>95</a:t>
            </a:fld>
            <a:endParaRPr lang="de-DE"/>
          </a:p>
        </p:txBody>
      </p:sp>
      <p:sp>
        <p:nvSpPr>
          <p:cNvPr id="5" name="TextBox 4"/>
          <p:cNvSpPr txBox="1"/>
          <p:nvPr/>
        </p:nvSpPr>
        <p:spPr>
          <a:xfrm>
            <a:off x="179512" y="2852936"/>
            <a:ext cx="8640960"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endParaRPr lang="en-US" dirty="0" smtClean="0"/>
          </a:p>
          <a:p>
            <a:r>
              <a:rPr lang="en-US" dirty="0" smtClean="0"/>
              <a:t>/T=0/</a:t>
            </a:r>
            <a:r>
              <a:rPr lang="en-US" dirty="0" err="1" smtClean="0"/>
              <a:t>FirstGrid</a:t>
            </a:r>
            <a:r>
              <a:rPr lang="en-US" dirty="0" smtClean="0"/>
              <a:t>/Points/CartesianChart3D/Positions      {float </a:t>
            </a:r>
            <a:r>
              <a:rPr lang="en-US" dirty="0" err="1" smtClean="0"/>
              <a:t>x,y,z</a:t>
            </a:r>
            <a:r>
              <a:rPr lang="en-US" dirty="0" smtClean="0"/>
              <a:t>} Dataset {1000}</a:t>
            </a:r>
            <a:endParaRPr lang="en-US" dirty="0"/>
          </a:p>
          <a:p>
            <a:endParaRPr lang="en-US" dirty="0" smtClean="0"/>
          </a:p>
          <a:p>
            <a:r>
              <a:rPr lang="en-US" dirty="0" smtClean="0"/>
              <a:t>/T=0/</a:t>
            </a:r>
            <a:r>
              <a:rPr lang="en-US" dirty="0" err="1" smtClean="0"/>
              <a:t>SecondGrid</a:t>
            </a:r>
            <a:r>
              <a:rPr lang="en-US" dirty="0" smtClean="0"/>
              <a:t>/Points/CartesianChart3D/Positions </a:t>
            </a:r>
            <a:r>
              <a:rPr lang="en-US" dirty="0"/>
              <a:t>{float </a:t>
            </a:r>
            <a:r>
              <a:rPr lang="en-US" dirty="0" err="1"/>
              <a:t>x,y,z</a:t>
            </a:r>
            <a:r>
              <a:rPr lang="en-US" dirty="0"/>
              <a:t>} </a:t>
            </a:r>
            <a:r>
              <a:rPr lang="en-US" dirty="0" smtClean="0"/>
              <a:t> Dataset {100}</a:t>
            </a:r>
            <a:endParaRPr lang="en-US" dirty="0"/>
          </a:p>
          <a:p>
            <a:endParaRPr lang="en-US" dirty="0"/>
          </a:p>
        </p:txBody>
      </p:sp>
      <p:sp>
        <p:nvSpPr>
          <p:cNvPr id="6" name="Rectangle 5"/>
          <p:cNvSpPr/>
          <p:nvPr/>
        </p:nvSpPr>
        <p:spPr>
          <a:xfrm>
            <a:off x="1259632" y="4581128"/>
            <a:ext cx="2088232" cy="1800200"/>
          </a:xfrm>
          <a:prstGeom prst="rect">
            <a:avLst/>
          </a:prstGeom>
          <a:pattFill prst="dot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76056" y="5373216"/>
            <a:ext cx="1090248" cy="864096"/>
          </a:xfrm>
          <a:prstGeom prst="rect">
            <a:avLst/>
          </a:prstGeom>
          <a:pattFill prst="lg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3707904" y="5625244"/>
            <a:ext cx="1080120" cy="216024"/>
          </a:xfrm>
          <a:prstGeom prst="leftRigh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44034" y="4557898"/>
            <a:ext cx="6078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514064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Inter-Grid Relationships</a:t>
            </a:r>
            <a:endParaRPr lang="en-US" dirty="0"/>
          </a:p>
        </p:txBody>
      </p:sp>
      <p:sp>
        <p:nvSpPr>
          <p:cNvPr id="3" name="Content Placeholder 2"/>
          <p:cNvSpPr>
            <a:spLocks noGrp="1"/>
          </p:cNvSpPr>
          <p:nvPr>
            <p:ph idx="1"/>
          </p:nvPr>
        </p:nvSpPr>
        <p:spPr/>
        <p:txBody>
          <a:bodyPr>
            <a:normAutofit/>
          </a:bodyPr>
          <a:lstStyle/>
          <a:p>
            <a:r>
              <a:rPr lang="en-US" dirty="0" smtClean="0"/>
              <a:t>Use </a:t>
            </a:r>
            <a:r>
              <a:rPr lang="en-US" i="1" dirty="0" smtClean="0"/>
              <a:t>index fields/bitmaps</a:t>
            </a:r>
            <a:r>
              <a:rPr lang="en-US" dirty="0" smtClean="0"/>
              <a:t> when points match exactly:</a:t>
            </a:r>
          </a:p>
          <a:p>
            <a:endParaRPr lang="en-US" dirty="0"/>
          </a:p>
          <a:p>
            <a:endParaRPr lang="en-US" dirty="0" smtClean="0"/>
          </a:p>
          <a:p>
            <a:endParaRPr lang="en-US" dirty="0"/>
          </a:p>
          <a:p>
            <a:endParaRPr lang="en-US" dirty="0" smtClean="0"/>
          </a:p>
          <a:p>
            <a:endParaRPr lang="en-US" dirty="0"/>
          </a:p>
          <a:p>
            <a:r>
              <a:rPr lang="en-US" dirty="0" smtClean="0"/>
              <a:t>Utilizes HDF5 symbolic links</a:t>
            </a:r>
          </a:p>
        </p:txBody>
      </p:sp>
      <p:sp>
        <p:nvSpPr>
          <p:cNvPr id="4" name="Slide Number Placeholder 3"/>
          <p:cNvSpPr>
            <a:spLocks noGrp="1"/>
          </p:cNvSpPr>
          <p:nvPr>
            <p:ph type="sldNum" sz="quarter" idx="12"/>
          </p:nvPr>
        </p:nvSpPr>
        <p:spPr/>
        <p:txBody>
          <a:bodyPr/>
          <a:lstStyle/>
          <a:p>
            <a:fld id="{5B6AFFD9-6A66-42C0-9EF3-985C47ED6E89}" type="slidenum">
              <a:rPr lang="de-DE" smtClean="0"/>
              <a:pPr/>
              <a:t>96</a:t>
            </a:fld>
            <a:endParaRPr lang="de-DE"/>
          </a:p>
        </p:txBody>
      </p:sp>
      <p:sp>
        <p:nvSpPr>
          <p:cNvPr id="5" name="TextBox 4"/>
          <p:cNvSpPr txBox="1"/>
          <p:nvPr/>
        </p:nvSpPr>
        <p:spPr>
          <a:xfrm>
            <a:off x="179512" y="2852936"/>
            <a:ext cx="8640960"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a:t>
            </a:r>
            <a:r>
              <a:rPr lang="en-US" dirty="0" smtClean="0"/>
              <a:t>T=0/</a:t>
            </a:r>
            <a:r>
              <a:rPr lang="en-US" dirty="0" err="1" smtClean="0"/>
              <a:t>FirstGrid</a:t>
            </a:r>
            <a:r>
              <a:rPr lang="en-US" dirty="0" smtClean="0"/>
              <a:t>/Points/CartesianChart3D/Positions      {float </a:t>
            </a:r>
            <a:r>
              <a:rPr lang="en-US" dirty="0" err="1" smtClean="0"/>
              <a:t>x,y,z</a:t>
            </a:r>
            <a:r>
              <a:rPr lang="en-US" dirty="0" smtClean="0"/>
              <a:t>} Dataset {1000}</a:t>
            </a:r>
            <a:endParaRPr lang="en-US" dirty="0"/>
          </a:p>
          <a:p>
            <a:r>
              <a:rPr lang="en-US" dirty="0"/>
              <a:t>/</a:t>
            </a:r>
            <a:r>
              <a:rPr lang="en-US" dirty="0" smtClean="0"/>
              <a:t>T=0/</a:t>
            </a:r>
            <a:r>
              <a:rPr lang="en-US" dirty="0" err="1" smtClean="0"/>
              <a:t>FirstGrid</a:t>
            </a:r>
            <a:r>
              <a:rPr lang="en-US" dirty="0" smtClean="0"/>
              <a:t>/Points/</a:t>
            </a:r>
            <a:r>
              <a:rPr lang="en-US" dirty="0" err="1" smtClean="0">
                <a:solidFill>
                  <a:schemeClr val="accent2">
                    <a:lumMod val="60000"/>
                    <a:lumOff val="40000"/>
                  </a:schemeClr>
                </a:solidFill>
              </a:rPr>
              <a:t>SecondPoints</a:t>
            </a:r>
            <a:r>
              <a:rPr lang="en-US" dirty="0" smtClean="0">
                <a:solidFill>
                  <a:schemeClr val="accent2">
                    <a:lumMod val="60000"/>
                    <a:lumOff val="40000"/>
                  </a:schemeClr>
                </a:solidFill>
              </a:rPr>
              <a:t>/Positions             {bitmap}     Dataset {1000}</a:t>
            </a:r>
          </a:p>
          <a:p>
            <a:r>
              <a:rPr lang="en-US" dirty="0" smtClean="0">
                <a:solidFill>
                  <a:schemeClr val="accent2">
                    <a:lumMod val="60000"/>
                    <a:lumOff val="40000"/>
                  </a:schemeClr>
                </a:solidFill>
              </a:rPr>
              <a:t>                                                         </a:t>
            </a:r>
            <a:r>
              <a:rPr lang="en-US" dirty="0" err="1" smtClean="0">
                <a:solidFill>
                  <a:schemeClr val="accent2">
                    <a:lumMod val="60000"/>
                    <a:lumOff val="40000"/>
                  </a:schemeClr>
                </a:solidFill>
              </a:rPr>
              <a:t>Representer</a:t>
            </a:r>
            <a:r>
              <a:rPr lang="en-US" dirty="0" smtClean="0">
                <a:solidFill>
                  <a:schemeClr val="accent2">
                    <a:lumMod val="60000"/>
                    <a:lumOff val="40000"/>
                  </a:schemeClr>
                </a:solidFill>
              </a:rPr>
              <a:t> </a:t>
            </a:r>
            <a:r>
              <a:rPr lang="en-US" dirty="0" smtClean="0">
                <a:solidFill>
                  <a:schemeClr val="accent2">
                    <a:lumMod val="60000"/>
                    <a:lumOff val="40000"/>
                  </a:schemeClr>
                </a:solidFill>
                <a:sym typeface="Wingdings" pitchFamily="2" charset="2"/>
              </a:rPr>
              <a:t> </a:t>
            </a:r>
            <a:r>
              <a:rPr lang="en-US" dirty="0">
                <a:solidFill>
                  <a:schemeClr val="accent2">
                    <a:lumMod val="60000"/>
                    <a:lumOff val="40000"/>
                  </a:schemeClr>
                </a:solidFill>
              </a:rPr>
              <a:t>/</a:t>
            </a:r>
            <a:r>
              <a:rPr lang="en-US" dirty="0" smtClean="0">
                <a:solidFill>
                  <a:schemeClr val="accent2">
                    <a:lumMod val="60000"/>
                    <a:lumOff val="40000"/>
                  </a:schemeClr>
                </a:solidFill>
              </a:rPr>
              <a:t>T=0/</a:t>
            </a:r>
            <a:r>
              <a:rPr lang="en-US" dirty="0" err="1" smtClean="0">
                <a:solidFill>
                  <a:schemeClr val="accent2">
                    <a:lumMod val="60000"/>
                    <a:lumOff val="40000"/>
                  </a:schemeClr>
                </a:solidFill>
              </a:rPr>
              <a:t>SecondGrid</a:t>
            </a:r>
            <a:r>
              <a:rPr lang="en-US" dirty="0" smtClean="0">
                <a:solidFill>
                  <a:schemeClr val="accent2">
                    <a:lumMod val="60000"/>
                    <a:lumOff val="40000"/>
                  </a:schemeClr>
                </a:solidFill>
              </a:rPr>
              <a:t>/Points</a:t>
            </a:r>
          </a:p>
          <a:p>
            <a:endParaRPr lang="en-US" dirty="0" smtClean="0"/>
          </a:p>
          <a:p>
            <a:r>
              <a:rPr lang="en-US" dirty="0" smtClean="0"/>
              <a:t>/T=0/</a:t>
            </a:r>
            <a:r>
              <a:rPr lang="en-US" dirty="0" err="1" smtClean="0"/>
              <a:t>SecondGrid</a:t>
            </a:r>
            <a:r>
              <a:rPr lang="en-US" dirty="0" smtClean="0"/>
              <a:t>/Points/CartesianChart3D/Positions </a:t>
            </a:r>
            <a:r>
              <a:rPr lang="en-US" dirty="0"/>
              <a:t>{float </a:t>
            </a:r>
            <a:r>
              <a:rPr lang="en-US" dirty="0" err="1"/>
              <a:t>x,y,z</a:t>
            </a:r>
            <a:r>
              <a:rPr lang="en-US" dirty="0"/>
              <a:t>} </a:t>
            </a:r>
            <a:r>
              <a:rPr lang="en-US" dirty="0" smtClean="0"/>
              <a:t> Dataset {100}</a:t>
            </a:r>
            <a:endParaRPr lang="en-US" dirty="0"/>
          </a:p>
          <a:p>
            <a:r>
              <a:rPr lang="en-US" dirty="0"/>
              <a:t>/</a:t>
            </a:r>
            <a:r>
              <a:rPr lang="en-US" dirty="0" smtClean="0"/>
              <a:t>T=0/</a:t>
            </a:r>
            <a:r>
              <a:rPr lang="en-US" dirty="0" err="1" smtClean="0"/>
              <a:t>SecondGrid</a:t>
            </a:r>
            <a:r>
              <a:rPr lang="en-US" dirty="0" smtClean="0"/>
              <a:t>/Points/</a:t>
            </a:r>
            <a:r>
              <a:rPr lang="en-US" dirty="0" err="1" smtClean="0">
                <a:solidFill>
                  <a:schemeClr val="accent2">
                    <a:lumMod val="60000"/>
                    <a:lumOff val="40000"/>
                  </a:schemeClr>
                </a:solidFill>
              </a:rPr>
              <a:t>FirstPoints</a:t>
            </a:r>
            <a:r>
              <a:rPr lang="en-US" dirty="0" smtClean="0">
                <a:solidFill>
                  <a:schemeClr val="accent2">
                    <a:lumMod val="60000"/>
                    <a:lumOff val="40000"/>
                  </a:schemeClr>
                </a:solidFill>
              </a:rPr>
              <a:t>/Positions             {</a:t>
            </a:r>
            <a:r>
              <a:rPr lang="en-US" dirty="0" err="1" smtClean="0">
                <a:solidFill>
                  <a:schemeClr val="accent2">
                    <a:lumMod val="60000"/>
                    <a:lumOff val="40000"/>
                  </a:schemeClr>
                </a:solidFill>
              </a:rPr>
              <a:t>int</a:t>
            </a:r>
            <a:r>
              <a:rPr lang="en-US" dirty="0" smtClean="0">
                <a:solidFill>
                  <a:schemeClr val="accent2">
                    <a:lumMod val="60000"/>
                    <a:lumOff val="40000"/>
                  </a:schemeClr>
                </a:solidFill>
              </a:rPr>
              <a:t>    index} Dataset {100}</a:t>
            </a:r>
          </a:p>
          <a:p>
            <a:r>
              <a:rPr lang="en-US" dirty="0">
                <a:solidFill>
                  <a:schemeClr val="accent2">
                    <a:lumMod val="60000"/>
                    <a:lumOff val="40000"/>
                  </a:schemeClr>
                </a:solidFill>
              </a:rPr>
              <a:t> </a:t>
            </a:r>
            <a:r>
              <a:rPr lang="en-US" dirty="0" smtClean="0">
                <a:solidFill>
                  <a:schemeClr val="accent2">
                    <a:lumMod val="60000"/>
                    <a:lumOff val="40000"/>
                  </a:schemeClr>
                </a:solidFill>
              </a:rPr>
              <a:t>                                                        </a:t>
            </a:r>
            <a:r>
              <a:rPr lang="en-US" dirty="0" err="1">
                <a:solidFill>
                  <a:schemeClr val="accent2">
                    <a:lumMod val="60000"/>
                    <a:lumOff val="40000"/>
                  </a:schemeClr>
                </a:solidFill>
              </a:rPr>
              <a:t>Representer</a:t>
            </a:r>
            <a:r>
              <a:rPr lang="en-US" dirty="0">
                <a:solidFill>
                  <a:schemeClr val="accent2">
                    <a:lumMod val="60000"/>
                    <a:lumOff val="40000"/>
                  </a:schemeClr>
                </a:solidFill>
              </a:rPr>
              <a:t> </a:t>
            </a:r>
            <a:r>
              <a:rPr lang="en-US" dirty="0">
                <a:solidFill>
                  <a:schemeClr val="accent2">
                    <a:lumMod val="60000"/>
                    <a:lumOff val="40000"/>
                  </a:schemeClr>
                </a:solidFill>
                <a:sym typeface="Wingdings" pitchFamily="2" charset="2"/>
              </a:rPr>
              <a:t> </a:t>
            </a:r>
            <a:r>
              <a:rPr lang="en-US" dirty="0">
                <a:solidFill>
                  <a:schemeClr val="accent2">
                    <a:lumMod val="60000"/>
                    <a:lumOff val="40000"/>
                  </a:schemeClr>
                </a:solidFill>
              </a:rPr>
              <a:t>/</a:t>
            </a:r>
            <a:r>
              <a:rPr lang="en-US" dirty="0" smtClean="0">
                <a:solidFill>
                  <a:schemeClr val="accent2">
                    <a:lumMod val="60000"/>
                    <a:lumOff val="40000"/>
                  </a:schemeClr>
                </a:solidFill>
              </a:rPr>
              <a:t>T=0/</a:t>
            </a:r>
            <a:r>
              <a:rPr lang="en-US" dirty="0" err="1" smtClean="0">
                <a:solidFill>
                  <a:schemeClr val="accent2">
                    <a:lumMod val="60000"/>
                    <a:lumOff val="40000"/>
                  </a:schemeClr>
                </a:solidFill>
              </a:rPr>
              <a:t>FirstGrid</a:t>
            </a:r>
            <a:r>
              <a:rPr lang="en-US" dirty="0" smtClean="0">
                <a:solidFill>
                  <a:schemeClr val="accent2">
                    <a:lumMod val="60000"/>
                    <a:lumOff val="40000"/>
                  </a:schemeClr>
                </a:solidFill>
              </a:rPr>
              <a:t>/Points</a:t>
            </a:r>
          </a:p>
          <a:p>
            <a:endParaRPr lang="en-US" dirty="0"/>
          </a:p>
        </p:txBody>
      </p:sp>
    </p:spTree>
    <p:extLst>
      <p:ext uri="{BB962C8B-B14F-4D97-AF65-F5344CB8AC3E}">
        <p14:creationId xmlns:p14="http://schemas.microsoft.com/office/powerpoint/2010/main" val="40386795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Inter-Grid Relationships</a:t>
            </a:r>
            <a:endParaRPr lang="en-US" dirty="0"/>
          </a:p>
        </p:txBody>
      </p:sp>
      <p:sp>
        <p:nvSpPr>
          <p:cNvPr id="3" name="Content Placeholder 2"/>
          <p:cNvSpPr>
            <a:spLocks noGrp="1"/>
          </p:cNvSpPr>
          <p:nvPr>
            <p:ph idx="1"/>
          </p:nvPr>
        </p:nvSpPr>
        <p:spPr>
          <a:xfrm>
            <a:off x="457200" y="1600200"/>
            <a:ext cx="7467600" cy="4637112"/>
          </a:xfrm>
        </p:spPr>
        <p:txBody>
          <a:bodyPr>
            <a:normAutofit fontScale="92500" lnSpcReduction="10000"/>
          </a:bodyPr>
          <a:lstStyle/>
          <a:p>
            <a:r>
              <a:rPr lang="en-US" dirty="0" smtClean="0"/>
              <a:t>Use </a:t>
            </a:r>
            <a:r>
              <a:rPr lang="en-US" i="1" dirty="0" smtClean="0"/>
              <a:t>interpolation weights and indices</a:t>
            </a:r>
            <a:r>
              <a:rPr lang="en-US" dirty="0" smtClean="0"/>
              <a:t> when points do </a:t>
            </a:r>
            <a:r>
              <a:rPr lang="en-US" b="1" i="1" dirty="0" smtClean="0"/>
              <a:t>not</a:t>
            </a:r>
            <a:r>
              <a:rPr lang="en-US" dirty="0" smtClean="0"/>
              <a:t> match exactly:</a:t>
            </a:r>
          </a:p>
          <a:p>
            <a:endParaRPr lang="en-US" dirty="0" smtClean="0"/>
          </a:p>
          <a:p>
            <a:endParaRPr lang="en-US" dirty="0" smtClean="0"/>
          </a:p>
          <a:p>
            <a:endParaRPr lang="en-US" dirty="0"/>
          </a:p>
          <a:p>
            <a:endParaRPr lang="en-US" dirty="0" smtClean="0"/>
          </a:p>
          <a:p>
            <a:endParaRPr lang="en-US" dirty="0" smtClean="0"/>
          </a:p>
          <a:p>
            <a:pPr marL="36576" indent="0">
              <a:buNone/>
            </a:pPr>
            <a:endParaRPr lang="en-US" dirty="0" smtClean="0"/>
          </a:p>
          <a:p>
            <a:r>
              <a:rPr lang="en-US" dirty="0" smtClean="0"/>
              <a:t>Allows to evaluate any field on </a:t>
            </a:r>
            <a:r>
              <a:rPr lang="en-US" dirty="0" err="1" smtClean="0"/>
              <a:t>FirstGrid</a:t>
            </a:r>
            <a:r>
              <a:rPr lang="en-US" dirty="0" smtClean="0"/>
              <a:t> on </a:t>
            </a:r>
            <a:r>
              <a:rPr lang="en-US" dirty="0" err="1" smtClean="0"/>
              <a:t>SecondGrid</a:t>
            </a:r>
            <a:r>
              <a:rPr lang="en-US" dirty="0" smtClean="0"/>
              <a:t> (and vice versa)</a:t>
            </a:r>
          </a:p>
        </p:txBody>
      </p:sp>
      <p:sp>
        <p:nvSpPr>
          <p:cNvPr id="4" name="Slide Number Placeholder 3"/>
          <p:cNvSpPr>
            <a:spLocks noGrp="1"/>
          </p:cNvSpPr>
          <p:nvPr>
            <p:ph type="sldNum" sz="quarter" idx="12"/>
          </p:nvPr>
        </p:nvSpPr>
        <p:spPr/>
        <p:txBody>
          <a:bodyPr/>
          <a:lstStyle/>
          <a:p>
            <a:fld id="{5B6AFFD9-6A66-42C0-9EF3-985C47ED6E89}" type="slidenum">
              <a:rPr lang="de-DE" smtClean="0"/>
              <a:pPr/>
              <a:t>97</a:t>
            </a:fld>
            <a:endParaRPr lang="de-DE"/>
          </a:p>
        </p:txBody>
      </p:sp>
      <p:sp>
        <p:nvSpPr>
          <p:cNvPr id="5" name="TextBox 4"/>
          <p:cNvSpPr txBox="1"/>
          <p:nvPr/>
        </p:nvSpPr>
        <p:spPr>
          <a:xfrm>
            <a:off x="179512" y="2499861"/>
            <a:ext cx="8640960" cy="258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a:t>
            </a:r>
            <a:r>
              <a:rPr lang="en-US" dirty="0" smtClean="0"/>
              <a:t>T=0/</a:t>
            </a:r>
            <a:r>
              <a:rPr lang="en-US" dirty="0" err="1" smtClean="0"/>
              <a:t>FirstGrid</a:t>
            </a:r>
            <a:r>
              <a:rPr lang="en-US" dirty="0" smtClean="0"/>
              <a:t>/Points/CartesianChart3D/Positions      {float </a:t>
            </a:r>
            <a:r>
              <a:rPr lang="en-US" dirty="0" err="1" smtClean="0"/>
              <a:t>x,y,z</a:t>
            </a:r>
            <a:r>
              <a:rPr lang="en-US" dirty="0" smtClean="0"/>
              <a:t>} Dataset {1000}</a:t>
            </a:r>
            <a:endParaRPr lang="en-US" dirty="0"/>
          </a:p>
          <a:p>
            <a:r>
              <a:rPr lang="en-US" dirty="0"/>
              <a:t>/</a:t>
            </a:r>
            <a:r>
              <a:rPr lang="en-US" dirty="0" smtClean="0"/>
              <a:t>T=0/</a:t>
            </a:r>
            <a:r>
              <a:rPr lang="en-US" dirty="0" err="1" smtClean="0"/>
              <a:t>FirstGrid</a:t>
            </a:r>
            <a:r>
              <a:rPr lang="en-US" dirty="0" smtClean="0"/>
              <a:t>/Points/</a:t>
            </a:r>
            <a:r>
              <a:rPr lang="en-US" dirty="0" err="1" smtClean="0">
                <a:solidFill>
                  <a:schemeClr val="accent2">
                    <a:lumMod val="60000"/>
                    <a:lumOff val="40000"/>
                  </a:schemeClr>
                </a:solidFill>
              </a:rPr>
              <a:t>SecondPoints</a:t>
            </a:r>
            <a:r>
              <a:rPr lang="en-US" dirty="0" smtClean="0">
                <a:solidFill>
                  <a:schemeClr val="accent2">
                    <a:lumMod val="60000"/>
                    <a:lumOff val="40000"/>
                  </a:schemeClr>
                </a:solidFill>
              </a:rPr>
              <a:t>/Positions             {</a:t>
            </a:r>
            <a:r>
              <a:rPr lang="en-US" dirty="0" err="1" smtClean="0">
                <a:solidFill>
                  <a:schemeClr val="accent2">
                    <a:lumMod val="60000"/>
                    <a:lumOff val="40000"/>
                  </a:schemeClr>
                </a:solidFill>
              </a:rPr>
              <a:t>int</a:t>
            </a:r>
            <a:r>
              <a:rPr lang="en-US" dirty="0" smtClean="0">
                <a:solidFill>
                  <a:schemeClr val="accent2">
                    <a:lumMod val="60000"/>
                    <a:lumOff val="40000"/>
                  </a:schemeClr>
                </a:solidFill>
              </a:rPr>
              <a:t> [];}        Dataset {1000}</a:t>
            </a:r>
          </a:p>
          <a:p>
            <a:r>
              <a:rPr lang="en-US" dirty="0">
                <a:solidFill>
                  <a:schemeClr val="accent2">
                    <a:lumMod val="60000"/>
                    <a:lumOff val="40000"/>
                  </a:schemeClr>
                </a:solidFill>
              </a:rPr>
              <a:t>	</a:t>
            </a:r>
            <a:r>
              <a:rPr lang="en-US" dirty="0" smtClean="0">
                <a:solidFill>
                  <a:schemeClr val="accent2">
                    <a:lumMod val="60000"/>
                    <a:lumOff val="40000"/>
                  </a:schemeClr>
                </a:solidFill>
              </a:rPr>
              <a:t>			Weights	             {float [];}     Dataset </a:t>
            </a:r>
            <a:r>
              <a:rPr lang="en-US" dirty="0">
                <a:solidFill>
                  <a:schemeClr val="accent2">
                    <a:lumMod val="60000"/>
                    <a:lumOff val="40000"/>
                  </a:schemeClr>
                </a:solidFill>
              </a:rPr>
              <a:t>{1000}</a:t>
            </a:r>
            <a:endParaRPr lang="en-US" dirty="0" smtClean="0">
              <a:solidFill>
                <a:schemeClr val="accent2">
                  <a:lumMod val="60000"/>
                  <a:lumOff val="40000"/>
                </a:schemeClr>
              </a:solidFill>
            </a:endParaRPr>
          </a:p>
          <a:p>
            <a:r>
              <a:rPr lang="en-US" dirty="0" smtClean="0">
                <a:solidFill>
                  <a:schemeClr val="accent2">
                    <a:lumMod val="60000"/>
                    <a:lumOff val="40000"/>
                  </a:schemeClr>
                </a:solidFill>
              </a:rPr>
              <a:t>                                                         </a:t>
            </a:r>
            <a:r>
              <a:rPr lang="en-US" dirty="0" err="1" smtClean="0">
                <a:solidFill>
                  <a:schemeClr val="accent2">
                    <a:lumMod val="60000"/>
                    <a:lumOff val="40000"/>
                  </a:schemeClr>
                </a:solidFill>
              </a:rPr>
              <a:t>Representer</a:t>
            </a:r>
            <a:r>
              <a:rPr lang="en-US" dirty="0" smtClean="0">
                <a:solidFill>
                  <a:schemeClr val="accent2">
                    <a:lumMod val="60000"/>
                    <a:lumOff val="40000"/>
                  </a:schemeClr>
                </a:solidFill>
              </a:rPr>
              <a:t> </a:t>
            </a:r>
            <a:r>
              <a:rPr lang="en-US" dirty="0" smtClean="0">
                <a:solidFill>
                  <a:schemeClr val="accent2">
                    <a:lumMod val="60000"/>
                    <a:lumOff val="40000"/>
                  </a:schemeClr>
                </a:solidFill>
                <a:sym typeface="Wingdings" pitchFamily="2" charset="2"/>
              </a:rPr>
              <a:t> </a:t>
            </a:r>
            <a:r>
              <a:rPr lang="en-US" dirty="0">
                <a:solidFill>
                  <a:schemeClr val="accent2">
                    <a:lumMod val="60000"/>
                    <a:lumOff val="40000"/>
                  </a:schemeClr>
                </a:solidFill>
              </a:rPr>
              <a:t>/</a:t>
            </a:r>
            <a:r>
              <a:rPr lang="en-US" dirty="0" smtClean="0">
                <a:solidFill>
                  <a:schemeClr val="accent2">
                    <a:lumMod val="60000"/>
                    <a:lumOff val="40000"/>
                  </a:schemeClr>
                </a:solidFill>
              </a:rPr>
              <a:t>T=0/</a:t>
            </a:r>
            <a:r>
              <a:rPr lang="en-US" dirty="0" err="1" smtClean="0">
                <a:solidFill>
                  <a:schemeClr val="accent2">
                    <a:lumMod val="60000"/>
                    <a:lumOff val="40000"/>
                  </a:schemeClr>
                </a:solidFill>
              </a:rPr>
              <a:t>SecondGrid</a:t>
            </a:r>
            <a:r>
              <a:rPr lang="en-US" dirty="0" smtClean="0">
                <a:solidFill>
                  <a:schemeClr val="accent2">
                    <a:lumMod val="60000"/>
                    <a:lumOff val="40000"/>
                  </a:schemeClr>
                </a:solidFill>
              </a:rPr>
              <a:t>/Points</a:t>
            </a:r>
          </a:p>
          <a:p>
            <a:endParaRPr lang="en-US" dirty="0" smtClean="0"/>
          </a:p>
          <a:p>
            <a:r>
              <a:rPr lang="en-US" dirty="0" smtClean="0"/>
              <a:t>/T=0/</a:t>
            </a:r>
            <a:r>
              <a:rPr lang="en-US" dirty="0" err="1" smtClean="0"/>
              <a:t>SecondGrid</a:t>
            </a:r>
            <a:r>
              <a:rPr lang="en-US" dirty="0" smtClean="0"/>
              <a:t>/Points/CartesianChart3D/Positions </a:t>
            </a:r>
            <a:r>
              <a:rPr lang="en-US" dirty="0"/>
              <a:t>{float </a:t>
            </a:r>
            <a:r>
              <a:rPr lang="en-US" dirty="0" err="1"/>
              <a:t>x,y,z</a:t>
            </a:r>
            <a:r>
              <a:rPr lang="en-US" dirty="0"/>
              <a:t>} </a:t>
            </a:r>
            <a:r>
              <a:rPr lang="en-US" dirty="0" smtClean="0"/>
              <a:t> Dataset {100}</a:t>
            </a:r>
            <a:endParaRPr lang="en-US" dirty="0"/>
          </a:p>
          <a:p>
            <a:r>
              <a:rPr lang="en-US" dirty="0"/>
              <a:t>/</a:t>
            </a:r>
            <a:r>
              <a:rPr lang="en-US" dirty="0" smtClean="0"/>
              <a:t>T=0/</a:t>
            </a:r>
            <a:r>
              <a:rPr lang="en-US" dirty="0" err="1" smtClean="0"/>
              <a:t>SecondGrid</a:t>
            </a:r>
            <a:r>
              <a:rPr lang="en-US" dirty="0" smtClean="0"/>
              <a:t>/Points/</a:t>
            </a:r>
            <a:r>
              <a:rPr lang="en-US" dirty="0" err="1" smtClean="0">
                <a:solidFill>
                  <a:schemeClr val="accent2">
                    <a:lumMod val="60000"/>
                    <a:lumOff val="40000"/>
                  </a:schemeClr>
                </a:solidFill>
              </a:rPr>
              <a:t>FirstPoints</a:t>
            </a:r>
            <a:r>
              <a:rPr lang="en-US" dirty="0" smtClean="0">
                <a:solidFill>
                  <a:schemeClr val="accent2">
                    <a:lumMod val="60000"/>
                    <a:lumOff val="40000"/>
                  </a:schemeClr>
                </a:solidFill>
              </a:rPr>
              <a:t>/Positions             {</a:t>
            </a:r>
            <a:r>
              <a:rPr lang="en-US" dirty="0" err="1" smtClean="0">
                <a:solidFill>
                  <a:schemeClr val="accent2">
                    <a:lumMod val="60000"/>
                    <a:lumOff val="40000"/>
                  </a:schemeClr>
                </a:solidFill>
              </a:rPr>
              <a:t>int</a:t>
            </a:r>
            <a:r>
              <a:rPr lang="en-US" dirty="0" smtClean="0">
                <a:solidFill>
                  <a:schemeClr val="accent2">
                    <a:lumMod val="60000"/>
                    <a:lumOff val="40000"/>
                  </a:schemeClr>
                </a:solidFill>
              </a:rPr>
              <a:t>    [];}      Dataset {100}</a:t>
            </a:r>
          </a:p>
          <a:p>
            <a:r>
              <a:rPr lang="en-US" dirty="0" smtClean="0">
                <a:solidFill>
                  <a:schemeClr val="accent2">
                    <a:lumMod val="60000"/>
                    <a:lumOff val="40000"/>
                  </a:schemeClr>
                </a:solidFill>
              </a:rPr>
              <a:t>			              Weights</a:t>
            </a:r>
            <a:r>
              <a:rPr lang="en-US" dirty="0">
                <a:solidFill>
                  <a:schemeClr val="accent2">
                    <a:lumMod val="60000"/>
                    <a:lumOff val="40000"/>
                  </a:schemeClr>
                </a:solidFill>
              </a:rPr>
              <a:t>	             {float [];}     </a:t>
            </a:r>
            <a:r>
              <a:rPr lang="en-US" dirty="0" smtClean="0">
                <a:solidFill>
                  <a:schemeClr val="accent2">
                    <a:lumMod val="60000"/>
                    <a:lumOff val="40000"/>
                  </a:schemeClr>
                </a:solidFill>
              </a:rPr>
              <a:t> Dataset </a:t>
            </a:r>
            <a:r>
              <a:rPr lang="en-US" dirty="0">
                <a:solidFill>
                  <a:schemeClr val="accent2">
                    <a:lumMod val="60000"/>
                    <a:lumOff val="40000"/>
                  </a:schemeClr>
                </a:solidFill>
              </a:rPr>
              <a:t>{</a:t>
            </a:r>
            <a:r>
              <a:rPr lang="en-US" dirty="0" smtClean="0">
                <a:solidFill>
                  <a:schemeClr val="accent2">
                    <a:lumMod val="60000"/>
                    <a:lumOff val="40000"/>
                  </a:schemeClr>
                </a:solidFill>
              </a:rPr>
              <a:t>100</a:t>
            </a:r>
            <a:r>
              <a:rPr lang="en-US" dirty="0">
                <a:solidFill>
                  <a:schemeClr val="accent2">
                    <a:lumMod val="60000"/>
                    <a:lumOff val="40000"/>
                  </a:schemeClr>
                </a:solidFill>
              </a:rPr>
              <a:t>}</a:t>
            </a:r>
            <a:endParaRPr lang="en-US" dirty="0" smtClean="0">
              <a:solidFill>
                <a:schemeClr val="accent2">
                  <a:lumMod val="60000"/>
                  <a:lumOff val="40000"/>
                </a:schemeClr>
              </a:solidFill>
            </a:endParaRPr>
          </a:p>
          <a:p>
            <a:r>
              <a:rPr lang="en-US" dirty="0">
                <a:solidFill>
                  <a:schemeClr val="accent2">
                    <a:lumMod val="60000"/>
                    <a:lumOff val="40000"/>
                  </a:schemeClr>
                </a:solidFill>
              </a:rPr>
              <a:t> </a:t>
            </a:r>
            <a:r>
              <a:rPr lang="en-US" dirty="0" smtClean="0">
                <a:solidFill>
                  <a:schemeClr val="accent2">
                    <a:lumMod val="60000"/>
                    <a:lumOff val="40000"/>
                  </a:schemeClr>
                </a:solidFill>
              </a:rPr>
              <a:t>                                                        </a:t>
            </a:r>
            <a:r>
              <a:rPr lang="en-US" dirty="0" err="1">
                <a:solidFill>
                  <a:schemeClr val="accent2">
                    <a:lumMod val="60000"/>
                    <a:lumOff val="40000"/>
                  </a:schemeClr>
                </a:solidFill>
              </a:rPr>
              <a:t>Representer</a:t>
            </a:r>
            <a:r>
              <a:rPr lang="en-US" dirty="0">
                <a:solidFill>
                  <a:schemeClr val="accent2">
                    <a:lumMod val="60000"/>
                    <a:lumOff val="40000"/>
                  </a:schemeClr>
                </a:solidFill>
              </a:rPr>
              <a:t> </a:t>
            </a:r>
            <a:r>
              <a:rPr lang="en-US" dirty="0">
                <a:solidFill>
                  <a:schemeClr val="accent2">
                    <a:lumMod val="60000"/>
                    <a:lumOff val="40000"/>
                  </a:schemeClr>
                </a:solidFill>
                <a:sym typeface="Wingdings" pitchFamily="2" charset="2"/>
              </a:rPr>
              <a:t> </a:t>
            </a:r>
            <a:r>
              <a:rPr lang="en-US" dirty="0">
                <a:solidFill>
                  <a:schemeClr val="accent2">
                    <a:lumMod val="60000"/>
                    <a:lumOff val="40000"/>
                  </a:schemeClr>
                </a:solidFill>
              </a:rPr>
              <a:t>/</a:t>
            </a:r>
            <a:r>
              <a:rPr lang="en-US" dirty="0" smtClean="0">
                <a:solidFill>
                  <a:schemeClr val="accent2">
                    <a:lumMod val="60000"/>
                    <a:lumOff val="40000"/>
                  </a:schemeClr>
                </a:solidFill>
              </a:rPr>
              <a:t>T=0/</a:t>
            </a:r>
            <a:r>
              <a:rPr lang="en-US" dirty="0" err="1" smtClean="0">
                <a:solidFill>
                  <a:schemeClr val="accent2">
                    <a:lumMod val="60000"/>
                    <a:lumOff val="40000"/>
                  </a:schemeClr>
                </a:solidFill>
              </a:rPr>
              <a:t>FirstGrid</a:t>
            </a:r>
            <a:r>
              <a:rPr lang="en-US" dirty="0" smtClean="0">
                <a:solidFill>
                  <a:schemeClr val="accent2">
                    <a:lumMod val="60000"/>
                    <a:lumOff val="40000"/>
                  </a:schemeClr>
                </a:solidFill>
              </a:rPr>
              <a:t>/Points</a:t>
            </a:r>
            <a:endParaRPr lang="en-US" dirty="0"/>
          </a:p>
        </p:txBody>
      </p:sp>
    </p:spTree>
    <p:extLst>
      <p:ext uri="{BB962C8B-B14F-4D97-AF65-F5344CB8AC3E}">
        <p14:creationId xmlns:p14="http://schemas.microsoft.com/office/powerpoint/2010/main" val="31083383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Relationships</a:t>
            </a:r>
            <a:endParaRPr lang="en-US" dirty="0"/>
          </a:p>
        </p:txBody>
      </p:sp>
      <p:sp>
        <p:nvSpPr>
          <p:cNvPr id="3" name="Content Placeholder 2"/>
          <p:cNvSpPr>
            <a:spLocks noGrp="1"/>
          </p:cNvSpPr>
          <p:nvPr>
            <p:ph idx="1"/>
          </p:nvPr>
        </p:nvSpPr>
        <p:spPr>
          <a:xfrm>
            <a:off x="457200" y="1600200"/>
            <a:ext cx="7467600" cy="4637112"/>
          </a:xfrm>
        </p:spPr>
        <p:txBody>
          <a:bodyPr>
            <a:normAutofit fontScale="92500" lnSpcReduction="10000"/>
          </a:bodyPr>
          <a:lstStyle/>
          <a:p>
            <a:r>
              <a:rPr lang="en-US" dirty="0" smtClean="0"/>
              <a:t>Representations may refer to Skeletons of the same Grid on different times:</a:t>
            </a:r>
          </a:p>
          <a:p>
            <a:endParaRPr lang="en-US" dirty="0" smtClean="0"/>
          </a:p>
          <a:p>
            <a:endParaRPr lang="en-US" dirty="0" smtClean="0"/>
          </a:p>
          <a:p>
            <a:endParaRPr lang="en-US" dirty="0"/>
          </a:p>
          <a:p>
            <a:endParaRPr lang="en-US" dirty="0" smtClean="0"/>
          </a:p>
          <a:p>
            <a:endParaRPr lang="en-US" dirty="0" smtClean="0"/>
          </a:p>
          <a:p>
            <a:pPr marL="36576" indent="0">
              <a:buNone/>
            </a:pPr>
            <a:endParaRPr lang="en-US" dirty="0" smtClean="0"/>
          </a:p>
          <a:p>
            <a:r>
              <a:rPr lang="en-US" dirty="0" smtClean="0"/>
              <a:t>Allows to trace the evolution of features</a:t>
            </a:r>
          </a:p>
          <a:p>
            <a:r>
              <a:rPr lang="en-US" dirty="0" err="1" smtClean="0"/>
              <a:t>Timelike</a:t>
            </a:r>
            <a:r>
              <a:rPr lang="en-US" dirty="0" smtClean="0"/>
              <a:t> derivatives, …</a:t>
            </a:r>
          </a:p>
        </p:txBody>
      </p:sp>
      <p:sp>
        <p:nvSpPr>
          <p:cNvPr id="4" name="Slide Number Placeholder 3"/>
          <p:cNvSpPr>
            <a:spLocks noGrp="1"/>
          </p:cNvSpPr>
          <p:nvPr>
            <p:ph type="sldNum" sz="quarter" idx="12"/>
          </p:nvPr>
        </p:nvSpPr>
        <p:spPr/>
        <p:txBody>
          <a:bodyPr/>
          <a:lstStyle/>
          <a:p>
            <a:fld id="{5B6AFFD9-6A66-42C0-9EF3-985C47ED6E89}" type="slidenum">
              <a:rPr lang="de-DE" smtClean="0"/>
              <a:pPr/>
              <a:t>98</a:t>
            </a:fld>
            <a:endParaRPr lang="de-DE"/>
          </a:p>
        </p:txBody>
      </p:sp>
      <p:sp>
        <p:nvSpPr>
          <p:cNvPr id="5" name="TextBox 4"/>
          <p:cNvSpPr txBox="1"/>
          <p:nvPr/>
        </p:nvSpPr>
        <p:spPr>
          <a:xfrm>
            <a:off x="179512" y="2499861"/>
            <a:ext cx="8640960" cy="25853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a:t>
            </a:r>
            <a:r>
              <a:rPr lang="en-US" dirty="0" smtClean="0"/>
              <a:t>T=0/</a:t>
            </a:r>
            <a:r>
              <a:rPr lang="en-US" dirty="0" err="1" smtClean="0"/>
              <a:t>FirstGrid</a:t>
            </a:r>
            <a:r>
              <a:rPr lang="en-US" dirty="0" smtClean="0"/>
              <a:t>/Points/CartesianChart3D/Positions      {float </a:t>
            </a:r>
            <a:r>
              <a:rPr lang="en-US" dirty="0" err="1" smtClean="0"/>
              <a:t>x,y,z</a:t>
            </a:r>
            <a:r>
              <a:rPr lang="en-US" dirty="0" smtClean="0"/>
              <a:t>} Dataset {1000}</a:t>
            </a:r>
            <a:endParaRPr lang="en-US" dirty="0"/>
          </a:p>
          <a:p>
            <a:r>
              <a:rPr lang="en-US" dirty="0"/>
              <a:t>/</a:t>
            </a:r>
            <a:r>
              <a:rPr lang="en-US" dirty="0" smtClean="0"/>
              <a:t>T=0/</a:t>
            </a:r>
            <a:r>
              <a:rPr lang="en-US" dirty="0" err="1" smtClean="0"/>
              <a:t>FirstGrid</a:t>
            </a:r>
            <a:r>
              <a:rPr lang="en-US" dirty="0" smtClean="0"/>
              <a:t>/Points/</a:t>
            </a:r>
            <a:r>
              <a:rPr lang="en-US" dirty="0" err="1" smtClean="0">
                <a:solidFill>
                  <a:schemeClr val="accent2">
                    <a:lumMod val="60000"/>
                    <a:lumOff val="40000"/>
                  </a:schemeClr>
                </a:solidFill>
              </a:rPr>
              <a:t>SecondPoints</a:t>
            </a:r>
            <a:r>
              <a:rPr lang="en-US" dirty="0" smtClean="0">
                <a:solidFill>
                  <a:schemeClr val="accent2">
                    <a:lumMod val="60000"/>
                    <a:lumOff val="40000"/>
                  </a:schemeClr>
                </a:solidFill>
              </a:rPr>
              <a:t>/Positions             {</a:t>
            </a:r>
            <a:r>
              <a:rPr lang="en-US" dirty="0" err="1" smtClean="0">
                <a:solidFill>
                  <a:schemeClr val="accent2">
                    <a:lumMod val="60000"/>
                    <a:lumOff val="40000"/>
                  </a:schemeClr>
                </a:solidFill>
              </a:rPr>
              <a:t>int</a:t>
            </a:r>
            <a:r>
              <a:rPr lang="en-US" dirty="0" smtClean="0">
                <a:solidFill>
                  <a:schemeClr val="accent2">
                    <a:lumMod val="60000"/>
                    <a:lumOff val="40000"/>
                  </a:schemeClr>
                </a:solidFill>
              </a:rPr>
              <a:t> [];}        Dataset {1000}</a:t>
            </a:r>
          </a:p>
          <a:p>
            <a:r>
              <a:rPr lang="en-US" dirty="0">
                <a:solidFill>
                  <a:schemeClr val="accent2">
                    <a:lumMod val="60000"/>
                    <a:lumOff val="40000"/>
                  </a:schemeClr>
                </a:solidFill>
              </a:rPr>
              <a:t>	</a:t>
            </a:r>
            <a:r>
              <a:rPr lang="en-US" dirty="0" smtClean="0">
                <a:solidFill>
                  <a:schemeClr val="accent2">
                    <a:lumMod val="60000"/>
                    <a:lumOff val="40000"/>
                  </a:schemeClr>
                </a:solidFill>
              </a:rPr>
              <a:t>			Weights	             {float [];}     Dataset </a:t>
            </a:r>
            <a:r>
              <a:rPr lang="en-US" dirty="0">
                <a:solidFill>
                  <a:schemeClr val="accent2">
                    <a:lumMod val="60000"/>
                    <a:lumOff val="40000"/>
                  </a:schemeClr>
                </a:solidFill>
              </a:rPr>
              <a:t>{1000}</a:t>
            </a:r>
            <a:endParaRPr lang="en-US" dirty="0" smtClean="0">
              <a:solidFill>
                <a:schemeClr val="accent2">
                  <a:lumMod val="60000"/>
                  <a:lumOff val="40000"/>
                </a:schemeClr>
              </a:solidFill>
            </a:endParaRPr>
          </a:p>
          <a:p>
            <a:r>
              <a:rPr lang="en-US" dirty="0" smtClean="0">
                <a:solidFill>
                  <a:schemeClr val="accent2">
                    <a:lumMod val="60000"/>
                    <a:lumOff val="40000"/>
                  </a:schemeClr>
                </a:solidFill>
              </a:rPr>
              <a:t>                                                         </a:t>
            </a:r>
            <a:r>
              <a:rPr lang="en-US" dirty="0" err="1" smtClean="0">
                <a:solidFill>
                  <a:schemeClr val="accent2">
                    <a:lumMod val="60000"/>
                    <a:lumOff val="40000"/>
                  </a:schemeClr>
                </a:solidFill>
              </a:rPr>
              <a:t>Representer</a:t>
            </a:r>
            <a:r>
              <a:rPr lang="en-US" dirty="0" smtClean="0">
                <a:solidFill>
                  <a:schemeClr val="accent2">
                    <a:lumMod val="60000"/>
                    <a:lumOff val="40000"/>
                  </a:schemeClr>
                </a:solidFill>
              </a:rPr>
              <a:t> </a:t>
            </a:r>
            <a:r>
              <a:rPr lang="en-US" dirty="0" smtClean="0">
                <a:solidFill>
                  <a:schemeClr val="accent2">
                    <a:lumMod val="60000"/>
                    <a:lumOff val="40000"/>
                  </a:schemeClr>
                </a:solidFill>
                <a:sym typeface="Wingdings" pitchFamily="2" charset="2"/>
              </a:rPr>
              <a:t> </a:t>
            </a:r>
            <a:r>
              <a:rPr lang="en-US" dirty="0">
                <a:solidFill>
                  <a:schemeClr val="accent2">
                    <a:lumMod val="60000"/>
                    <a:lumOff val="40000"/>
                  </a:schemeClr>
                </a:solidFill>
              </a:rPr>
              <a:t>/</a:t>
            </a:r>
            <a:r>
              <a:rPr lang="en-US" dirty="0" smtClean="0">
                <a:solidFill>
                  <a:schemeClr val="accent2">
                    <a:lumMod val="60000"/>
                    <a:lumOff val="40000"/>
                  </a:schemeClr>
                </a:solidFill>
              </a:rPr>
              <a:t>T=1/</a:t>
            </a:r>
            <a:r>
              <a:rPr lang="en-US" dirty="0" err="1" smtClean="0">
                <a:solidFill>
                  <a:schemeClr val="accent2">
                    <a:lumMod val="60000"/>
                    <a:lumOff val="40000"/>
                  </a:schemeClr>
                </a:solidFill>
              </a:rPr>
              <a:t>FirstGrid</a:t>
            </a:r>
            <a:r>
              <a:rPr lang="en-US" dirty="0" smtClean="0">
                <a:solidFill>
                  <a:schemeClr val="accent2">
                    <a:lumMod val="60000"/>
                    <a:lumOff val="40000"/>
                  </a:schemeClr>
                </a:solidFill>
              </a:rPr>
              <a:t>/Points</a:t>
            </a:r>
          </a:p>
          <a:p>
            <a:endParaRPr lang="en-US" dirty="0" smtClean="0"/>
          </a:p>
          <a:p>
            <a:r>
              <a:rPr lang="en-US" dirty="0" smtClean="0"/>
              <a:t>/T=1/</a:t>
            </a:r>
            <a:r>
              <a:rPr lang="en-US" dirty="0" err="1" smtClean="0"/>
              <a:t>FirstGrid</a:t>
            </a:r>
            <a:r>
              <a:rPr lang="en-US" dirty="0" smtClean="0"/>
              <a:t>/Points/CartesianChart3D/Positions </a:t>
            </a:r>
            <a:r>
              <a:rPr lang="en-US" dirty="0"/>
              <a:t>{float </a:t>
            </a:r>
            <a:r>
              <a:rPr lang="en-US" dirty="0" err="1"/>
              <a:t>x,y,z</a:t>
            </a:r>
            <a:r>
              <a:rPr lang="en-US" dirty="0"/>
              <a:t>} </a:t>
            </a:r>
            <a:r>
              <a:rPr lang="en-US" dirty="0" smtClean="0"/>
              <a:t> Dataset {100}</a:t>
            </a:r>
            <a:endParaRPr lang="en-US" dirty="0"/>
          </a:p>
          <a:p>
            <a:r>
              <a:rPr lang="en-US" dirty="0"/>
              <a:t>/</a:t>
            </a:r>
            <a:r>
              <a:rPr lang="en-US" dirty="0" smtClean="0"/>
              <a:t>T=1/</a:t>
            </a:r>
            <a:r>
              <a:rPr lang="en-US" dirty="0" err="1" smtClean="0"/>
              <a:t>FirstGrid</a:t>
            </a:r>
            <a:r>
              <a:rPr lang="en-US" dirty="0" smtClean="0"/>
              <a:t>/Points/</a:t>
            </a:r>
            <a:r>
              <a:rPr lang="en-US" dirty="0" err="1" smtClean="0">
                <a:solidFill>
                  <a:schemeClr val="accent2">
                    <a:lumMod val="60000"/>
                    <a:lumOff val="40000"/>
                  </a:schemeClr>
                </a:solidFill>
              </a:rPr>
              <a:t>FirstPoints</a:t>
            </a:r>
            <a:r>
              <a:rPr lang="en-US" dirty="0" smtClean="0">
                <a:solidFill>
                  <a:schemeClr val="accent2">
                    <a:lumMod val="60000"/>
                    <a:lumOff val="40000"/>
                  </a:schemeClr>
                </a:solidFill>
              </a:rPr>
              <a:t>/Positions             {</a:t>
            </a:r>
            <a:r>
              <a:rPr lang="en-US" dirty="0" err="1" smtClean="0">
                <a:solidFill>
                  <a:schemeClr val="accent2">
                    <a:lumMod val="60000"/>
                    <a:lumOff val="40000"/>
                  </a:schemeClr>
                </a:solidFill>
              </a:rPr>
              <a:t>int</a:t>
            </a:r>
            <a:r>
              <a:rPr lang="en-US" dirty="0" smtClean="0">
                <a:solidFill>
                  <a:schemeClr val="accent2">
                    <a:lumMod val="60000"/>
                    <a:lumOff val="40000"/>
                  </a:schemeClr>
                </a:solidFill>
              </a:rPr>
              <a:t>    [];}     Dataset {100}</a:t>
            </a:r>
          </a:p>
          <a:p>
            <a:r>
              <a:rPr lang="en-US" dirty="0" smtClean="0">
                <a:solidFill>
                  <a:schemeClr val="accent2">
                    <a:lumMod val="60000"/>
                    <a:lumOff val="40000"/>
                  </a:schemeClr>
                </a:solidFill>
              </a:rPr>
              <a:t>			              Weights</a:t>
            </a:r>
            <a:r>
              <a:rPr lang="en-US" dirty="0">
                <a:solidFill>
                  <a:schemeClr val="accent2">
                    <a:lumMod val="60000"/>
                    <a:lumOff val="40000"/>
                  </a:schemeClr>
                </a:solidFill>
              </a:rPr>
              <a:t>	        </a:t>
            </a:r>
            <a:r>
              <a:rPr lang="en-US" dirty="0" smtClean="0">
                <a:solidFill>
                  <a:schemeClr val="accent2">
                    <a:lumMod val="60000"/>
                    <a:lumOff val="40000"/>
                  </a:schemeClr>
                </a:solidFill>
              </a:rPr>
              <a:t>{</a:t>
            </a:r>
            <a:r>
              <a:rPr lang="en-US" dirty="0">
                <a:solidFill>
                  <a:schemeClr val="accent2">
                    <a:lumMod val="60000"/>
                    <a:lumOff val="40000"/>
                  </a:schemeClr>
                </a:solidFill>
              </a:rPr>
              <a:t>float [];}     Dataset {</a:t>
            </a:r>
            <a:r>
              <a:rPr lang="en-US" dirty="0" smtClean="0">
                <a:solidFill>
                  <a:schemeClr val="accent2">
                    <a:lumMod val="60000"/>
                    <a:lumOff val="40000"/>
                  </a:schemeClr>
                </a:solidFill>
              </a:rPr>
              <a:t>100}</a:t>
            </a:r>
          </a:p>
          <a:p>
            <a:r>
              <a:rPr lang="en-US" dirty="0">
                <a:solidFill>
                  <a:schemeClr val="accent2">
                    <a:lumMod val="60000"/>
                    <a:lumOff val="40000"/>
                  </a:schemeClr>
                </a:solidFill>
              </a:rPr>
              <a:t> </a:t>
            </a:r>
            <a:r>
              <a:rPr lang="en-US" dirty="0" smtClean="0">
                <a:solidFill>
                  <a:schemeClr val="accent2">
                    <a:lumMod val="60000"/>
                    <a:lumOff val="40000"/>
                  </a:schemeClr>
                </a:solidFill>
              </a:rPr>
              <a:t>                                                        </a:t>
            </a:r>
            <a:r>
              <a:rPr lang="en-US" dirty="0" err="1">
                <a:solidFill>
                  <a:schemeClr val="accent2">
                    <a:lumMod val="60000"/>
                    <a:lumOff val="40000"/>
                  </a:schemeClr>
                </a:solidFill>
              </a:rPr>
              <a:t>Representer</a:t>
            </a:r>
            <a:r>
              <a:rPr lang="en-US" dirty="0">
                <a:solidFill>
                  <a:schemeClr val="accent2">
                    <a:lumMod val="60000"/>
                    <a:lumOff val="40000"/>
                  </a:schemeClr>
                </a:solidFill>
              </a:rPr>
              <a:t> </a:t>
            </a:r>
            <a:r>
              <a:rPr lang="en-US" dirty="0">
                <a:solidFill>
                  <a:schemeClr val="accent2">
                    <a:lumMod val="60000"/>
                    <a:lumOff val="40000"/>
                  </a:schemeClr>
                </a:solidFill>
                <a:sym typeface="Wingdings" pitchFamily="2" charset="2"/>
              </a:rPr>
              <a:t> </a:t>
            </a:r>
            <a:r>
              <a:rPr lang="en-US" dirty="0">
                <a:solidFill>
                  <a:schemeClr val="accent2">
                    <a:lumMod val="60000"/>
                    <a:lumOff val="40000"/>
                  </a:schemeClr>
                </a:solidFill>
              </a:rPr>
              <a:t>/</a:t>
            </a:r>
            <a:r>
              <a:rPr lang="en-US" dirty="0" smtClean="0">
                <a:solidFill>
                  <a:schemeClr val="accent2">
                    <a:lumMod val="60000"/>
                    <a:lumOff val="40000"/>
                  </a:schemeClr>
                </a:solidFill>
              </a:rPr>
              <a:t>T=1/</a:t>
            </a:r>
            <a:r>
              <a:rPr lang="en-US" dirty="0" err="1" smtClean="0">
                <a:solidFill>
                  <a:schemeClr val="accent2">
                    <a:lumMod val="60000"/>
                    <a:lumOff val="40000"/>
                  </a:schemeClr>
                </a:solidFill>
              </a:rPr>
              <a:t>FirstGrid</a:t>
            </a:r>
            <a:r>
              <a:rPr lang="en-US" dirty="0" smtClean="0">
                <a:solidFill>
                  <a:schemeClr val="accent2">
                    <a:lumMod val="60000"/>
                    <a:lumOff val="40000"/>
                  </a:schemeClr>
                </a:solidFill>
              </a:rPr>
              <a:t>/Points</a:t>
            </a:r>
            <a:endParaRPr lang="en-US" dirty="0"/>
          </a:p>
        </p:txBody>
      </p:sp>
    </p:spTree>
    <p:extLst>
      <p:ext uri="{BB962C8B-B14F-4D97-AF65-F5344CB8AC3E}">
        <p14:creationId xmlns:p14="http://schemas.microsoft.com/office/powerpoint/2010/main" val="30700558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Time Dependence</a:t>
            </a:r>
            <a:endParaRPr lang="en-US" dirty="0"/>
          </a:p>
        </p:txBody>
      </p:sp>
      <p:sp>
        <p:nvSpPr>
          <p:cNvPr id="3" name="Content Placeholder 2"/>
          <p:cNvSpPr>
            <a:spLocks noGrp="1"/>
          </p:cNvSpPr>
          <p:nvPr>
            <p:ph idx="1"/>
          </p:nvPr>
        </p:nvSpPr>
        <p:spPr>
          <a:xfrm>
            <a:off x="457200" y="1600200"/>
            <a:ext cx="7467600" cy="4637112"/>
          </a:xfrm>
        </p:spPr>
        <p:txBody>
          <a:bodyPr>
            <a:normAutofit fontScale="85000" lnSpcReduction="20000"/>
          </a:bodyPr>
          <a:lstStyle/>
          <a:p>
            <a:r>
              <a:rPr lang="en-US" dirty="0" smtClean="0"/>
              <a:t>Application Scenario:</a:t>
            </a:r>
          </a:p>
          <a:p>
            <a:pPr lvl="1"/>
            <a:r>
              <a:rPr lang="en-US" dirty="0" smtClean="0"/>
              <a:t>Curvilinear Grid with vector field</a:t>
            </a:r>
          </a:p>
          <a:p>
            <a:pPr lvl="1"/>
            <a:r>
              <a:rPr lang="en-US" dirty="0"/>
              <a:t>C</a:t>
            </a:r>
            <a:r>
              <a:rPr lang="en-US" dirty="0" smtClean="0"/>
              <a:t>oordinates do not vary over time</a:t>
            </a:r>
          </a:p>
          <a:p>
            <a:pPr lvl="1"/>
            <a:r>
              <a:rPr lang="en-US" dirty="0" smtClean="0"/>
              <a:t>Dynamic Vector field, changes each time step</a:t>
            </a:r>
          </a:p>
          <a:p>
            <a:endParaRPr lang="en-US" dirty="0" smtClean="0"/>
          </a:p>
          <a:p>
            <a:endParaRPr lang="en-US" dirty="0" smtClean="0"/>
          </a:p>
          <a:p>
            <a:endParaRPr lang="en-US" dirty="0"/>
          </a:p>
          <a:p>
            <a:pPr marL="36576" indent="0">
              <a:buNone/>
            </a:pPr>
            <a:endParaRPr lang="en-US" dirty="0" smtClean="0"/>
          </a:p>
          <a:p>
            <a:r>
              <a:rPr lang="en-US" dirty="0" smtClean="0"/>
              <a:t>Utilizes HDF5 symbolic links</a:t>
            </a:r>
          </a:p>
          <a:p>
            <a:pPr lvl="1"/>
            <a:r>
              <a:rPr lang="en-US" dirty="0" smtClean="0"/>
              <a:t>Any application operation on dynamic data can read partially time-dependent data as well</a:t>
            </a:r>
          </a:p>
          <a:p>
            <a:pPr lvl="1"/>
            <a:r>
              <a:rPr lang="en-US" dirty="0" smtClean="0"/>
              <a:t>Any field can be defined time-independent, for all time steps, or just some time interval</a:t>
            </a:r>
          </a:p>
        </p:txBody>
      </p:sp>
      <p:sp>
        <p:nvSpPr>
          <p:cNvPr id="4" name="Slide Number Placeholder 3"/>
          <p:cNvSpPr>
            <a:spLocks noGrp="1"/>
          </p:cNvSpPr>
          <p:nvPr>
            <p:ph type="sldNum" sz="quarter" idx="12"/>
          </p:nvPr>
        </p:nvSpPr>
        <p:spPr/>
        <p:txBody>
          <a:bodyPr/>
          <a:lstStyle/>
          <a:p>
            <a:fld id="{5B6AFFD9-6A66-42C0-9EF3-985C47ED6E89}" type="slidenum">
              <a:rPr lang="de-DE" smtClean="0"/>
              <a:pPr/>
              <a:t>99</a:t>
            </a:fld>
            <a:endParaRPr lang="de-DE"/>
          </a:p>
        </p:txBody>
      </p:sp>
      <p:sp>
        <p:nvSpPr>
          <p:cNvPr id="5" name="TextBox 4"/>
          <p:cNvSpPr txBox="1"/>
          <p:nvPr/>
        </p:nvSpPr>
        <p:spPr>
          <a:xfrm>
            <a:off x="251520" y="3124125"/>
            <a:ext cx="864096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400" dirty="0"/>
              <a:t>/</a:t>
            </a:r>
            <a:r>
              <a:rPr lang="en-US" sz="1400" dirty="0" smtClean="0"/>
              <a:t>T=0/</a:t>
            </a:r>
            <a:r>
              <a:rPr lang="en-US" sz="1400" dirty="0" err="1" smtClean="0"/>
              <a:t>MyGrid</a:t>
            </a:r>
            <a:r>
              <a:rPr lang="en-US" sz="1400" dirty="0" smtClean="0"/>
              <a:t>/Points/CartesianChart3D/Positions      </a:t>
            </a:r>
            <a:r>
              <a:rPr lang="en-US" sz="1400" dirty="0"/>
              <a:t>{float </a:t>
            </a:r>
            <a:r>
              <a:rPr lang="en-US" sz="1400" dirty="0" err="1"/>
              <a:t>x,y,z</a:t>
            </a:r>
            <a:r>
              <a:rPr lang="en-US" sz="1400" dirty="0"/>
              <a:t>} Dataset {</a:t>
            </a:r>
            <a:r>
              <a:rPr lang="en-US" sz="1400" dirty="0" smtClean="0"/>
              <a:t>10,10,10}</a:t>
            </a:r>
          </a:p>
          <a:p>
            <a:r>
              <a:rPr lang="en-US" sz="1400" dirty="0" smtClean="0"/>
              <a:t>/T=0/</a:t>
            </a:r>
            <a:r>
              <a:rPr lang="en-US" sz="1400" dirty="0" err="1" smtClean="0"/>
              <a:t>MyGrid</a:t>
            </a:r>
            <a:r>
              <a:rPr lang="en-US" sz="1400" dirty="0" smtClean="0"/>
              <a:t>/Points/CartesianChart3D/</a:t>
            </a:r>
            <a:r>
              <a:rPr lang="en-US" sz="1400" dirty="0" err="1" smtClean="0"/>
              <a:t>Vectorfield</a:t>
            </a:r>
            <a:r>
              <a:rPr lang="en-US" sz="1400" dirty="0" smtClean="0"/>
              <a:t>    </a:t>
            </a:r>
            <a:r>
              <a:rPr lang="en-US" sz="1400" dirty="0"/>
              <a:t>{float </a:t>
            </a:r>
            <a:r>
              <a:rPr lang="en-US" sz="1400" dirty="0" err="1" smtClean="0"/>
              <a:t>dx,dy,dz</a:t>
            </a:r>
            <a:r>
              <a:rPr lang="en-US" sz="1400" dirty="0"/>
              <a:t>} Dataset {</a:t>
            </a:r>
            <a:r>
              <a:rPr lang="en-US" sz="1400" dirty="0" smtClean="0"/>
              <a:t>10,10,10}</a:t>
            </a:r>
            <a:endParaRPr lang="en-US" sz="1400" dirty="0"/>
          </a:p>
          <a:p>
            <a:endParaRPr lang="en-US" sz="1400" dirty="0"/>
          </a:p>
          <a:p>
            <a:r>
              <a:rPr lang="en-US" sz="1400" dirty="0"/>
              <a:t>/</a:t>
            </a:r>
            <a:r>
              <a:rPr lang="en-US" sz="1400" dirty="0" smtClean="0"/>
              <a:t>T=1/</a:t>
            </a:r>
            <a:r>
              <a:rPr lang="en-US" sz="1400" dirty="0" err="1" smtClean="0"/>
              <a:t>MyGrid</a:t>
            </a:r>
            <a:r>
              <a:rPr lang="en-US" sz="1400" dirty="0" smtClean="0"/>
              <a:t>/Points/CartesianChart3D/Positions </a:t>
            </a:r>
            <a:r>
              <a:rPr lang="en-US" sz="1400" dirty="0" smtClean="0">
                <a:solidFill>
                  <a:srgbClr val="FF0000"/>
                </a:solidFill>
                <a:sym typeface="Wingdings" pitchFamily="2" charset="2"/>
              </a:rPr>
              <a:t> </a:t>
            </a:r>
            <a:r>
              <a:rPr lang="en-US" sz="1400" dirty="0">
                <a:solidFill>
                  <a:srgbClr val="FF0000"/>
                </a:solidFill>
              </a:rPr>
              <a:t>/T=0/</a:t>
            </a:r>
            <a:r>
              <a:rPr lang="en-US" sz="1400" dirty="0" err="1">
                <a:solidFill>
                  <a:srgbClr val="FF0000"/>
                </a:solidFill>
              </a:rPr>
              <a:t>MyGrid</a:t>
            </a:r>
            <a:r>
              <a:rPr lang="en-US" sz="1400" dirty="0">
                <a:solidFill>
                  <a:srgbClr val="FF0000"/>
                </a:solidFill>
              </a:rPr>
              <a:t>/Points/CartesianChart3D/Positions</a:t>
            </a:r>
          </a:p>
          <a:p>
            <a:r>
              <a:rPr lang="en-US" sz="1400" dirty="0"/>
              <a:t>/</a:t>
            </a:r>
            <a:r>
              <a:rPr lang="en-US" sz="1400" dirty="0" smtClean="0"/>
              <a:t>T=1/</a:t>
            </a:r>
            <a:r>
              <a:rPr lang="en-US" sz="1400" dirty="0" err="1" smtClean="0"/>
              <a:t>MyGrid</a:t>
            </a:r>
            <a:r>
              <a:rPr lang="en-US" sz="1400" dirty="0" smtClean="0"/>
              <a:t>/Points/CartesianChart3D/</a:t>
            </a:r>
            <a:r>
              <a:rPr lang="en-US" sz="1400" dirty="0" err="1" smtClean="0"/>
              <a:t>Vectorfield</a:t>
            </a:r>
            <a:r>
              <a:rPr lang="en-US" sz="1400" dirty="0" smtClean="0"/>
              <a:t>    </a:t>
            </a:r>
            <a:r>
              <a:rPr lang="en-US" sz="1400" dirty="0"/>
              <a:t>{float </a:t>
            </a:r>
            <a:r>
              <a:rPr lang="en-US" sz="1400" dirty="0" err="1"/>
              <a:t>dx,dy,dz</a:t>
            </a:r>
            <a:r>
              <a:rPr lang="en-US" sz="1400" dirty="0"/>
              <a:t>} Dataset {10,10,10</a:t>
            </a:r>
            <a:r>
              <a:rPr lang="en-US" sz="1400" dirty="0" smtClean="0"/>
              <a:t>}</a:t>
            </a:r>
          </a:p>
          <a:p>
            <a:endParaRPr lang="en-US" sz="1400" dirty="0"/>
          </a:p>
        </p:txBody>
      </p:sp>
    </p:spTree>
    <p:extLst>
      <p:ext uri="{BB962C8B-B14F-4D97-AF65-F5344CB8AC3E}">
        <p14:creationId xmlns:p14="http://schemas.microsoft.com/office/powerpoint/2010/main" val="4293880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6670</TotalTime>
  <Words>6521</Words>
  <Application>Microsoft Office PowerPoint</Application>
  <PresentationFormat>On-screen Show (4:3)</PresentationFormat>
  <Paragraphs>1348</Paragraphs>
  <Slides>110</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2" baseType="lpstr">
      <vt:lpstr>Technic</vt:lpstr>
      <vt:lpstr>Photo Editor Photo</vt:lpstr>
      <vt:lpstr>F5 Fiberbundle HDF5 </vt:lpstr>
      <vt:lpstr>Abstract</vt:lpstr>
      <vt:lpstr>Overview</vt:lpstr>
      <vt:lpstr>PowerPoint Presentation</vt:lpstr>
      <vt:lpstr>Data Types</vt:lpstr>
      <vt:lpstr>“Special problems need special solutions”</vt:lpstr>
      <vt:lpstr>Interoperability?</vt:lpstr>
      <vt:lpstr>Data Model in SciViz</vt:lpstr>
      <vt:lpstr>Interoperability… wishful thinking</vt:lpstr>
      <vt:lpstr>Interoperability</vt:lpstr>
      <vt:lpstr>N x M Implementation Effort</vt:lpstr>
      <vt:lpstr>N + M Common Data Model</vt:lpstr>
      <vt:lpstr>Commonalities of Grid types</vt:lpstr>
      <vt:lpstr>Hierarchy of Grid types</vt:lpstr>
      <vt:lpstr>Challenge of a Common Data Model</vt:lpstr>
      <vt:lpstr>Motivation</vt:lpstr>
      <vt:lpstr>Mathematics for Visualization</vt:lpstr>
      <vt:lpstr>Topology</vt:lpstr>
      <vt:lpstr>Fiber Bundles: Unification of data types</vt:lpstr>
      <vt:lpstr>Mathematical Definition</vt:lpstr>
      <vt:lpstr>Naming</vt:lpstr>
      <vt:lpstr>A Fiber Bundle Homeomorphism</vt:lpstr>
      <vt:lpstr>A Non-Fiber Bundle Homeomorphism</vt:lpstr>
      <vt:lpstr>Fiber Bundle Data Model</vt:lpstr>
      <vt:lpstr>Total Space for Data in SciViz</vt:lpstr>
      <vt:lpstr>“F5 Fiber Bundle Data Model”</vt:lpstr>
      <vt:lpstr>The F5 Fiber Bundle Data Model</vt:lpstr>
      <vt:lpstr>Lowest Level: Fiber Bundle over a Parameter Space</vt:lpstr>
      <vt:lpstr>Grid: A geometric entity</vt:lpstr>
      <vt:lpstr>Grid Objects as Fibers of a two-dimensional Parameter Space</vt:lpstr>
      <vt:lpstr>Grid Iterations</vt:lpstr>
      <vt:lpstr>Structure of a Grid Object</vt:lpstr>
      <vt:lpstr>Topology: cw-Complex</vt:lpstr>
      <vt:lpstr>Definition “incident”</vt:lpstr>
      <vt:lpstr>Definition: “adjacent”</vt:lpstr>
      <vt:lpstr>Formal Definition: Skeleton</vt:lpstr>
      <vt:lpstr>CW-Complex</vt:lpstr>
      <vt:lpstr>Topology: k-Skeletons</vt:lpstr>
      <vt:lpstr>Extended Skeletons</vt:lpstr>
      <vt:lpstr>Differential Geometry</vt:lpstr>
      <vt:lpstr>Structure of the Fiber Space</vt:lpstr>
      <vt:lpstr>Special cases of fiber space</vt:lpstr>
      <vt:lpstr>Representation</vt:lpstr>
      <vt:lpstr>Multiple Representations</vt:lpstr>
      <vt:lpstr>Geometric Algebra:  Vectors, Tensors, Spinors, …</vt:lpstr>
      <vt:lpstr>Access via Parameters</vt:lpstr>
      <vt:lpstr>Grids and Fields</vt:lpstr>
      <vt:lpstr>Application Example: Multiblock Curvilinear Data</vt:lpstr>
      <vt:lpstr>Streamlines</vt:lpstr>
      <vt:lpstr>Streamlines in the Fiber Bundle</vt:lpstr>
      <vt:lpstr>“Convolution” of Grids</vt:lpstr>
      <vt:lpstr>Systematic Approach</vt:lpstr>
      <vt:lpstr>Systematic Approach</vt:lpstr>
      <vt:lpstr>Systematic Approach</vt:lpstr>
      <vt:lpstr>F5 – Fiber Bundle HDF5</vt:lpstr>
      <vt:lpstr>HDF = Hierarchical Data Format</vt:lpstr>
      <vt:lpstr>HDF5 File</vt:lpstr>
      <vt:lpstr>Structures to organize objects</vt:lpstr>
      <vt:lpstr>HDF5 Groups and Links</vt:lpstr>
      <vt:lpstr>Path to HDF5 object in a file</vt:lpstr>
      <vt:lpstr>Example Dataset</vt:lpstr>
      <vt:lpstr>HDF5 as a file system in a file</vt:lpstr>
      <vt:lpstr>F5 File Format</vt:lpstr>
      <vt:lpstr>/Time/Grid/Top/Rep/Field/</vt:lpstr>
      <vt:lpstr>F5 Hierarchy in HDF5</vt:lpstr>
      <vt:lpstr>/Time/Grid/Top/Rep/Field/Fragment</vt:lpstr>
      <vt:lpstr>Example: h5ls -r</vt:lpstr>
      <vt:lpstr>/Time/Grid/Top/Rep/Field/Fragment</vt:lpstr>
      <vt:lpstr>Example: h5ls -r</vt:lpstr>
      <vt:lpstr>/Time/Grid/Top/Rep/Field/Fragment</vt:lpstr>
      <vt:lpstr>Example: h5ls -r</vt:lpstr>
      <vt:lpstr>/Time/Grid/Top/Rep/Field/Fragment</vt:lpstr>
      <vt:lpstr>Example: h5ls -r</vt:lpstr>
      <vt:lpstr>/Time/Grid/Top/Rep/Field/Fragment</vt:lpstr>
      <vt:lpstr>Procedural fields</vt:lpstr>
      <vt:lpstr>Special Field Names</vt:lpstr>
      <vt:lpstr>Example: h5ls -r</vt:lpstr>
      <vt:lpstr>Multiple Coordinate Systems</vt:lpstr>
      <vt:lpstr>/Time/Grid/Top/Rep/Field/Fragment</vt:lpstr>
      <vt:lpstr>Howto…</vt:lpstr>
      <vt:lpstr>Concept of “Index Depth”</vt:lpstr>
      <vt:lpstr>Relative Representations</vt:lpstr>
      <vt:lpstr>Relative Representations</vt:lpstr>
      <vt:lpstr>Fields on Relative Representations</vt:lpstr>
      <vt:lpstr>Relative Representations</vt:lpstr>
      <vt:lpstr>Unstructured Meshes</vt:lpstr>
      <vt:lpstr>Unstructured Meshes</vt:lpstr>
      <vt:lpstr>Hierarchical Meshes</vt:lpstr>
      <vt:lpstr>Hierarchical Skeletons</vt:lpstr>
      <vt:lpstr>Skeletons as Fibers of a 3-dimensional parameter space</vt:lpstr>
      <vt:lpstr>Skeletons as Fibers of a 3-dimensional parameter space</vt:lpstr>
      <vt:lpstr>Skeletons as Fibers of a 3-dimensional parameter space</vt:lpstr>
      <vt:lpstr>Skeletons as Fibers of a 3-dimensional parameter space</vt:lpstr>
      <vt:lpstr>Relative Representations as Connectors between Skeletons</vt:lpstr>
      <vt:lpstr>Inter-Grid Relationships</vt:lpstr>
      <vt:lpstr>Inter-Grid Relationships</vt:lpstr>
      <vt:lpstr>Inter-Grid Relationships</vt:lpstr>
      <vt:lpstr>Temporal Relationships</vt:lpstr>
      <vt:lpstr>Partial Time Dependence</vt:lpstr>
      <vt:lpstr>Summary</vt:lpstr>
      <vt:lpstr>Conclusion</vt:lpstr>
      <vt:lpstr>F5 API</vt:lpstr>
      <vt:lpstr>Design of the F5 Library</vt:lpstr>
      <vt:lpstr>Design of the F5 Library</vt:lpstr>
      <vt:lpstr>F5Path object</vt:lpstr>
      <vt:lpstr>Example: API levels</vt:lpstr>
      <vt:lpstr>F5F.h</vt:lpstr>
      <vt:lpstr>F5L.h</vt:lpstr>
      <vt:lpstr>Groups of Functions</vt:lpstr>
      <vt:lpstr>The End</vt:lpstr>
    </vt:vector>
  </TitlesOfParts>
  <Company>Max-Planck Institute for Gravitational Physics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F5 - Fiberbundle HDF5</dc:title>
  <dc:creator>Werner Benger</dc:creator>
  <cp:lastModifiedBy>WB</cp:lastModifiedBy>
  <cp:revision>875</cp:revision>
  <cp:lastPrinted>2011-11-22T19:15:46Z</cp:lastPrinted>
  <dcterms:created xsi:type="dcterms:W3CDTF">2005-02-10T18:18:15Z</dcterms:created>
  <dcterms:modified xsi:type="dcterms:W3CDTF">2011-12-01T22:36:20Z</dcterms:modified>
</cp:coreProperties>
</file>